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50" d="100"/>
          <a:sy n="50" d="100"/>
        </p:scale>
        <p:origin x="1286" y="3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8B8F657-11FE-4700-BE61-2F37C6E5E4BA}" type="datetimeFigureOut">
              <a:rPr lang="en-US" smtClean="0"/>
              <a:t>4/17/2016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3C8B28-D7EA-40EB-9066-62BEEC1317E3}" type="slidenum">
              <a:rPr lang="en-US" smtClean="0"/>
              <a:t>‹#›</a:t>
            </a:fld>
            <a:endParaRPr lang="en-US"/>
          </a:p>
        </p:txBody>
      </p:sp>
    </p:spTree>
    <p:extLst>
      <p:ext uri="{BB962C8B-B14F-4D97-AF65-F5344CB8AC3E}">
        <p14:creationId xmlns:p14="http://schemas.microsoft.com/office/powerpoint/2010/main" val="1577296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B8F657-11FE-4700-BE61-2F37C6E5E4BA}" type="datetimeFigureOut">
              <a:rPr lang="en-US" smtClean="0"/>
              <a:t>4/17/2016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3C8B28-D7EA-40EB-9066-62BEEC1317E3}" type="slidenum">
              <a:rPr lang="en-US" smtClean="0"/>
              <a:t>‹#›</a:t>
            </a:fld>
            <a:endParaRPr lang="en-US"/>
          </a:p>
        </p:txBody>
      </p:sp>
    </p:spTree>
    <p:extLst>
      <p:ext uri="{BB962C8B-B14F-4D97-AF65-F5344CB8AC3E}">
        <p14:creationId xmlns:p14="http://schemas.microsoft.com/office/powerpoint/2010/main" val="3584059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B8F657-11FE-4700-BE61-2F37C6E5E4BA}" type="datetimeFigureOut">
              <a:rPr lang="en-US" smtClean="0"/>
              <a:t>4/17/2016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3C8B28-D7EA-40EB-9066-62BEEC1317E3}" type="slidenum">
              <a:rPr lang="en-US" smtClean="0"/>
              <a:t>‹#›</a:t>
            </a:fld>
            <a:endParaRPr lang="en-US"/>
          </a:p>
        </p:txBody>
      </p:sp>
    </p:spTree>
    <p:extLst>
      <p:ext uri="{BB962C8B-B14F-4D97-AF65-F5344CB8AC3E}">
        <p14:creationId xmlns:p14="http://schemas.microsoft.com/office/powerpoint/2010/main" val="1197966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B8F657-11FE-4700-BE61-2F37C6E5E4BA}" type="datetimeFigureOut">
              <a:rPr lang="en-US" smtClean="0"/>
              <a:t>4/17/2016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3C8B28-D7EA-40EB-9066-62BEEC1317E3}" type="slidenum">
              <a:rPr lang="en-US" smtClean="0"/>
              <a:t>‹#›</a:t>
            </a:fld>
            <a:endParaRPr lang="en-US"/>
          </a:p>
        </p:txBody>
      </p:sp>
    </p:spTree>
    <p:extLst>
      <p:ext uri="{BB962C8B-B14F-4D97-AF65-F5344CB8AC3E}">
        <p14:creationId xmlns:p14="http://schemas.microsoft.com/office/powerpoint/2010/main" val="898612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B8F657-11FE-4700-BE61-2F37C6E5E4BA}" type="datetimeFigureOut">
              <a:rPr lang="en-US" smtClean="0"/>
              <a:t>4/17/2016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3C8B28-D7EA-40EB-9066-62BEEC1317E3}" type="slidenum">
              <a:rPr lang="en-US" smtClean="0"/>
              <a:t>‹#›</a:t>
            </a:fld>
            <a:endParaRPr lang="en-US"/>
          </a:p>
        </p:txBody>
      </p:sp>
    </p:spTree>
    <p:extLst>
      <p:ext uri="{BB962C8B-B14F-4D97-AF65-F5344CB8AC3E}">
        <p14:creationId xmlns:p14="http://schemas.microsoft.com/office/powerpoint/2010/main" val="3686525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8B8F657-11FE-4700-BE61-2F37C6E5E4BA}" type="datetimeFigureOut">
              <a:rPr lang="en-US" smtClean="0"/>
              <a:t>4/17/2016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3C8B28-D7EA-40EB-9066-62BEEC1317E3}" type="slidenum">
              <a:rPr lang="en-US" smtClean="0"/>
              <a:t>‹#›</a:t>
            </a:fld>
            <a:endParaRPr lang="en-US"/>
          </a:p>
        </p:txBody>
      </p:sp>
    </p:spTree>
    <p:extLst>
      <p:ext uri="{BB962C8B-B14F-4D97-AF65-F5344CB8AC3E}">
        <p14:creationId xmlns:p14="http://schemas.microsoft.com/office/powerpoint/2010/main" val="2738891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8B8F657-11FE-4700-BE61-2F37C6E5E4BA}" type="datetimeFigureOut">
              <a:rPr lang="en-US" smtClean="0"/>
              <a:t>4/17/2016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3C8B28-D7EA-40EB-9066-62BEEC1317E3}" type="slidenum">
              <a:rPr lang="en-US" smtClean="0"/>
              <a:t>‹#›</a:t>
            </a:fld>
            <a:endParaRPr lang="en-US"/>
          </a:p>
        </p:txBody>
      </p:sp>
    </p:spTree>
    <p:extLst>
      <p:ext uri="{BB962C8B-B14F-4D97-AF65-F5344CB8AC3E}">
        <p14:creationId xmlns:p14="http://schemas.microsoft.com/office/powerpoint/2010/main" val="3461200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8B8F657-11FE-4700-BE61-2F37C6E5E4BA}" type="datetimeFigureOut">
              <a:rPr lang="en-US" smtClean="0"/>
              <a:t>4/17/2016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3C8B28-D7EA-40EB-9066-62BEEC1317E3}" type="slidenum">
              <a:rPr lang="en-US" smtClean="0"/>
              <a:t>‹#›</a:t>
            </a:fld>
            <a:endParaRPr lang="en-US"/>
          </a:p>
        </p:txBody>
      </p:sp>
    </p:spTree>
    <p:extLst>
      <p:ext uri="{BB962C8B-B14F-4D97-AF65-F5344CB8AC3E}">
        <p14:creationId xmlns:p14="http://schemas.microsoft.com/office/powerpoint/2010/main" val="2986059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B8F657-11FE-4700-BE61-2F37C6E5E4BA}" type="datetimeFigureOut">
              <a:rPr lang="en-US" smtClean="0"/>
              <a:t>4/17/2016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3C8B28-D7EA-40EB-9066-62BEEC1317E3}" type="slidenum">
              <a:rPr lang="en-US" smtClean="0"/>
              <a:t>‹#›</a:t>
            </a:fld>
            <a:endParaRPr lang="en-US"/>
          </a:p>
        </p:txBody>
      </p:sp>
    </p:spTree>
    <p:extLst>
      <p:ext uri="{BB962C8B-B14F-4D97-AF65-F5344CB8AC3E}">
        <p14:creationId xmlns:p14="http://schemas.microsoft.com/office/powerpoint/2010/main" val="17385977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B8F657-11FE-4700-BE61-2F37C6E5E4BA}" type="datetimeFigureOut">
              <a:rPr lang="en-US" smtClean="0"/>
              <a:t>4/17/2016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3C8B28-D7EA-40EB-9066-62BEEC1317E3}" type="slidenum">
              <a:rPr lang="en-US" smtClean="0"/>
              <a:t>‹#›</a:t>
            </a:fld>
            <a:endParaRPr lang="en-US"/>
          </a:p>
        </p:txBody>
      </p:sp>
    </p:spTree>
    <p:extLst>
      <p:ext uri="{BB962C8B-B14F-4D97-AF65-F5344CB8AC3E}">
        <p14:creationId xmlns:p14="http://schemas.microsoft.com/office/powerpoint/2010/main" val="1998289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B8F657-11FE-4700-BE61-2F37C6E5E4BA}" type="datetimeFigureOut">
              <a:rPr lang="en-US" smtClean="0"/>
              <a:t>4/17/2016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3C8B28-D7EA-40EB-9066-62BEEC1317E3}" type="slidenum">
              <a:rPr lang="en-US" smtClean="0"/>
              <a:t>‹#›</a:t>
            </a:fld>
            <a:endParaRPr lang="en-US"/>
          </a:p>
        </p:txBody>
      </p:sp>
    </p:spTree>
    <p:extLst>
      <p:ext uri="{BB962C8B-B14F-4D97-AF65-F5344CB8AC3E}">
        <p14:creationId xmlns:p14="http://schemas.microsoft.com/office/powerpoint/2010/main" val="169476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B8F657-11FE-4700-BE61-2F37C6E5E4BA}" type="datetimeFigureOut">
              <a:rPr lang="en-US" smtClean="0"/>
              <a:t>4/17/2016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3C8B28-D7EA-40EB-9066-62BEEC1317E3}" type="slidenum">
              <a:rPr lang="en-US" smtClean="0"/>
              <a:t>‹#›</a:t>
            </a:fld>
            <a:endParaRPr lang="en-US"/>
          </a:p>
        </p:txBody>
      </p:sp>
    </p:spTree>
    <p:extLst>
      <p:ext uri="{BB962C8B-B14F-4D97-AF65-F5344CB8AC3E}">
        <p14:creationId xmlns:p14="http://schemas.microsoft.com/office/powerpoint/2010/main" val="9468937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amazon.com/gp/entity/John-H.-Sailhamer/B000AP7S6Y?tag=desigod06-20" TargetMode="External"/><Relationship Id="rId2" Type="http://schemas.openxmlformats.org/officeDocument/2006/relationships/hyperlink" Target="http://www.amazon.com/dp/0880708689?tag=desigod06-20"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16689"/>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The Doctrines of Creation:</a:t>
            </a:r>
            <a:endParaRPr lang="en-US" sz="2800" dirty="0" smtClean="0"/>
          </a:p>
          <a:p>
            <a:r>
              <a:rPr lang="en-US" dirty="0" smtClean="0">
                <a:solidFill>
                  <a:srgbClr val="0070C0"/>
                </a:solidFill>
              </a:rPr>
              <a:t>The Heights Church April 17, 2016</a:t>
            </a:r>
            <a:endParaRPr lang="en-US" dirty="0">
              <a:solidFill>
                <a:srgbClr val="0070C0"/>
              </a:solidFill>
            </a:endParaRPr>
          </a:p>
        </p:txBody>
      </p:sp>
    </p:spTree>
    <p:extLst>
      <p:ext uri="{BB962C8B-B14F-4D97-AF65-F5344CB8AC3E}">
        <p14:creationId xmlns:p14="http://schemas.microsoft.com/office/powerpoint/2010/main" val="2418074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Evolution vs Genesis 1:3 - 31</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lvl="1"/>
            <a:endParaRPr lang="en-US" dirty="0"/>
          </a:p>
          <a:p>
            <a:pPr marL="457200" lvl="1" indent="0">
              <a:buNone/>
            </a:pPr>
            <a:r>
              <a:rPr lang="en-US" sz="2800" b="1" dirty="0" smtClean="0">
                <a:solidFill>
                  <a:srgbClr val="0070C0"/>
                </a:solidFill>
              </a:rPr>
              <a:t>There is some general agreement between the Genesis account and the “scientific narrative.”</a:t>
            </a:r>
          </a:p>
          <a:p>
            <a:pPr marL="457200" lvl="1" indent="0">
              <a:buNone/>
            </a:pPr>
            <a:r>
              <a:rPr lang="en-US" sz="2800" b="1" dirty="0" smtClean="0"/>
              <a:t>2.</a:t>
            </a:r>
            <a:r>
              <a:rPr lang="en-US" sz="2800" b="1" dirty="0"/>
              <a:t> </a:t>
            </a:r>
            <a:r>
              <a:rPr lang="en-US" sz="2800" b="1" dirty="0" smtClean="0"/>
              <a:t>  And </a:t>
            </a:r>
            <a:r>
              <a:rPr lang="en-US" sz="2800" b="1" dirty="0"/>
              <a:t>God said, “Let the waters under the heavens be gathered together into one place, and let the dry land appear.” And it was so</a:t>
            </a:r>
            <a:r>
              <a:rPr lang="en-US" sz="2800" b="1" dirty="0" smtClean="0"/>
              <a:t>. </a:t>
            </a:r>
            <a:r>
              <a:rPr lang="en-US" sz="2800" b="1" dirty="0"/>
              <a:t>God called the dry land Earth</a:t>
            </a:r>
            <a:r>
              <a:rPr lang="en-US" sz="2800" b="1" dirty="0" smtClean="0"/>
              <a:t>, </a:t>
            </a:r>
            <a:r>
              <a:rPr lang="en-US" sz="2800" b="1" dirty="0"/>
              <a:t>and the waters that were gathered together he called Seas. And God saw that it was good. </a:t>
            </a:r>
            <a:r>
              <a:rPr lang="en-US" sz="2800" dirty="0" smtClean="0"/>
              <a:t>Genesis </a:t>
            </a:r>
            <a:r>
              <a:rPr lang="en-US" sz="2800" dirty="0"/>
              <a:t>1:9-10 </a:t>
            </a:r>
            <a:r>
              <a:rPr lang="en-US" sz="2800" b="1" dirty="0" smtClean="0">
                <a:solidFill>
                  <a:srgbClr val="0070C0"/>
                </a:solidFill>
              </a:rPr>
              <a:t>The “big bang” theory places the origin of the universe about 13.77 billion years ago and the formation of the earth 4.5 billion years ago. Both accounts have a general sequence of light and then formation of the earth as a place hospitable for life.</a:t>
            </a:r>
            <a:endParaRPr lang="en-US" sz="2800" b="1" dirty="0">
              <a:solidFill>
                <a:srgbClr val="0070C0"/>
              </a:solidFill>
            </a:endParaRPr>
          </a:p>
          <a:p>
            <a:pPr marL="0" indent="0">
              <a:buNone/>
            </a:pPr>
            <a:endParaRPr lang="en-US" b="1" dirty="0" smtClean="0"/>
          </a:p>
          <a:p>
            <a:pPr marL="914400" lvl="2" indent="0">
              <a:buNone/>
            </a:pPr>
            <a:endParaRPr lang="en-US" b="1" dirty="0"/>
          </a:p>
        </p:txBody>
      </p:sp>
    </p:spTree>
    <p:extLst>
      <p:ext uri="{BB962C8B-B14F-4D97-AF65-F5344CB8AC3E}">
        <p14:creationId xmlns:p14="http://schemas.microsoft.com/office/powerpoint/2010/main" val="32744099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Evolution vs Genesis 1:3 - 31</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lvl="1"/>
            <a:endParaRPr lang="en-US" dirty="0"/>
          </a:p>
          <a:p>
            <a:pPr marL="457200" lvl="1" indent="0">
              <a:buNone/>
            </a:pPr>
            <a:r>
              <a:rPr lang="en-US" sz="2800" b="1" dirty="0" smtClean="0">
                <a:solidFill>
                  <a:srgbClr val="0070C0"/>
                </a:solidFill>
              </a:rPr>
              <a:t>There is some general agreement between the Genesis account and the “scientific narrative.”</a:t>
            </a:r>
          </a:p>
          <a:p>
            <a:pPr marL="457200" lvl="1" indent="0">
              <a:buNone/>
            </a:pPr>
            <a:r>
              <a:rPr lang="en-US" sz="2800" b="1" dirty="0"/>
              <a:t>3</a:t>
            </a:r>
            <a:r>
              <a:rPr lang="en-US" sz="2800" b="1" dirty="0" smtClean="0"/>
              <a:t>. </a:t>
            </a:r>
            <a:r>
              <a:rPr lang="en-US" sz="2800" dirty="0"/>
              <a:t> </a:t>
            </a:r>
            <a:r>
              <a:rPr lang="en-US" sz="2800" b="1" dirty="0" smtClean="0"/>
              <a:t>And </a:t>
            </a:r>
            <a:r>
              <a:rPr lang="en-US" sz="2800" b="1" dirty="0"/>
              <a:t>God said, “Let the waters swarm with swarms of living creatures, and let </a:t>
            </a:r>
            <a:r>
              <a:rPr lang="en-US" sz="2800" b="1" dirty="0" smtClean="0"/>
              <a:t>birds fly </a:t>
            </a:r>
            <a:r>
              <a:rPr lang="en-US" sz="2800" b="1" dirty="0"/>
              <a:t>above the earth across the expanse of the heavens.” </a:t>
            </a:r>
            <a:r>
              <a:rPr lang="en-US" sz="2800" b="1" dirty="0" smtClean="0"/>
              <a:t>So </a:t>
            </a:r>
            <a:r>
              <a:rPr lang="en-US" sz="2800" b="1" dirty="0"/>
              <a:t>God created the great sea creatures and every living creature that moves, with which the waters swarm, according to their kinds, and every winged bird according to its kind. And God saw that it was good. </a:t>
            </a:r>
            <a:r>
              <a:rPr lang="en-US" sz="2800" dirty="0" smtClean="0"/>
              <a:t>Genesis 1:20-21 </a:t>
            </a:r>
            <a:r>
              <a:rPr lang="en-US" sz="2800" b="1" dirty="0" smtClean="0">
                <a:solidFill>
                  <a:srgbClr val="0070C0"/>
                </a:solidFill>
              </a:rPr>
              <a:t>The fossil record appears to have a great explosion of ocean life about 570 million years ago that progresses from very simple creatures to fish to amphibians to reptiles to birds, and finally mammals.</a:t>
            </a:r>
            <a:endParaRPr lang="en-US" b="1" dirty="0">
              <a:solidFill>
                <a:srgbClr val="0070C0"/>
              </a:solidFill>
            </a:endParaRPr>
          </a:p>
        </p:txBody>
      </p:sp>
    </p:spTree>
    <p:extLst>
      <p:ext uri="{BB962C8B-B14F-4D97-AF65-F5344CB8AC3E}">
        <p14:creationId xmlns:p14="http://schemas.microsoft.com/office/powerpoint/2010/main" val="14532234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Evolution vs Genesis 1:3 - 31</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lvl="1"/>
            <a:endParaRPr lang="en-US" dirty="0"/>
          </a:p>
          <a:p>
            <a:pPr marL="457200" lvl="1" indent="0">
              <a:buNone/>
            </a:pPr>
            <a:r>
              <a:rPr lang="en-US" sz="2800" b="1" dirty="0" smtClean="0">
                <a:solidFill>
                  <a:srgbClr val="0070C0"/>
                </a:solidFill>
              </a:rPr>
              <a:t>There is some general agreement between the Genesis account and the “scientific narrative.”</a:t>
            </a:r>
          </a:p>
          <a:p>
            <a:pPr marL="971550" lvl="1" indent="-514350">
              <a:buAutoNum type="arabicPeriod" startAt="4"/>
            </a:pPr>
            <a:r>
              <a:rPr lang="en-US" sz="2800" b="1" dirty="0" smtClean="0"/>
              <a:t>So </a:t>
            </a:r>
            <a:r>
              <a:rPr lang="en-US" sz="2800" b="1" dirty="0"/>
              <a:t>God created the great sea creatures and every living creature that moves, with which the waters swarm, according to their kinds, and every winged bird according to its kind. And God saw that it was good</a:t>
            </a:r>
            <a:r>
              <a:rPr lang="en-US" sz="2800" b="1" dirty="0" smtClean="0"/>
              <a:t>. </a:t>
            </a:r>
            <a:r>
              <a:rPr lang="en-US" sz="2800" dirty="0" smtClean="0"/>
              <a:t>Genesis </a:t>
            </a:r>
            <a:r>
              <a:rPr lang="en-US" sz="2800" dirty="0"/>
              <a:t>1:21 </a:t>
            </a:r>
            <a:r>
              <a:rPr lang="en-US" sz="2800" dirty="0" smtClean="0"/>
              <a:t> </a:t>
            </a:r>
            <a:r>
              <a:rPr lang="en-US" sz="2800" b="1" dirty="0" smtClean="0">
                <a:solidFill>
                  <a:srgbClr val="0070C0"/>
                </a:solidFill>
              </a:rPr>
              <a:t>The fossil record appears to show birds after the appearance of dinosaurs about 230 million years ago. </a:t>
            </a:r>
          </a:p>
          <a:p>
            <a:pPr marL="914400" lvl="1" indent="-457200">
              <a:buAutoNum type="arabicPeriod" startAt="4"/>
            </a:pPr>
            <a:endParaRPr lang="en-US" b="1" dirty="0">
              <a:solidFill>
                <a:srgbClr val="0070C0"/>
              </a:solidFill>
            </a:endParaRPr>
          </a:p>
        </p:txBody>
      </p:sp>
    </p:spTree>
    <p:extLst>
      <p:ext uri="{BB962C8B-B14F-4D97-AF65-F5344CB8AC3E}">
        <p14:creationId xmlns:p14="http://schemas.microsoft.com/office/powerpoint/2010/main" val="29461330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827302"/>
          </a:xfrm>
          <a:solidFill>
            <a:srgbClr val="FFFFCC"/>
          </a:solidFill>
        </p:spPr>
        <p:txBody>
          <a:bodyPr/>
          <a:lstStyle/>
          <a:p>
            <a:r>
              <a:rPr lang="en-US" b="1" dirty="0" smtClean="0"/>
              <a:t>Evolution vs Genesis 1:3 - 31</a:t>
            </a:r>
            <a:endParaRPr lang="en-US" b="1" dirty="0"/>
          </a:p>
        </p:txBody>
      </p:sp>
      <p:sp>
        <p:nvSpPr>
          <p:cNvPr id="3" name="Content Placeholder 2"/>
          <p:cNvSpPr>
            <a:spLocks noGrp="1"/>
          </p:cNvSpPr>
          <p:nvPr>
            <p:ph idx="1"/>
          </p:nvPr>
        </p:nvSpPr>
        <p:spPr>
          <a:xfrm>
            <a:off x="838200" y="906780"/>
            <a:ext cx="10515600" cy="5833832"/>
          </a:xfrm>
          <a:solidFill>
            <a:srgbClr val="FFFFCC"/>
          </a:solidFill>
        </p:spPr>
        <p:txBody>
          <a:bodyPr>
            <a:normAutofit lnSpcReduction="10000"/>
          </a:bodyPr>
          <a:lstStyle/>
          <a:p>
            <a:pPr lvl="1"/>
            <a:endParaRPr lang="en-US" dirty="0"/>
          </a:p>
          <a:p>
            <a:pPr marL="457200" lvl="1" indent="0">
              <a:buNone/>
            </a:pPr>
            <a:r>
              <a:rPr lang="en-US" sz="2800" b="1" dirty="0" smtClean="0">
                <a:solidFill>
                  <a:srgbClr val="0070C0"/>
                </a:solidFill>
              </a:rPr>
              <a:t>There is some general agreement between the Genesis account and the “scientific narrative.”</a:t>
            </a:r>
          </a:p>
          <a:p>
            <a:pPr marL="971550" lvl="1" indent="-514350">
              <a:buAutoNum type="arabicPeriod" startAt="5"/>
            </a:pPr>
            <a:r>
              <a:rPr lang="en-US" sz="2800" b="1" dirty="0" smtClean="0"/>
              <a:t>And </a:t>
            </a:r>
            <a:r>
              <a:rPr lang="en-US" sz="2800" b="1" dirty="0"/>
              <a:t>God said, “Let the earth bring forth living creatures according to their kinds—livestock and creeping things and beasts of the earth according to their kinds.” And it was so. </a:t>
            </a:r>
            <a:r>
              <a:rPr lang="en-US" sz="2800" dirty="0" smtClean="0"/>
              <a:t>Genesis </a:t>
            </a:r>
            <a:r>
              <a:rPr lang="en-US" sz="2800" dirty="0"/>
              <a:t>1:24 </a:t>
            </a:r>
            <a:r>
              <a:rPr lang="en-US" sz="2800" b="1" dirty="0">
                <a:solidFill>
                  <a:srgbClr val="0070C0"/>
                </a:solidFill>
              </a:rPr>
              <a:t>The fossil record appears to show </a:t>
            </a:r>
            <a:r>
              <a:rPr lang="en-US" sz="2800" b="1" dirty="0" smtClean="0">
                <a:solidFill>
                  <a:srgbClr val="0070C0"/>
                </a:solidFill>
              </a:rPr>
              <a:t>dinosaurs becoming extinct about 65 million years ago and being replaced by mammals.</a:t>
            </a:r>
          </a:p>
          <a:p>
            <a:pPr marL="971550" lvl="1" indent="-514350">
              <a:buAutoNum type="arabicPeriod" startAt="5"/>
            </a:pPr>
            <a:r>
              <a:rPr lang="en-US" sz="2800" b="1" dirty="0" smtClean="0"/>
              <a:t>Then </a:t>
            </a:r>
            <a:r>
              <a:rPr lang="en-US" sz="2800" b="1" dirty="0"/>
              <a:t>God said, “Let us make </a:t>
            </a:r>
            <a:r>
              <a:rPr lang="en-US" sz="2800" b="1" dirty="0" smtClean="0"/>
              <a:t>man </a:t>
            </a:r>
            <a:r>
              <a:rPr lang="en-US" sz="2800" b="1" dirty="0"/>
              <a:t>in our image, after our likeness. </a:t>
            </a:r>
            <a:r>
              <a:rPr lang="en-US" sz="2800" dirty="0" smtClean="0"/>
              <a:t>Genesis </a:t>
            </a:r>
            <a:r>
              <a:rPr lang="en-US" sz="2800" dirty="0"/>
              <a:t>1:26 </a:t>
            </a:r>
            <a:r>
              <a:rPr lang="en-US" sz="2800" b="1" dirty="0" smtClean="0">
                <a:solidFill>
                  <a:srgbClr val="0070C0"/>
                </a:solidFill>
              </a:rPr>
              <a:t>Though scientifically controversial, the </a:t>
            </a:r>
            <a:r>
              <a:rPr lang="en-US" sz="2800" b="1" dirty="0">
                <a:solidFill>
                  <a:srgbClr val="0070C0"/>
                </a:solidFill>
              </a:rPr>
              <a:t>fossil record appears to show </a:t>
            </a:r>
            <a:r>
              <a:rPr lang="en-US" sz="2800" b="1" dirty="0" smtClean="0">
                <a:solidFill>
                  <a:srgbClr val="0070C0"/>
                </a:solidFill>
              </a:rPr>
              <a:t>human like creatures (Neanderthals appearing about 200,000 years ago) </a:t>
            </a:r>
            <a:r>
              <a:rPr lang="en-US" sz="2800" b="1" i="1" dirty="0" smtClean="0">
                <a:solidFill>
                  <a:srgbClr val="0070C0"/>
                </a:solidFill>
              </a:rPr>
              <a:t>homo sapiens </a:t>
            </a:r>
            <a:r>
              <a:rPr lang="en-US" sz="2800" b="1" dirty="0" smtClean="0">
                <a:solidFill>
                  <a:srgbClr val="0070C0"/>
                </a:solidFill>
              </a:rPr>
              <a:t>(Cro-Magnon about 30-40,000 years ago) and modern man </a:t>
            </a:r>
            <a:r>
              <a:rPr lang="en-US" sz="2800" b="1" i="1" dirty="0" smtClean="0">
                <a:solidFill>
                  <a:srgbClr val="0070C0"/>
                </a:solidFill>
              </a:rPr>
              <a:t>homo </a:t>
            </a:r>
            <a:r>
              <a:rPr lang="en-US" sz="2800" b="1" i="1" dirty="0" err="1" smtClean="0">
                <a:solidFill>
                  <a:srgbClr val="0070C0"/>
                </a:solidFill>
              </a:rPr>
              <a:t>sapien</a:t>
            </a:r>
            <a:r>
              <a:rPr lang="en-US" sz="2800" b="1" i="1" dirty="0" smtClean="0">
                <a:solidFill>
                  <a:srgbClr val="0070C0"/>
                </a:solidFill>
              </a:rPr>
              <a:t> sapiens </a:t>
            </a:r>
            <a:r>
              <a:rPr lang="en-US" sz="2800" b="1" dirty="0" smtClean="0">
                <a:solidFill>
                  <a:srgbClr val="0070C0"/>
                </a:solidFill>
              </a:rPr>
              <a:t>about 10,000 years ago. Note: homo= man and </a:t>
            </a:r>
            <a:r>
              <a:rPr lang="en-US" sz="2800" b="1" dirty="0" err="1" smtClean="0">
                <a:solidFill>
                  <a:srgbClr val="0070C0"/>
                </a:solidFill>
              </a:rPr>
              <a:t>sapien</a:t>
            </a:r>
            <a:r>
              <a:rPr lang="en-US" sz="2800" b="1" dirty="0" smtClean="0">
                <a:solidFill>
                  <a:srgbClr val="0070C0"/>
                </a:solidFill>
              </a:rPr>
              <a:t> = wise</a:t>
            </a:r>
            <a:endParaRPr lang="en-US" sz="2800" b="1" dirty="0">
              <a:solidFill>
                <a:srgbClr val="0070C0"/>
              </a:solidFill>
            </a:endParaRPr>
          </a:p>
          <a:p>
            <a:pPr marL="971550" lvl="1" indent="-514350">
              <a:buAutoNum type="arabicPeriod" startAt="5"/>
            </a:pPr>
            <a:endParaRPr lang="en-US" sz="2800" b="1" dirty="0">
              <a:solidFill>
                <a:srgbClr val="0070C0"/>
              </a:solidFill>
            </a:endParaRPr>
          </a:p>
          <a:p>
            <a:pPr marL="971550" lvl="1" indent="-514350">
              <a:buAutoNum type="arabicPeriod" startAt="4"/>
            </a:pPr>
            <a:endParaRPr lang="en-US" sz="2800" b="1" dirty="0" smtClean="0">
              <a:solidFill>
                <a:srgbClr val="0070C0"/>
              </a:solidFill>
            </a:endParaRPr>
          </a:p>
          <a:p>
            <a:pPr marL="914400" lvl="1" indent="-457200">
              <a:buAutoNum type="arabicPeriod" startAt="4"/>
            </a:pPr>
            <a:endParaRPr lang="en-US" b="1" dirty="0">
              <a:solidFill>
                <a:srgbClr val="0070C0"/>
              </a:solidFill>
            </a:endParaRPr>
          </a:p>
        </p:txBody>
      </p:sp>
    </p:spTree>
    <p:extLst>
      <p:ext uri="{BB962C8B-B14F-4D97-AF65-F5344CB8AC3E}">
        <p14:creationId xmlns:p14="http://schemas.microsoft.com/office/powerpoint/2010/main" val="19414299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a:bodyPr>
          <a:lstStyle/>
          <a:p>
            <a:r>
              <a:rPr lang="en-US" b="1" dirty="0"/>
              <a:t>Evolution vs Genesis 1:3 - 31</a:t>
            </a:r>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lvl="1"/>
            <a:endParaRPr lang="en-US" dirty="0"/>
          </a:p>
          <a:p>
            <a:pPr marL="457200" lvl="1" indent="0">
              <a:buNone/>
            </a:pPr>
            <a:r>
              <a:rPr lang="en-US" sz="2800" b="1" dirty="0" smtClean="0">
                <a:solidFill>
                  <a:srgbClr val="0070C0"/>
                </a:solidFill>
              </a:rPr>
              <a:t>There are some disagreements between the Genesis account and the “scientific narrative.”</a:t>
            </a:r>
          </a:p>
          <a:p>
            <a:pPr marL="971550" lvl="1" indent="-514350">
              <a:buFont typeface="+mj-lt"/>
              <a:buAutoNum type="arabicPeriod"/>
            </a:pPr>
            <a:r>
              <a:rPr lang="en-US" sz="2800" b="1" dirty="0" smtClean="0">
                <a:solidFill>
                  <a:srgbClr val="0070C0"/>
                </a:solidFill>
              </a:rPr>
              <a:t>The time scale is much larger in the “scientific narrative” than many Christians expect.</a:t>
            </a:r>
          </a:p>
          <a:p>
            <a:pPr marL="971550" lvl="1" indent="-514350">
              <a:buFont typeface="+mj-lt"/>
              <a:buAutoNum type="arabicPeriod"/>
            </a:pPr>
            <a:r>
              <a:rPr lang="en-US" sz="2800" b="1" dirty="0" smtClean="0">
                <a:solidFill>
                  <a:srgbClr val="0070C0"/>
                </a:solidFill>
              </a:rPr>
              <a:t>The sequence of events is slightly different.</a:t>
            </a:r>
          </a:p>
          <a:p>
            <a:pPr lvl="2"/>
            <a:r>
              <a:rPr lang="en-US" sz="2800" b="1" dirty="0" smtClean="0">
                <a:solidFill>
                  <a:srgbClr val="0070C0"/>
                </a:solidFill>
              </a:rPr>
              <a:t>Day and night begin on the first day (Genesis 1:4-5)  but the sun and moon are apparently not created until the fourth day (Genesis 1:16-18)</a:t>
            </a:r>
          </a:p>
          <a:p>
            <a:pPr lvl="2"/>
            <a:r>
              <a:rPr lang="en-US" sz="2800" b="1" dirty="0" smtClean="0">
                <a:solidFill>
                  <a:srgbClr val="0070C0"/>
                </a:solidFill>
              </a:rPr>
              <a:t>Plants appear on the third day (Genesis 1:11-12) before the sea creatures. The fossil record appears to show flowering plants during the age of reptiles.</a:t>
            </a:r>
          </a:p>
          <a:p>
            <a:pPr lvl="2"/>
            <a:endParaRPr lang="en-US" b="1" dirty="0" smtClean="0">
              <a:solidFill>
                <a:srgbClr val="0070C0"/>
              </a:solidFill>
            </a:endParaRPr>
          </a:p>
          <a:p>
            <a:pPr marL="971550" lvl="1" indent="-514350">
              <a:buAutoNum type="arabicPeriod" startAt="5"/>
            </a:pPr>
            <a:endParaRPr lang="en-US" sz="2800" b="1" dirty="0">
              <a:solidFill>
                <a:srgbClr val="0070C0"/>
              </a:solidFill>
            </a:endParaRPr>
          </a:p>
          <a:p>
            <a:pPr marL="971550" lvl="1" indent="-514350">
              <a:buAutoNum type="arabicPeriod" startAt="4"/>
            </a:pPr>
            <a:endParaRPr lang="en-US" sz="2800" b="1" dirty="0" smtClean="0">
              <a:solidFill>
                <a:srgbClr val="0070C0"/>
              </a:solidFill>
            </a:endParaRPr>
          </a:p>
          <a:p>
            <a:pPr marL="914400" lvl="1" indent="-457200">
              <a:buAutoNum type="arabicPeriod" startAt="4"/>
            </a:pPr>
            <a:endParaRPr lang="en-US" b="1" dirty="0">
              <a:solidFill>
                <a:srgbClr val="0070C0"/>
              </a:solidFill>
            </a:endParaRPr>
          </a:p>
        </p:txBody>
      </p:sp>
    </p:spTree>
    <p:extLst>
      <p:ext uri="{BB962C8B-B14F-4D97-AF65-F5344CB8AC3E}">
        <p14:creationId xmlns:p14="http://schemas.microsoft.com/office/powerpoint/2010/main" val="24980791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641126"/>
          </a:xfrm>
          <a:solidFill>
            <a:srgbClr val="FFFFCC"/>
          </a:solidFill>
        </p:spPr>
        <p:txBody>
          <a:bodyPr>
            <a:normAutofit fontScale="90000"/>
          </a:bodyPr>
          <a:lstStyle/>
          <a:p>
            <a:r>
              <a:rPr lang="en-US" b="1" dirty="0"/>
              <a:t>Evolution vs Genesis 1:3 - 31</a:t>
            </a:r>
          </a:p>
        </p:txBody>
      </p:sp>
      <p:sp>
        <p:nvSpPr>
          <p:cNvPr id="3" name="Content Placeholder 2"/>
          <p:cNvSpPr>
            <a:spLocks noGrp="1"/>
          </p:cNvSpPr>
          <p:nvPr>
            <p:ph idx="1"/>
          </p:nvPr>
        </p:nvSpPr>
        <p:spPr>
          <a:xfrm>
            <a:off x="838200" y="861060"/>
            <a:ext cx="10515600" cy="5879551"/>
          </a:xfrm>
          <a:solidFill>
            <a:srgbClr val="FFFFCC"/>
          </a:solidFill>
        </p:spPr>
        <p:txBody>
          <a:bodyPr>
            <a:normAutofit/>
          </a:bodyPr>
          <a:lstStyle/>
          <a:p>
            <a:r>
              <a:rPr lang="en-US" b="1" dirty="0" smtClean="0">
                <a:solidFill>
                  <a:srgbClr val="0070C0"/>
                </a:solidFill>
              </a:rPr>
              <a:t>God has revealed himself through both special revelation (the Bible) and through general revelation (nature).</a:t>
            </a:r>
          </a:p>
          <a:p>
            <a:r>
              <a:rPr lang="en-US" b="1" dirty="0" smtClean="0">
                <a:solidFill>
                  <a:srgbClr val="0070C0"/>
                </a:solidFill>
              </a:rPr>
              <a:t>Aquinas correctly taught that the Bible (faith) and nature (reason) when correctly understood </a:t>
            </a:r>
            <a:r>
              <a:rPr lang="en-US" b="1" dirty="0" smtClean="0">
                <a:solidFill>
                  <a:srgbClr val="FF0000"/>
                </a:solidFill>
              </a:rPr>
              <a:t>NEVER</a:t>
            </a:r>
            <a:r>
              <a:rPr lang="en-US" b="1" dirty="0" smtClean="0">
                <a:solidFill>
                  <a:srgbClr val="0070C0"/>
                </a:solidFill>
              </a:rPr>
              <a:t> contradict one another because both have God as their source and both bear witness to Him.</a:t>
            </a:r>
          </a:p>
          <a:p>
            <a:r>
              <a:rPr lang="en-US" b="1" dirty="0" smtClean="0">
                <a:solidFill>
                  <a:srgbClr val="0070C0"/>
                </a:solidFill>
              </a:rPr>
              <a:t>Therefore, if we think the Bible says one thing about Creation and science says another, we at least misunderstand either the Bible or science OR possibly misunderstand both the Bible and science!</a:t>
            </a:r>
          </a:p>
          <a:p>
            <a:r>
              <a:rPr lang="en-US" b="1" dirty="0" smtClean="0">
                <a:solidFill>
                  <a:srgbClr val="0070C0"/>
                </a:solidFill>
              </a:rPr>
              <a:t>A problem we face is that the seemingly most straightforward, literal reading of Genesis appears to support a young Earth while general revelation from many perspectives appears to support a very old universe. We will focus on why evolution is “bad science” and not attempt to defend either a young or old Earth/universe.</a:t>
            </a:r>
          </a:p>
          <a:p>
            <a:endParaRPr lang="en-US" b="1" dirty="0" smtClean="0">
              <a:solidFill>
                <a:srgbClr val="0070C0"/>
              </a:solidFill>
            </a:endParaRPr>
          </a:p>
        </p:txBody>
      </p:sp>
    </p:spTree>
    <p:extLst>
      <p:ext uri="{BB962C8B-B14F-4D97-AF65-F5344CB8AC3E}">
        <p14:creationId xmlns:p14="http://schemas.microsoft.com/office/powerpoint/2010/main" val="5209767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641126"/>
          </a:xfrm>
          <a:solidFill>
            <a:srgbClr val="FFFFCC"/>
          </a:solidFill>
        </p:spPr>
        <p:txBody>
          <a:bodyPr>
            <a:normAutofit fontScale="90000"/>
          </a:bodyPr>
          <a:lstStyle/>
          <a:p>
            <a:r>
              <a:rPr lang="en-US" b="1" dirty="0"/>
              <a:t>Evolution vs Genesis 1:3 - 31</a:t>
            </a:r>
          </a:p>
        </p:txBody>
      </p:sp>
      <p:sp>
        <p:nvSpPr>
          <p:cNvPr id="3" name="Content Placeholder 2"/>
          <p:cNvSpPr>
            <a:spLocks noGrp="1"/>
          </p:cNvSpPr>
          <p:nvPr>
            <p:ph idx="1"/>
          </p:nvPr>
        </p:nvSpPr>
        <p:spPr>
          <a:xfrm>
            <a:off x="838200" y="861060"/>
            <a:ext cx="10515600" cy="5879551"/>
          </a:xfrm>
          <a:solidFill>
            <a:srgbClr val="FFFFCC"/>
          </a:solidFill>
        </p:spPr>
        <p:txBody>
          <a:bodyPr>
            <a:noAutofit/>
          </a:bodyPr>
          <a:lstStyle/>
          <a:p>
            <a:r>
              <a:rPr lang="en-US" b="1" dirty="0" smtClean="0">
                <a:solidFill>
                  <a:srgbClr val="0070C0"/>
                </a:solidFill>
              </a:rPr>
              <a:t>Prior to about 1800 Christians generally thought the Earth was less than 7000 years old but did not consider it an important issue.</a:t>
            </a:r>
          </a:p>
          <a:p>
            <a:r>
              <a:rPr lang="en-US" b="1" dirty="0" smtClean="0">
                <a:solidFill>
                  <a:srgbClr val="0070C0"/>
                </a:solidFill>
              </a:rPr>
              <a:t>In the 1800’s (even prior to Darwin) Christians generally accepted that the earth was old. B.B. Warfield (1851-1921) who coined the term Biblical inerrancy believed in “an old earth and argued that genealogies are not chronologies.</a:t>
            </a:r>
          </a:p>
          <a:p>
            <a:r>
              <a:rPr lang="en-US" b="1" dirty="0" smtClean="0">
                <a:solidFill>
                  <a:srgbClr val="0070C0"/>
                </a:solidFill>
              </a:rPr>
              <a:t>The modern “young earth” movement began in 1961 with </a:t>
            </a:r>
            <a:r>
              <a:rPr lang="en-US" b="1" i="1" dirty="0" smtClean="0">
                <a:solidFill>
                  <a:srgbClr val="0070C0"/>
                </a:solidFill>
              </a:rPr>
              <a:t>The</a:t>
            </a:r>
            <a:r>
              <a:rPr lang="en-US" b="1" dirty="0" smtClean="0">
                <a:solidFill>
                  <a:srgbClr val="0070C0"/>
                </a:solidFill>
              </a:rPr>
              <a:t> </a:t>
            </a:r>
            <a:r>
              <a:rPr lang="en-US" b="1" i="1" dirty="0" smtClean="0">
                <a:solidFill>
                  <a:srgbClr val="0070C0"/>
                </a:solidFill>
              </a:rPr>
              <a:t>Genesis Flood </a:t>
            </a:r>
            <a:r>
              <a:rPr lang="en-US" b="1" dirty="0" smtClean="0">
                <a:solidFill>
                  <a:srgbClr val="0070C0"/>
                </a:solidFill>
              </a:rPr>
              <a:t>by John Whitcomb and Henry Morris.</a:t>
            </a:r>
            <a:endParaRPr lang="en-US" b="1" dirty="0">
              <a:solidFill>
                <a:srgbClr val="0070C0"/>
              </a:solidFill>
            </a:endParaRPr>
          </a:p>
          <a:p>
            <a:r>
              <a:rPr lang="en-US" b="1" dirty="0" smtClean="0">
                <a:solidFill>
                  <a:srgbClr val="0070C0"/>
                </a:solidFill>
              </a:rPr>
              <a:t>For some Christians a young Earth is a test of orthodoxy despite people such as Billy Graham, C.S. Lewis, Francis Schaeffer, J.I. Packer, John Piper and Wayne </a:t>
            </a:r>
            <a:r>
              <a:rPr lang="en-US" b="1" dirty="0" err="1" smtClean="0">
                <a:solidFill>
                  <a:srgbClr val="0070C0"/>
                </a:solidFill>
              </a:rPr>
              <a:t>Grudem</a:t>
            </a:r>
            <a:r>
              <a:rPr lang="en-US" b="1" dirty="0" smtClean="0">
                <a:solidFill>
                  <a:srgbClr val="0070C0"/>
                </a:solidFill>
              </a:rPr>
              <a:t> holding an “old Earth” view.</a:t>
            </a:r>
          </a:p>
        </p:txBody>
      </p:sp>
    </p:spTree>
    <p:extLst>
      <p:ext uri="{BB962C8B-B14F-4D97-AF65-F5344CB8AC3E}">
        <p14:creationId xmlns:p14="http://schemas.microsoft.com/office/powerpoint/2010/main" val="23413464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fontScale="90000"/>
          </a:bodyPr>
          <a:lstStyle/>
          <a:p>
            <a:r>
              <a:rPr lang="en-US" b="1" dirty="0"/>
              <a:t>Evolution vs Genesis 1:3 </a:t>
            </a:r>
            <a:r>
              <a:rPr lang="en-US" b="1" dirty="0" smtClean="0"/>
              <a:t>– 31 </a:t>
            </a:r>
            <a:r>
              <a:rPr lang="en-US" b="1" smtClean="0"/>
              <a:t>John Piper </a:t>
            </a:r>
            <a:r>
              <a:rPr lang="en-US" b="1" dirty="0" smtClean="0"/>
              <a:t>on Creation</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fontScale="92500" lnSpcReduction="20000"/>
          </a:bodyPr>
          <a:lstStyle/>
          <a:p>
            <a:pPr marL="0" indent="0" fontAlgn="base">
              <a:buNone/>
            </a:pPr>
            <a:r>
              <a:rPr lang="en-US" sz="3000" b="1" dirty="0" smtClean="0">
                <a:solidFill>
                  <a:srgbClr val="0070C0"/>
                </a:solidFill>
              </a:rPr>
              <a:t>We </a:t>
            </a:r>
            <a:r>
              <a:rPr lang="en-US" sz="3000" b="1" dirty="0">
                <a:solidFill>
                  <a:srgbClr val="0070C0"/>
                </a:solidFill>
              </a:rPr>
              <a:t>should teach without any qualification that God created the universe and everything in it. It wasn't always here. It didn't spontaneously emerge from a big bang </a:t>
            </a:r>
            <a:r>
              <a:rPr lang="en-US" sz="3000" b="1" dirty="0" smtClean="0">
                <a:solidFill>
                  <a:srgbClr val="0070C0"/>
                </a:solidFill>
              </a:rPr>
              <a:t>alone. </a:t>
            </a:r>
            <a:r>
              <a:rPr lang="en-US" sz="3000" b="1" dirty="0">
                <a:solidFill>
                  <a:srgbClr val="0070C0"/>
                </a:solidFill>
              </a:rPr>
              <a:t>God did it. That's clear, and everybody who believes the Word should preach that.</a:t>
            </a:r>
          </a:p>
          <a:p>
            <a:pPr marL="0" indent="0" fontAlgn="base">
              <a:buNone/>
            </a:pPr>
            <a:r>
              <a:rPr lang="en-US" sz="3000" b="1" dirty="0" smtClean="0">
                <a:solidFill>
                  <a:srgbClr val="0070C0"/>
                </a:solidFill>
              </a:rPr>
              <a:t>Secondly</a:t>
            </a:r>
            <a:r>
              <a:rPr lang="en-US" sz="3000" b="1" dirty="0">
                <a:solidFill>
                  <a:srgbClr val="0070C0"/>
                </a:solidFill>
              </a:rPr>
              <a:t>, I think we should preach that he made it good. There was no sin in it, when he first made it.</a:t>
            </a:r>
          </a:p>
          <a:p>
            <a:pPr marL="0" indent="0" fontAlgn="base">
              <a:buNone/>
            </a:pPr>
            <a:r>
              <a:rPr lang="en-US" sz="3000" b="1" dirty="0" smtClean="0">
                <a:solidFill>
                  <a:srgbClr val="0070C0"/>
                </a:solidFill>
              </a:rPr>
              <a:t>Thirdly</a:t>
            </a:r>
            <a:r>
              <a:rPr lang="en-US" sz="3000" b="1" dirty="0">
                <a:solidFill>
                  <a:srgbClr val="0070C0"/>
                </a:solidFill>
              </a:rPr>
              <a:t>, I think we should preach that he created Adam and Eve directly, that he made them of the dust of the ground, and he took out of man a woman. I think we should teach that. I know there are people who don't, who think it's all imagery for evolution or whatever.</a:t>
            </a:r>
          </a:p>
          <a:p>
            <a:pPr marL="0" indent="0" fontAlgn="base">
              <a:buNone/>
            </a:pPr>
            <a:r>
              <a:rPr lang="en-US" sz="3000" b="1" dirty="0">
                <a:solidFill>
                  <a:srgbClr val="0070C0"/>
                </a:solidFill>
              </a:rPr>
              <a:t>And we should teach that man had his beginning not millions of years ago but within the scope of the biblical genealogies. Those genealogies are tight at about 6,000 years and loose at maybe 10 or 15,000. So I think we should honor those genealogies and not say that you can play fast and loose with the origin of man.</a:t>
            </a:r>
          </a:p>
        </p:txBody>
      </p:sp>
    </p:spTree>
    <p:extLst>
      <p:ext uri="{BB962C8B-B14F-4D97-AF65-F5344CB8AC3E}">
        <p14:creationId xmlns:p14="http://schemas.microsoft.com/office/powerpoint/2010/main" val="17850871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a:t>Evolution vs Genesis 1:3 </a:t>
            </a:r>
            <a:r>
              <a:rPr lang="en-US" b="1" dirty="0" smtClean="0"/>
              <a:t>– 31 John Piper</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lnSpcReduction="10000"/>
          </a:bodyPr>
          <a:lstStyle/>
          <a:p>
            <a:pPr fontAlgn="base"/>
            <a:r>
              <a:rPr lang="en-US" b="1" dirty="0" smtClean="0">
                <a:solidFill>
                  <a:srgbClr val="0070C0"/>
                </a:solidFill>
              </a:rPr>
              <a:t>John </a:t>
            </a:r>
            <a:r>
              <a:rPr lang="en-US" b="1" dirty="0" err="1">
                <a:solidFill>
                  <a:srgbClr val="0070C0"/>
                </a:solidFill>
              </a:rPr>
              <a:t>Sailhamer</a:t>
            </a:r>
            <a:r>
              <a:rPr lang="en-US" b="1" dirty="0">
                <a:solidFill>
                  <a:srgbClr val="0070C0"/>
                </a:solidFill>
              </a:rPr>
              <a:t> wrote in </a:t>
            </a:r>
            <a:r>
              <a:rPr lang="en-US" b="1" i="1" dirty="0">
                <a:solidFill>
                  <a:srgbClr val="0070C0"/>
                </a:solidFill>
                <a:hlinkClick r:id="rId2"/>
              </a:rPr>
              <a:t>Genesis Unbound</a:t>
            </a:r>
            <a:r>
              <a:rPr lang="en-US" b="1" dirty="0">
                <a:solidFill>
                  <a:srgbClr val="0070C0"/>
                </a:solidFill>
              </a:rPr>
              <a:t> or in his </a:t>
            </a:r>
            <a:r>
              <a:rPr lang="en-US" b="1" dirty="0">
                <a:solidFill>
                  <a:srgbClr val="0070C0"/>
                </a:solidFill>
                <a:hlinkClick r:id="rId3"/>
              </a:rPr>
              <a:t>other books</a:t>
            </a:r>
            <a:r>
              <a:rPr lang="en-US" b="1" dirty="0">
                <a:solidFill>
                  <a:srgbClr val="0070C0"/>
                </a:solidFill>
              </a:rPr>
              <a:t>, </a:t>
            </a:r>
            <a:r>
              <a:rPr lang="en-US" b="1" dirty="0" smtClean="0">
                <a:solidFill>
                  <a:srgbClr val="0070C0"/>
                </a:solidFill>
              </a:rPr>
              <a:t>that </a:t>
            </a:r>
            <a:r>
              <a:rPr lang="en-US" b="1" dirty="0">
                <a:solidFill>
                  <a:srgbClr val="0070C0"/>
                </a:solidFill>
              </a:rPr>
              <a:t>all of creation happened in verses 1 and 2. It may be as old as 4 trillion years, as far as he is concerned, and what was happening in Genesis 1 each day was not the bringing into being of the earth and its various forms, but rather the ordering, managing and structuring of things. This allows for 24 hour days but also allows for an old earth.</a:t>
            </a:r>
          </a:p>
          <a:p>
            <a:pPr fontAlgn="base"/>
            <a:r>
              <a:rPr lang="en-US" b="1" dirty="0">
                <a:solidFill>
                  <a:srgbClr val="0070C0"/>
                </a:solidFill>
              </a:rPr>
              <a:t>I lean that way. I don't believe in evolution as the way that Adam came to be a human. I think God created Adam from the dust of the ground. I think he was unique and that he is the father of all humanity—Adam and Eve—and that he is not the product of a long evolutionary process. I can't make that jive with the way the text reads.</a:t>
            </a:r>
          </a:p>
          <a:p>
            <a:pPr fontAlgn="base"/>
            <a:r>
              <a:rPr lang="en-US" b="1" dirty="0">
                <a:solidFill>
                  <a:srgbClr val="0070C0"/>
                </a:solidFill>
              </a:rPr>
              <a:t>And I think that it's very important that Adam be a historical figure, because that's the way he is treated by the other biblical writers. </a:t>
            </a:r>
          </a:p>
          <a:p>
            <a:endParaRPr lang="en-US" b="1" dirty="0" smtClean="0">
              <a:solidFill>
                <a:srgbClr val="FF0000"/>
              </a:solidFill>
            </a:endParaRPr>
          </a:p>
        </p:txBody>
      </p:sp>
    </p:spTree>
    <p:extLst>
      <p:ext uri="{BB962C8B-B14F-4D97-AF65-F5344CB8AC3E}">
        <p14:creationId xmlns:p14="http://schemas.microsoft.com/office/powerpoint/2010/main" val="25456802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663986"/>
          </a:xfrm>
          <a:solidFill>
            <a:srgbClr val="FFFFCC"/>
          </a:solidFill>
        </p:spPr>
        <p:txBody>
          <a:bodyPr>
            <a:normAutofit fontScale="90000"/>
          </a:bodyPr>
          <a:lstStyle/>
          <a:p>
            <a:r>
              <a:rPr lang="en-US" b="1" dirty="0"/>
              <a:t>Evolution vs Genesis 1:3 - 31</a:t>
            </a:r>
          </a:p>
        </p:txBody>
      </p:sp>
      <p:sp>
        <p:nvSpPr>
          <p:cNvPr id="3" name="Content Placeholder 2"/>
          <p:cNvSpPr>
            <a:spLocks noGrp="1"/>
          </p:cNvSpPr>
          <p:nvPr>
            <p:ph idx="1"/>
          </p:nvPr>
        </p:nvSpPr>
        <p:spPr>
          <a:xfrm>
            <a:off x="838200" y="845820"/>
            <a:ext cx="10515600" cy="5894792"/>
          </a:xfrm>
          <a:solidFill>
            <a:srgbClr val="FFFFCC"/>
          </a:solidFill>
        </p:spPr>
        <p:txBody>
          <a:bodyPr>
            <a:normAutofit fontScale="92500" lnSpcReduction="10000"/>
          </a:bodyPr>
          <a:lstStyle/>
          <a:p>
            <a:pPr lvl="1"/>
            <a:endParaRPr lang="en-US" sz="3000" dirty="0"/>
          </a:p>
          <a:p>
            <a:pPr marL="457200" lvl="1" indent="0">
              <a:buNone/>
            </a:pPr>
            <a:r>
              <a:rPr lang="en-US" sz="3000" b="1" dirty="0" smtClean="0">
                <a:solidFill>
                  <a:srgbClr val="0070C0"/>
                </a:solidFill>
              </a:rPr>
              <a:t>What is evolution?</a:t>
            </a:r>
          </a:p>
          <a:p>
            <a:pPr lvl="2"/>
            <a:r>
              <a:rPr lang="en-US" sz="3000" b="1" dirty="0" smtClean="0">
                <a:solidFill>
                  <a:srgbClr val="0070C0"/>
                </a:solidFill>
              </a:rPr>
              <a:t>Evolution is the theory that all life has descended from a common ancestor as the result of random variation and natural selection over a very long period of time.</a:t>
            </a:r>
          </a:p>
          <a:p>
            <a:pPr lvl="2"/>
            <a:r>
              <a:rPr lang="en-US" sz="3000" b="1" dirty="0" smtClean="0">
                <a:solidFill>
                  <a:srgbClr val="0070C0"/>
                </a:solidFill>
              </a:rPr>
              <a:t>Evolution claims to account for both micro and macro evolution.</a:t>
            </a:r>
          </a:p>
          <a:p>
            <a:pPr lvl="2"/>
            <a:r>
              <a:rPr lang="en-US" sz="3000" b="1" dirty="0" smtClean="0">
                <a:solidFill>
                  <a:srgbClr val="0070C0"/>
                </a:solidFill>
              </a:rPr>
              <a:t>Micro evolution means the process by which a species adapts to a particular environment to form a subspecies. For example, there are 17 subspecies of white-tail deer in the </a:t>
            </a:r>
            <a:r>
              <a:rPr lang="en-US" sz="3000" b="1" dirty="0">
                <a:solidFill>
                  <a:srgbClr val="0070C0"/>
                </a:solidFill>
              </a:rPr>
              <a:t>U</a:t>
            </a:r>
            <a:r>
              <a:rPr lang="en-US" sz="3000" b="1" dirty="0" smtClean="0">
                <a:solidFill>
                  <a:srgbClr val="0070C0"/>
                </a:solidFill>
              </a:rPr>
              <a:t>nited States. Micro evolution is a scientific fact beyond dispute.</a:t>
            </a:r>
          </a:p>
          <a:p>
            <a:pPr lvl="2"/>
            <a:r>
              <a:rPr lang="en-US" sz="3000" b="1" dirty="0" smtClean="0">
                <a:solidFill>
                  <a:srgbClr val="0070C0"/>
                </a:solidFill>
              </a:rPr>
              <a:t>Macro evolution postulates that </a:t>
            </a:r>
            <a:r>
              <a:rPr lang="en-US" sz="3000" b="1" dirty="0" smtClean="0">
                <a:solidFill>
                  <a:srgbClr val="FF0000"/>
                </a:solidFill>
              </a:rPr>
              <a:t>new</a:t>
            </a:r>
            <a:r>
              <a:rPr lang="en-US" sz="3000" b="1" dirty="0" smtClean="0">
                <a:solidFill>
                  <a:srgbClr val="0070C0"/>
                </a:solidFill>
              </a:rPr>
              <a:t> species arise from natural selection and random variation through a series of intermediate forms. There are no documented observations of this nor does the fossil record contain any intermediates.</a:t>
            </a:r>
          </a:p>
          <a:p>
            <a:pPr marL="971550" lvl="1" indent="-514350">
              <a:buAutoNum type="arabicPeriod" startAt="5"/>
            </a:pPr>
            <a:endParaRPr lang="en-US" sz="2800" b="1" dirty="0">
              <a:solidFill>
                <a:srgbClr val="0070C0"/>
              </a:solidFill>
            </a:endParaRPr>
          </a:p>
          <a:p>
            <a:pPr marL="971550" lvl="1" indent="-514350">
              <a:buAutoNum type="arabicPeriod" startAt="4"/>
            </a:pPr>
            <a:endParaRPr lang="en-US" sz="2800" b="1" dirty="0" smtClean="0">
              <a:solidFill>
                <a:srgbClr val="0070C0"/>
              </a:solidFill>
            </a:endParaRPr>
          </a:p>
          <a:p>
            <a:pPr marL="914400" lvl="1" indent="-457200">
              <a:buAutoNum type="arabicPeriod" startAt="4"/>
            </a:pPr>
            <a:endParaRPr lang="en-US" b="1" dirty="0">
              <a:solidFill>
                <a:srgbClr val="0070C0"/>
              </a:solidFill>
            </a:endParaRPr>
          </a:p>
        </p:txBody>
      </p:sp>
    </p:spTree>
    <p:extLst>
      <p:ext uri="{BB962C8B-B14F-4D97-AF65-F5344CB8AC3E}">
        <p14:creationId xmlns:p14="http://schemas.microsoft.com/office/powerpoint/2010/main" val="24024237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1211992"/>
            <a:ext cx="10515600" cy="5566719"/>
          </a:xfrm>
          <a:solidFill>
            <a:srgbClr val="FFFFCC"/>
          </a:solidFill>
        </p:spPr>
        <p:txBody>
          <a:bodyPr>
            <a:normAutofit/>
          </a:bodyPr>
          <a:lstStyle/>
          <a:p>
            <a:pPr marL="0" indent="0">
              <a:buNone/>
            </a:pPr>
            <a:r>
              <a:rPr lang="en-US" b="1" dirty="0" smtClean="0"/>
              <a:t>Basic Taxonomy</a:t>
            </a:r>
            <a:endParaRPr lang="en-US" dirty="0" smtClean="0">
              <a:solidFill>
                <a:srgbClr val="0070C0"/>
              </a:solidFill>
            </a:endParaRPr>
          </a:p>
          <a:p>
            <a:pPr marL="514350" indent="-514350">
              <a:buFont typeface="+mj-lt"/>
              <a:buAutoNum type="arabicPeriod"/>
            </a:pPr>
            <a:r>
              <a:rPr lang="en-US" b="1" dirty="0" smtClean="0">
                <a:solidFill>
                  <a:srgbClr val="0070C0"/>
                </a:solidFill>
              </a:rPr>
              <a:t>Kingdom: Animal</a:t>
            </a:r>
          </a:p>
          <a:p>
            <a:pPr marL="514350" indent="-514350">
              <a:buFont typeface="+mj-lt"/>
              <a:buAutoNum type="arabicPeriod"/>
            </a:pPr>
            <a:r>
              <a:rPr lang="en-US" b="1" dirty="0" smtClean="0">
                <a:solidFill>
                  <a:srgbClr val="0070C0"/>
                </a:solidFill>
              </a:rPr>
              <a:t>Phylum: Chordata </a:t>
            </a:r>
          </a:p>
          <a:p>
            <a:pPr marL="514350" indent="-514350">
              <a:buFont typeface="+mj-lt"/>
              <a:buAutoNum type="arabicPeriod"/>
            </a:pPr>
            <a:r>
              <a:rPr lang="en-US" b="1" dirty="0" smtClean="0">
                <a:solidFill>
                  <a:srgbClr val="0070C0"/>
                </a:solidFill>
              </a:rPr>
              <a:t>Class: </a:t>
            </a:r>
            <a:r>
              <a:rPr lang="en-US" b="1" dirty="0">
                <a:solidFill>
                  <a:srgbClr val="0070C0"/>
                </a:solidFill>
              </a:rPr>
              <a:t>(fish, amphibian, reptiles, birds, </a:t>
            </a:r>
            <a:r>
              <a:rPr lang="en-US" b="1" dirty="0">
                <a:solidFill>
                  <a:srgbClr val="FF0000"/>
                </a:solidFill>
              </a:rPr>
              <a:t>mammals</a:t>
            </a:r>
            <a:r>
              <a:rPr lang="en-US" b="1" dirty="0" smtClean="0">
                <a:solidFill>
                  <a:srgbClr val="0070C0"/>
                </a:solidFill>
              </a:rPr>
              <a:t>)</a:t>
            </a:r>
          </a:p>
          <a:p>
            <a:pPr marL="514350" indent="-514350">
              <a:buFont typeface="+mj-lt"/>
              <a:buAutoNum type="arabicPeriod"/>
            </a:pPr>
            <a:r>
              <a:rPr lang="en-US" b="1" dirty="0" smtClean="0">
                <a:solidFill>
                  <a:srgbClr val="0070C0"/>
                </a:solidFill>
              </a:rPr>
              <a:t>Order: </a:t>
            </a:r>
            <a:r>
              <a:rPr lang="en-US" b="1" dirty="0">
                <a:solidFill>
                  <a:srgbClr val="0070C0"/>
                </a:solidFill>
              </a:rPr>
              <a:t>(</a:t>
            </a:r>
            <a:r>
              <a:rPr lang="en-US" b="1" dirty="0">
                <a:solidFill>
                  <a:srgbClr val="FF0000"/>
                </a:solidFill>
              </a:rPr>
              <a:t>carnivores</a:t>
            </a:r>
            <a:r>
              <a:rPr lang="en-US" b="1" dirty="0">
                <a:solidFill>
                  <a:srgbClr val="0070C0"/>
                </a:solidFill>
              </a:rPr>
              <a:t>, primates, rodents, even/odd toed ungulates, etc</a:t>
            </a:r>
            <a:r>
              <a:rPr lang="en-US" b="1" dirty="0" smtClean="0">
                <a:solidFill>
                  <a:srgbClr val="0070C0"/>
                </a:solidFill>
              </a:rPr>
              <a:t>.)</a:t>
            </a:r>
          </a:p>
          <a:p>
            <a:pPr marL="514350" indent="-514350">
              <a:buFont typeface="+mj-lt"/>
              <a:buAutoNum type="arabicPeriod"/>
            </a:pPr>
            <a:r>
              <a:rPr lang="en-US" b="1" dirty="0" smtClean="0">
                <a:solidFill>
                  <a:srgbClr val="0070C0"/>
                </a:solidFill>
              </a:rPr>
              <a:t>Family: </a:t>
            </a:r>
            <a:r>
              <a:rPr lang="en-US" b="1" dirty="0">
                <a:solidFill>
                  <a:srgbClr val="0070C0"/>
                </a:solidFill>
              </a:rPr>
              <a:t>(</a:t>
            </a:r>
            <a:r>
              <a:rPr lang="en-US" b="1" dirty="0">
                <a:solidFill>
                  <a:srgbClr val="FF0000"/>
                </a:solidFill>
              </a:rPr>
              <a:t>canines</a:t>
            </a:r>
            <a:r>
              <a:rPr lang="en-US" b="1" dirty="0">
                <a:solidFill>
                  <a:srgbClr val="0070C0"/>
                </a:solidFill>
              </a:rPr>
              <a:t>, felines, bears, raccoons, weasels, etc</a:t>
            </a:r>
            <a:r>
              <a:rPr lang="en-US" b="1" dirty="0" smtClean="0">
                <a:solidFill>
                  <a:srgbClr val="0070C0"/>
                </a:solidFill>
              </a:rPr>
              <a:t>.)</a:t>
            </a:r>
          </a:p>
          <a:p>
            <a:pPr marL="514350" indent="-514350">
              <a:buFont typeface="+mj-lt"/>
              <a:buAutoNum type="arabicPeriod"/>
            </a:pPr>
            <a:r>
              <a:rPr lang="en-US" b="1" dirty="0" smtClean="0">
                <a:solidFill>
                  <a:srgbClr val="0070C0"/>
                </a:solidFill>
              </a:rPr>
              <a:t>Genus: (</a:t>
            </a:r>
            <a:r>
              <a:rPr lang="en-US" b="1" dirty="0" smtClean="0">
                <a:solidFill>
                  <a:srgbClr val="FF0000"/>
                </a:solidFill>
              </a:rPr>
              <a:t>Foxes</a:t>
            </a:r>
            <a:r>
              <a:rPr lang="en-US" b="1" dirty="0" smtClean="0">
                <a:solidFill>
                  <a:srgbClr val="0070C0"/>
                </a:solidFill>
              </a:rPr>
              <a:t>, dogs, wolves, coyotes, jackals)</a:t>
            </a:r>
          </a:p>
          <a:p>
            <a:pPr marL="514350" indent="-514350">
              <a:buFont typeface="+mj-lt"/>
              <a:buAutoNum type="arabicPeriod"/>
            </a:pPr>
            <a:r>
              <a:rPr lang="en-US" b="1" dirty="0" smtClean="0">
                <a:solidFill>
                  <a:srgbClr val="0070C0"/>
                </a:solidFill>
              </a:rPr>
              <a:t>Species: </a:t>
            </a:r>
            <a:r>
              <a:rPr lang="en-US" b="1" dirty="0">
                <a:solidFill>
                  <a:srgbClr val="0070C0"/>
                </a:solidFill>
              </a:rPr>
              <a:t>(</a:t>
            </a:r>
            <a:r>
              <a:rPr lang="en-US" b="1" dirty="0">
                <a:solidFill>
                  <a:srgbClr val="FF0000"/>
                </a:solidFill>
              </a:rPr>
              <a:t>red fox</a:t>
            </a:r>
            <a:r>
              <a:rPr lang="en-US" b="1" dirty="0">
                <a:solidFill>
                  <a:srgbClr val="0070C0"/>
                </a:solidFill>
              </a:rPr>
              <a:t>, artic fox etc.)</a:t>
            </a:r>
          </a:p>
          <a:p>
            <a:pPr marL="514350" indent="-514350">
              <a:buFont typeface="+mj-lt"/>
              <a:buAutoNum type="arabicPeriod"/>
            </a:pPr>
            <a:endParaRPr lang="en-US" dirty="0" smtClean="0">
              <a:solidFill>
                <a:srgbClr val="0070C0"/>
              </a:solidFill>
            </a:endParaRPr>
          </a:p>
          <a:p>
            <a:endParaRPr lang="en-US" sz="2800" b="1" dirty="0">
              <a:solidFill>
                <a:srgbClr val="0070C0"/>
              </a:solidFill>
            </a:endParaRPr>
          </a:p>
        </p:txBody>
      </p:sp>
    </p:spTree>
    <p:extLst>
      <p:ext uri="{BB962C8B-B14F-4D97-AF65-F5344CB8AC3E}">
        <p14:creationId xmlns:p14="http://schemas.microsoft.com/office/powerpoint/2010/main" val="33329447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Evolution vs Genesis 1:3 - 31</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lvl="1"/>
            <a:endParaRPr lang="en-US" dirty="0"/>
          </a:p>
          <a:p>
            <a:pPr lvl="1"/>
            <a:r>
              <a:rPr lang="en-US" sz="2800" b="1" dirty="0" smtClean="0">
                <a:solidFill>
                  <a:srgbClr val="0070C0"/>
                </a:solidFill>
              </a:rPr>
              <a:t>Though evolution will be shown to be implausible versus creation, it is important to note that evolution is more plausible than the “big bang.”</a:t>
            </a:r>
          </a:p>
          <a:p>
            <a:pPr lvl="1"/>
            <a:r>
              <a:rPr lang="en-US" sz="2800" b="1" dirty="0" smtClean="0">
                <a:solidFill>
                  <a:srgbClr val="0070C0"/>
                </a:solidFill>
              </a:rPr>
              <a:t>The main reason is that evolution postulates the prior existence of the earth as a place hospitable for life and of all the necessary basic materials </a:t>
            </a:r>
            <a:r>
              <a:rPr lang="en-US" sz="2800" b="1" dirty="0">
                <a:solidFill>
                  <a:srgbClr val="0070C0"/>
                </a:solidFill>
              </a:rPr>
              <a:t>for life to begin </a:t>
            </a:r>
            <a:r>
              <a:rPr lang="en-US" sz="2800" b="1" dirty="0" smtClean="0">
                <a:solidFill>
                  <a:srgbClr val="0070C0"/>
                </a:solidFill>
              </a:rPr>
              <a:t>as well as the existence of the sun as an energy source and the moon providing the rhythm of day and night.</a:t>
            </a:r>
          </a:p>
          <a:p>
            <a:endParaRPr lang="en-US" b="1" dirty="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18498667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Evolution vs Genesis 1:3 - 31</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lvl="1"/>
            <a:endParaRPr lang="en-US" dirty="0"/>
          </a:p>
          <a:p>
            <a:pPr marL="457200" lvl="1" indent="0">
              <a:buNone/>
            </a:pPr>
            <a:r>
              <a:rPr lang="en-US" sz="2800" b="1" dirty="0" smtClean="0">
                <a:solidFill>
                  <a:srgbClr val="0070C0"/>
                </a:solidFill>
              </a:rPr>
              <a:t>There is some general agreement between the Genesis account and the “scientific narrative.”</a:t>
            </a:r>
          </a:p>
          <a:p>
            <a:pPr marL="457200" lvl="1" indent="0">
              <a:buNone/>
            </a:pPr>
            <a:endParaRPr lang="en-US" sz="2800" b="1" dirty="0">
              <a:solidFill>
                <a:srgbClr val="0070C0"/>
              </a:solidFill>
            </a:endParaRPr>
          </a:p>
          <a:p>
            <a:pPr marL="971550" lvl="1" indent="-514350">
              <a:buFont typeface="+mj-lt"/>
              <a:buAutoNum type="arabicPeriod"/>
            </a:pPr>
            <a:r>
              <a:rPr lang="en-US" sz="2800" b="1" dirty="0" smtClean="0"/>
              <a:t>And </a:t>
            </a:r>
            <a:r>
              <a:rPr lang="en-US" sz="2800" b="1" dirty="0"/>
              <a:t>God said, “Let there be light,” and there was light. </a:t>
            </a:r>
            <a:r>
              <a:rPr lang="en-US" sz="2800" dirty="0" smtClean="0"/>
              <a:t>Genesis 1:3 </a:t>
            </a:r>
            <a:r>
              <a:rPr lang="en-US" sz="2800" b="1" dirty="0" smtClean="0">
                <a:solidFill>
                  <a:srgbClr val="0070C0"/>
                </a:solidFill>
              </a:rPr>
              <a:t>The “big bang” theory claims the first 400 million years following the “big bang” was a time of only light. It is remarkable that Genesis starts with light since Einstein’s famous equation of E=mc² gives the mass energy equivalence. </a:t>
            </a:r>
            <a:endParaRPr lang="en-US" b="1" dirty="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1623455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1497</Words>
  <Application>Microsoft Office PowerPoint</Application>
  <PresentationFormat>Widescreen</PresentationFormat>
  <Paragraphs>76</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Discipleship:  An  Introduction to  Systematic Theology and  Apologetics</vt:lpstr>
      <vt:lpstr>Evolution vs Genesis 1:3 - 31</vt:lpstr>
      <vt:lpstr>Evolution vs Genesis 1:3 - 31</vt:lpstr>
      <vt:lpstr>Evolution vs Genesis 1:3 – 31 John Piper on Creation</vt:lpstr>
      <vt:lpstr>Evolution vs Genesis 1:3 – 31 John Piper</vt:lpstr>
      <vt:lpstr>Evolution vs Genesis 1:3 - 31</vt:lpstr>
      <vt:lpstr>What is the Doctrine of Creation?</vt:lpstr>
      <vt:lpstr>Evolution vs Genesis 1:3 - 31</vt:lpstr>
      <vt:lpstr>Evolution vs Genesis 1:3 - 31</vt:lpstr>
      <vt:lpstr>Evolution vs Genesis 1:3 - 31</vt:lpstr>
      <vt:lpstr>Evolution vs Genesis 1:3 - 31</vt:lpstr>
      <vt:lpstr>Evolution vs Genesis 1:3 - 31</vt:lpstr>
      <vt:lpstr>Evolution vs Genesis 1:3 - 31</vt:lpstr>
      <vt:lpstr>Evolution vs Genesis 1:3 - 31</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schmuland</dc:creator>
  <cp:lastModifiedBy>carl schmuland</cp:lastModifiedBy>
  <cp:revision>2</cp:revision>
  <dcterms:created xsi:type="dcterms:W3CDTF">2016-04-17T23:20:00Z</dcterms:created>
  <dcterms:modified xsi:type="dcterms:W3CDTF">2016-04-17T23:23:44Z</dcterms:modified>
</cp:coreProperties>
</file>