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658" autoAdjust="0"/>
    <p:restoredTop sz="94660"/>
  </p:normalViewPr>
  <p:slideViewPr>
    <p:cSldViewPr snapToGrid="0">
      <p:cViewPr varScale="1">
        <p:scale>
          <a:sx n="50" d="100"/>
          <a:sy n="50" d="100"/>
        </p:scale>
        <p:origin x="1186" y="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6A0071-D2E7-4506-92D2-195391CF1B96}" type="datetimeFigureOut">
              <a:rPr lang="en-US" smtClean="0"/>
              <a:t>4/24/2016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E359D-9711-4C96-BA35-B54F357D4C85}" type="slidenum">
              <a:rPr lang="en-US" smtClean="0"/>
              <a:t>‹#›</a:t>
            </a:fld>
            <a:endParaRPr lang="en-US"/>
          </a:p>
        </p:txBody>
      </p:sp>
    </p:spTree>
    <p:extLst>
      <p:ext uri="{BB962C8B-B14F-4D97-AF65-F5344CB8AC3E}">
        <p14:creationId xmlns:p14="http://schemas.microsoft.com/office/powerpoint/2010/main" val="1347973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6A0071-D2E7-4506-92D2-195391CF1B96}" type="datetimeFigureOut">
              <a:rPr lang="en-US" smtClean="0"/>
              <a:t>4/24/2016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E359D-9711-4C96-BA35-B54F357D4C85}" type="slidenum">
              <a:rPr lang="en-US" smtClean="0"/>
              <a:t>‹#›</a:t>
            </a:fld>
            <a:endParaRPr lang="en-US"/>
          </a:p>
        </p:txBody>
      </p:sp>
    </p:spTree>
    <p:extLst>
      <p:ext uri="{BB962C8B-B14F-4D97-AF65-F5344CB8AC3E}">
        <p14:creationId xmlns:p14="http://schemas.microsoft.com/office/powerpoint/2010/main" val="4043567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6A0071-D2E7-4506-92D2-195391CF1B96}" type="datetimeFigureOut">
              <a:rPr lang="en-US" smtClean="0"/>
              <a:t>4/24/2016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E359D-9711-4C96-BA35-B54F357D4C85}" type="slidenum">
              <a:rPr lang="en-US" smtClean="0"/>
              <a:t>‹#›</a:t>
            </a:fld>
            <a:endParaRPr lang="en-US"/>
          </a:p>
        </p:txBody>
      </p:sp>
    </p:spTree>
    <p:extLst>
      <p:ext uri="{BB962C8B-B14F-4D97-AF65-F5344CB8AC3E}">
        <p14:creationId xmlns:p14="http://schemas.microsoft.com/office/powerpoint/2010/main" val="3703986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6A0071-D2E7-4506-92D2-195391CF1B96}" type="datetimeFigureOut">
              <a:rPr lang="en-US" smtClean="0"/>
              <a:t>4/24/2016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E359D-9711-4C96-BA35-B54F357D4C85}" type="slidenum">
              <a:rPr lang="en-US" smtClean="0"/>
              <a:t>‹#›</a:t>
            </a:fld>
            <a:endParaRPr lang="en-US"/>
          </a:p>
        </p:txBody>
      </p:sp>
    </p:spTree>
    <p:extLst>
      <p:ext uri="{BB962C8B-B14F-4D97-AF65-F5344CB8AC3E}">
        <p14:creationId xmlns:p14="http://schemas.microsoft.com/office/powerpoint/2010/main" val="983273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6A0071-D2E7-4506-92D2-195391CF1B96}" type="datetimeFigureOut">
              <a:rPr lang="en-US" smtClean="0"/>
              <a:t>4/24/2016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E359D-9711-4C96-BA35-B54F357D4C85}" type="slidenum">
              <a:rPr lang="en-US" smtClean="0"/>
              <a:t>‹#›</a:t>
            </a:fld>
            <a:endParaRPr lang="en-US"/>
          </a:p>
        </p:txBody>
      </p:sp>
    </p:spTree>
    <p:extLst>
      <p:ext uri="{BB962C8B-B14F-4D97-AF65-F5344CB8AC3E}">
        <p14:creationId xmlns:p14="http://schemas.microsoft.com/office/powerpoint/2010/main" val="3386248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6A0071-D2E7-4506-92D2-195391CF1B96}" type="datetimeFigureOut">
              <a:rPr lang="en-US" smtClean="0"/>
              <a:t>4/24/2016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BE359D-9711-4C96-BA35-B54F357D4C85}" type="slidenum">
              <a:rPr lang="en-US" smtClean="0"/>
              <a:t>‹#›</a:t>
            </a:fld>
            <a:endParaRPr lang="en-US"/>
          </a:p>
        </p:txBody>
      </p:sp>
    </p:spTree>
    <p:extLst>
      <p:ext uri="{BB962C8B-B14F-4D97-AF65-F5344CB8AC3E}">
        <p14:creationId xmlns:p14="http://schemas.microsoft.com/office/powerpoint/2010/main" val="502813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6A0071-D2E7-4506-92D2-195391CF1B96}" type="datetimeFigureOut">
              <a:rPr lang="en-US" smtClean="0"/>
              <a:t>4/24/2016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BE359D-9711-4C96-BA35-B54F357D4C85}" type="slidenum">
              <a:rPr lang="en-US" smtClean="0"/>
              <a:t>‹#›</a:t>
            </a:fld>
            <a:endParaRPr lang="en-US"/>
          </a:p>
        </p:txBody>
      </p:sp>
    </p:spTree>
    <p:extLst>
      <p:ext uri="{BB962C8B-B14F-4D97-AF65-F5344CB8AC3E}">
        <p14:creationId xmlns:p14="http://schemas.microsoft.com/office/powerpoint/2010/main" val="2707832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6A0071-D2E7-4506-92D2-195391CF1B96}" type="datetimeFigureOut">
              <a:rPr lang="en-US" smtClean="0"/>
              <a:t>4/24/2016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BE359D-9711-4C96-BA35-B54F357D4C85}" type="slidenum">
              <a:rPr lang="en-US" smtClean="0"/>
              <a:t>‹#›</a:t>
            </a:fld>
            <a:endParaRPr lang="en-US"/>
          </a:p>
        </p:txBody>
      </p:sp>
    </p:spTree>
    <p:extLst>
      <p:ext uri="{BB962C8B-B14F-4D97-AF65-F5344CB8AC3E}">
        <p14:creationId xmlns:p14="http://schemas.microsoft.com/office/powerpoint/2010/main" val="1490946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6A0071-D2E7-4506-92D2-195391CF1B96}" type="datetimeFigureOut">
              <a:rPr lang="en-US" smtClean="0"/>
              <a:t>4/24/2016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BE359D-9711-4C96-BA35-B54F357D4C85}" type="slidenum">
              <a:rPr lang="en-US" smtClean="0"/>
              <a:t>‹#›</a:t>
            </a:fld>
            <a:endParaRPr lang="en-US"/>
          </a:p>
        </p:txBody>
      </p:sp>
    </p:spTree>
    <p:extLst>
      <p:ext uri="{BB962C8B-B14F-4D97-AF65-F5344CB8AC3E}">
        <p14:creationId xmlns:p14="http://schemas.microsoft.com/office/powerpoint/2010/main" val="4217414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6A0071-D2E7-4506-92D2-195391CF1B96}" type="datetimeFigureOut">
              <a:rPr lang="en-US" smtClean="0"/>
              <a:t>4/24/2016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BE359D-9711-4C96-BA35-B54F357D4C85}" type="slidenum">
              <a:rPr lang="en-US" smtClean="0"/>
              <a:t>‹#›</a:t>
            </a:fld>
            <a:endParaRPr lang="en-US"/>
          </a:p>
        </p:txBody>
      </p:sp>
    </p:spTree>
    <p:extLst>
      <p:ext uri="{BB962C8B-B14F-4D97-AF65-F5344CB8AC3E}">
        <p14:creationId xmlns:p14="http://schemas.microsoft.com/office/powerpoint/2010/main" val="2450412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6A0071-D2E7-4506-92D2-195391CF1B96}" type="datetimeFigureOut">
              <a:rPr lang="en-US" smtClean="0"/>
              <a:t>4/24/2016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BE359D-9711-4C96-BA35-B54F357D4C85}" type="slidenum">
              <a:rPr lang="en-US" smtClean="0"/>
              <a:t>‹#›</a:t>
            </a:fld>
            <a:endParaRPr lang="en-US"/>
          </a:p>
        </p:txBody>
      </p:sp>
    </p:spTree>
    <p:extLst>
      <p:ext uri="{BB962C8B-B14F-4D97-AF65-F5344CB8AC3E}">
        <p14:creationId xmlns:p14="http://schemas.microsoft.com/office/powerpoint/2010/main" val="1356533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6A0071-D2E7-4506-92D2-195391CF1B96}" type="datetimeFigureOut">
              <a:rPr lang="en-US" smtClean="0"/>
              <a:t>4/24/2016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BE359D-9711-4C96-BA35-B54F357D4C85}" type="slidenum">
              <a:rPr lang="en-US" smtClean="0"/>
              <a:t>‹#›</a:t>
            </a:fld>
            <a:endParaRPr lang="en-US"/>
          </a:p>
        </p:txBody>
      </p:sp>
    </p:spTree>
    <p:extLst>
      <p:ext uri="{BB962C8B-B14F-4D97-AF65-F5344CB8AC3E}">
        <p14:creationId xmlns:p14="http://schemas.microsoft.com/office/powerpoint/2010/main" val="381322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49028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Evolution vs Genesis 1:3 - 31</a:t>
            </a:r>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lvl="1"/>
            <a:endParaRPr lang="en-US" dirty="0"/>
          </a:p>
          <a:p>
            <a:pPr marL="457200" lvl="1" indent="0">
              <a:buNone/>
            </a:pPr>
            <a:r>
              <a:rPr lang="en-US" sz="2800" b="1" dirty="0" smtClean="0"/>
              <a:t>Ten problems with evolution.</a:t>
            </a:r>
          </a:p>
          <a:p>
            <a:pPr marL="457200" lvl="1" indent="0">
              <a:buNone/>
            </a:pPr>
            <a:r>
              <a:rPr lang="en-US" sz="2800" b="1" dirty="0">
                <a:solidFill>
                  <a:srgbClr val="0070C0"/>
                </a:solidFill>
              </a:rPr>
              <a:t>9</a:t>
            </a:r>
            <a:r>
              <a:rPr lang="en-US" sz="2800" b="1" dirty="0" smtClean="0">
                <a:solidFill>
                  <a:srgbClr val="0070C0"/>
                </a:solidFill>
              </a:rPr>
              <a:t>. </a:t>
            </a:r>
            <a:r>
              <a:rPr lang="en-US" sz="2800" b="1" i="1" u="sng" dirty="0" smtClean="0">
                <a:solidFill>
                  <a:srgbClr val="0070C0"/>
                </a:solidFill>
              </a:rPr>
              <a:t>The Edge of Evolution</a:t>
            </a:r>
            <a:r>
              <a:rPr lang="en-US" sz="2800" b="1" dirty="0" smtClean="0">
                <a:solidFill>
                  <a:srgbClr val="0070C0"/>
                </a:solidFill>
              </a:rPr>
              <a:t> by Michael </a:t>
            </a:r>
            <a:r>
              <a:rPr lang="en-US" sz="2800" b="1" dirty="0" err="1" smtClean="0">
                <a:solidFill>
                  <a:srgbClr val="0070C0"/>
                </a:solidFill>
              </a:rPr>
              <a:t>Behe</a:t>
            </a:r>
            <a:r>
              <a:rPr lang="en-US" sz="2800" b="1" dirty="0" smtClean="0">
                <a:solidFill>
                  <a:srgbClr val="0070C0"/>
                </a:solidFill>
              </a:rPr>
              <a:t> 2008</a:t>
            </a:r>
            <a:endParaRPr lang="en-US" sz="2800" b="1" i="1" u="sng" dirty="0" smtClean="0">
              <a:solidFill>
                <a:srgbClr val="0070C0"/>
              </a:solidFill>
            </a:endParaRPr>
          </a:p>
          <a:p>
            <a:pPr lvl="2"/>
            <a:r>
              <a:rPr lang="en-US" sz="2800" b="1" dirty="0" smtClean="0">
                <a:solidFill>
                  <a:srgbClr val="0070C0"/>
                </a:solidFill>
              </a:rPr>
              <a:t>Natural Selection is limited somewhere between order and species </a:t>
            </a:r>
            <a:r>
              <a:rPr lang="en-US" sz="2800" b="1" dirty="0" smtClean="0">
                <a:solidFill>
                  <a:srgbClr val="FF0000"/>
                </a:solidFill>
              </a:rPr>
              <a:t>not classes i.e. fish, amphibians, reptiles, birds, mammals</a:t>
            </a:r>
            <a:endParaRPr lang="en-US" sz="2800" b="1" dirty="0" smtClean="0">
              <a:solidFill>
                <a:srgbClr val="0070C0"/>
              </a:solidFill>
            </a:endParaRPr>
          </a:p>
          <a:p>
            <a:pPr marL="0" indent="0">
              <a:buNone/>
            </a:pPr>
            <a:r>
              <a:rPr lang="en-US" sz="3600" b="1" dirty="0" smtClean="0">
                <a:solidFill>
                  <a:srgbClr val="0070C0"/>
                </a:solidFill>
              </a:rPr>
              <a:t>    </a:t>
            </a:r>
            <a:r>
              <a:rPr lang="en-US" b="1" dirty="0" smtClean="0">
                <a:solidFill>
                  <a:srgbClr val="0070C0"/>
                </a:solidFill>
              </a:rPr>
              <a:t>10. Similar “parts” does not imply evolution. Humans regularly use</a:t>
            </a:r>
          </a:p>
          <a:p>
            <a:pPr marL="0" indent="0">
              <a:buNone/>
            </a:pPr>
            <a:r>
              <a:rPr lang="en-US" b="1" dirty="0" smtClean="0">
                <a:solidFill>
                  <a:srgbClr val="0070C0"/>
                </a:solidFill>
              </a:rPr>
              <a:t>            the same parts to create many  different things.</a:t>
            </a:r>
            <a:endParaRPr lang="en-US" b="1" dirty="0">
              <a:solidFill>
                <a:srgbClr val="0070C0"/>
              </a:solidFill>
            </a:endParaRPr>
          </a:p>
          <a:p>
            <a:pPr marL="457200" lvl="1" indent="0">
              <a:buNone/>
            </a:pPr>
            <a:endParaRPr lang="en-US" sz="2800" b="1" dirty="0" smtClean="0">
              <a:solidFill>
                <a:srgbClr val="0070C0"/>
              </a:solidFill>
            </a:endParaRPr>
          </a:p>
          <a:p>
            <a:pPr marL="971550" lvl="1" indent="-514350">
              <a:buFont typeface="+mj-lt"/>
              <a:buAutoNum type="arabicPeriod"/>
            </a:pPr>
            <a:endParaRPr lang="en-US" sz="2800" b="1" dirty="0" smtClean="0">
              <a:solidFill>
                <a:srgbClr val="0070C0"/>
              </a:solidFill>
            </a:endParaRPr>
          </a:p>
          <a:p>
            <a:pPr marL="971550" lvl="1" indent="-514350">
              <a:buAutoNum type="arabicPeriod" startAt="5"/>
            </a:pPr>
            <a:endParaRPr lang="en-US" sz="2800" b="1" dirty="0">
              <a:solidFill>
                <a:srgbClr val="0070C0"/>
              </a:solidFill>
            </a:endParaRPr>
          </a:p>
          <a:p>
            <a:pPr marL="971550" lvl="1" indent="-514350">
              <a:buAutoNum type="arabicPeriod" startAt="4"/>
            </a:pPr>
            <a:endParaRPr lang="en-US" sz="2800" b="1" dirty="0" smtClean="0">
              <a:solidFill>
                <a:srgbClr val="0070C0"/>
              </a:solidFill>
            </a:endParaRPr>
          </a:p>
          <a:p>
            <a:pPr marL="914400" lvl="1" indent="-457200">
              <a:buAutoNum type="arabicPeriod" startAt="4"/>
            </a:pPr>
            <a:endParaRPr lang="en-US" b="1" dirty="0">
              <a:solidFill>
                <a:srgbClr val="0070C0"/>
              </a:solidFill>
            </a:endParaRPr>
          </a:p>
        </p:txBody>
      </p:sp>
    </p:spTree>
    <p:extLst>
      <p:ext uri="{BB962C8B-B14F-4D97-AF65-F5344CB8AC3E}">
        <p14:creationId xmlns:p14="http://schemas.microsoft.com/office/powerpoint/2010/main" val="15846045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Basic Vertebrate Taxonomy Review</a:t>
            </a:r>
            <a:endParaRPr lang="en-US" b="1" dirty="0"/>
          </a:p>
        </p:txBody>
      </p:sp>
      <p:sp>
        <p:nvSpPr>
          <p:cNvPr id="3" name="Content Placeholder 2"/>
          <p:cNvSpPr>
            <a:spLocks noGrp="1"/>
          </p:cNvSpPr>
          <p:nvPr>
            <p:ph idx="1"/>
          </p:nvPr>
        </p:nvSpPr>
        <p:spPr>
          <a:xfrm>
            <a:off x="838200" y="1211992"/>
            <a:ext cx="10515600" cy="5566719"/>
          </a:xfrm>
          <a:solidFill>
            <a:srgbClr val="FFFFCC"/>
          </a:solidFill>
        </p:spPr>
        <p:txBody>
          <a:bodyPr>
            <a:normAutofit/>
          </a:bodyPr>
          <a:lstStyle/>
          <a:p>
            <a:pPr marL="514350" indent="-514350">
              <a:buFont typeface="+mj-lt"/>
              <a:buAutoNum type="arabicPeriod"/>
            </a:pPr>
            <a:r>
              <a:rPr lang="en-US" b="1" dirty="0" smtClean="0">
                <a:solidFill>
                  <a:srgbClr val="0070C0"/>
                </a:solidFill>
              </a:rPr>
              <a:t>Kingdom: (plants, </a:t>
            </a:r>
            <a:r>
              <a:rPr lang="en-US" b="1" dirty="0">
                <a:solidFill>
                  <a:srgbClr val="FF0000"/>
                </a:solidFill>
              </a:rPr>
              <a:t>a</a:t>
            </a:r>
            <a:r>
              <a:rPr lang="en-US" b="1" dirty="0" smtClean="0">
                <a:solidFill>
                  <a:srgbClr val="FF0000"/>
                </a:solidFill>
              </a:rPr>
              <a:t>nimals</a:t>
            </a:r>
            <a:r>
              <a:rPr lang="en-US" b="1" dirty="0" smtClean="0">
                <a:solidFill>
                  <a:srgbClr val="0070C0"/>
                </a:solidFill>
              </a:rPr>
              <a:t>)</a:t>
            </a:r>
          </a:p>
          <a:p>
            <a:pPr marL="514350" indent="-514350">
              <a:buFont typeface="+mj-lt"/>
              <a:buAutoNum type="arabicPeriod"/>
            </a:pPr>
            <a:r>
              <a:rPr lang="en-US" b="1" dirty="0" smtClean="0">
                <a:solidFill>
                  <a:srgbClr val="0070C0"/>
                </a:solidFill>
              </a:rPr>
              <a:t>Phylum: (invertebrates, </a:t>
            </a:r>
            <a:r>
              <a:rPr lang="en-US" b="1" dirty="0" smtClean="0">
                <a:solidFill>
                  <a:srgbClr val="FF0000"/>
                </a:solidFill>
              </a:rPr>
              <a:t>vertebrates</a:t>
            </a:r>
            <a:r>
              <a:rPr lang="en-US" b="1" dirty="0" smtClean="0">
                <a:solidFill>
                  <a:srgbClr val="0070C0"/>
                </a:solidFill>
              </a:rPr>
              <a:t>)</a:t>
            </a:r>
          </a:p>
          <a:p>
            <a:pPr marL="514350" indent="-514350">
              <a:buFont typeface="+mj-lt"/>
              <a:buAutoNum type="arabicPeriod"/>
            </a:pPr>
            <a:r>
              <a:rPr lang="en-US" b="1" dirty="0" smtClean="0">
                <a:solidFill>
                  <a:srgbClr val="0070C0"/>
                </a:solidFill>
              </a:rPr>
              <a:t>Class: </a:t>
            </a:r>
            <a:r>
              <a:rPr lang="en-US" b="1" dirty="0">
                <a:solidFill>
                  <a:srgbClr val="0070C0"/>
                </a:solidFill>
              </a:rPr>
              <a:t>(fish, amphibian, reptiles, birds, </a:t>
            </a:r>
            <a:r>
              <a:rPr lang="en-US" b="1" dirty="0">
                <a:solidFill>
                  <a:srgbClr val="FF0000"/>
                </a:solidFill>
              </a:rPr>
              <a:t>mammals</a:t>
            </a:r>
            <a:r>
              <a:rPr lang="en-US" b="1" dirty="0" smtClean="0">
                <a:solidFill>
                  <a:srgbClr val="0070C0"/>
                </a:solidFill>
              </a:rPr>
              <a:t>)</a:t>
            </a:r>
          </a:p>
          <a:p>
            <a:pPr marL="514350" indent="-514350">
              <a:buFont typeface="+mj-lt"/>
              <a:buAutoNum type="arabicPeriod"/>
            </a:pPr>
            <a:r>
              <a:rPr lang="en-US" b="1" dirty="0" smtClean="0">
                <a:solidFill>
                  <a:srgbClr val="0070C0"/>
                </a:solidFill>
              </a:rPr>
              <a:t>Order: </a:t>
            </a:r>
            <a:r>
              <a:rPr lang="en-US" b="1" dirty="0">
                <a:solidFill>
                  <a:srgbClr val="0070C0"/>
                </a:solidFill>
              </a:rPr>
              <a:t>(</a:t>
            </a:r>
            <a:r>
              <a:rPr lang="en-US" b="1" dirty="0">
                <a:solidFill>
                  <a:srgbClr val="FF0000"/>
                </a:solidFill>
              </a:rPr>
              <a:t>carnivores</a:t>
            </a:r>
            <a:r>
              <a:rPr lang="en-US" b="1" dirty="0">
                <a:solidFill>
                  <a:srgbClr val="0070C0"/>
                </a:solidFill>
              </a:rPr>
              <a:t>, primates, rodents, even/odd toed ungulates, etc</a:t>
            </a:r>
            <a:r>
              <a:rPr lang="en-US" b="1" dirty="0" smtClean="0">
                <a:solidFill>
                  <a:srgbClr val="0070C0"/>
                </a:solidFill>
              </a:rPr>
              <a:t>.)</a:t>
            </a:r>
          </a:p>
          <a:p>
            <a:pPr marL="514350" indent="-514350">
              <a:buFont typeface="+mj-lt"/>
              <a:buAutoNum type="arabicPeriod"/>
            </a:pPr>
            <a:r>
              <a:rPr lang="en-US" b="1" dirty="0" smtClean="0">
                <a:solidFill>
                  <a:srgbClr val="0070C0"/>
                </a:solidFill>
              </a:rPr>
              <a:t>Family: </a:t>
            </a:r>
            <a:r>
              <a:rPr lang="en-US" b="1" dirty="0">
                <a:solidFill>
                  <a:srgbClr val="0070C0"/>
                </a:solidFill>
              </a:rPr>
              <a:t>(</a:t>
            </a:r>
            <a:r>
              <a:rPr lang="en-US" b="1" dirty="0">
                <a:solidFill>
                  <a:srgbClr val="FF0000"/>
                </a:solidFill>
              </a:rPr>
              <a:t>canines</a:t>
            </a:r>
            <a:r>
              <a:rPr lang="en-US" b="1" dirty="0">
                <a:solidFill>
                  <a:srgbClr val="0070C0"/>
                </a:solidFill>
              </a:rPr>
              <a:t>, felines, bears, raccoons, weasels, etc</a:t>
            </a:r>
            <a:r>
              <a:rPr lang="en-US" b="1" dirty="0" smtClean="0">
                <a:solidFill>
                  <a:srgbClr val="0070C0"/>
                </a:solidFill>
              </a:rPr>
              <a:t>.)</a:t>
            </a:r>
          </a:p>
          <a:p>
            <a:pPr marL="514350" indent="-514350">
              <a:buFont typeface="+mj-lt"/>
              <a:buAutoNum type="arabicPeriod"/>
            </a:pPr>
            <a:r>
              <a:rPr lang="en-US" b="1" dirty="0" smtClean="0">
                <a:solidFill>
                  <a:srgbClr val="0070C0"/>
                </a:solidFill>
              </a:rPr>
              <a:t>Genus: (</a:t>
            </a:r>
            <a:r>
              <a:rPr lang="en-US" b="1" dirty="0">
                <a:solidFill>
                  <a:srgbClr val="FF0000"/>
                </a:solidFill>
              </a:rPr>
              <a:t>f</a:t>
            </a:r>
            <a:r>
              <a:rPr lang="en-US" b="1" dirty="0" smtClean="0">
                <a:solidFill>
                  <a:srgbClr val="FF0000"/>
                </a:solidFill>
              </a:rPr>
              <a:t>oxes</a:t>
            </a:r>
            <a:r>
              <a:rPr lang="en-US" b="1" dirty="0" smtClean="0">
                <a:solidFill>
                  <a:srgbClr val="0070C0"/>
                </a:solidFill>
              </a:rPr>
              <a:t>, dogs, wolves, coyotes, jackals)</a:t>
            </a:r>
          </a:p>
          <a:p>
            <a:pPr marL="514350" indent="-514350">
              <a:buFont typeface="+mj-lt"/>
              <a:buAutoNum type="arabicPeriod"/>
            </a:pPr>
            <a:r>
              <a:rPr lang="en-US" b="1" dirty="0" smtClean="0">
                <a:solidFill>
                  <a:srgbClr val="0070C0"/>
                </a:solidFill>
              </a:rPr>
              <a:t>Species: </a:t>
            </a:r>
            <a:r>
              <a:rPr lang="en-US" b="1" dirty="0">
                <a:solidFill>
                  <a:srgbClr val="0070C0"/>
                </a:solidFill>
              </a:rPr>
              <a:t>(</a:t>
            </a:r>
            <a:r>
              <a:rPr lang="en-US" b="1" dirty="0">
                <a:solidFill>
                  <a:srgbClr val="FF0000"/>
                </a:solidFill>
              </a:rPr>
              <a:t>red fox</a:t>
            </a:r>
            <a:r>
              <a:rPr lang="en-US" b="1" dirty="0">
                <a:solidFill>
                  <a:srgbClr val="0070C0"/>
                </a:solidFill>
              </a:rPr>
              <a:t>, </a:t>
            </a:r>
            <a:r>
              <a:rPr lang="en-US" b="1" dirty="0" smtClean="0">
                <a:solidFill>
                  <a:srgbClr val="0070C0"/>
                </a:solidFill>
              </a:rPr>
              <a:t>grey fox, artic </a:t>
            </a:r>
            <a:r>
              <a:rPr lang="en-US" b="1" dirty="0">
                <a:solidFill>
                  <a:srgbClr val="0070C0"/>
                </a:solidFill>
              </a:rPr>
              <a:t>fox etc.)</a:t>
            </a:r>
          </a:p>
          <a:p>
            <a:pPr marL="514350" indent="-514350">
              <a:buFont typeface="+mj-lt"/>
              <a:buAutoNum type="arabicPeriod"/>
            </a:pPr>
            <a:endParaRPr lang="en-US" dirty="0" smtClean="0">
              <a:solidFill>
                <a:srgbClr val="0070C0"/>
              </a:solidFill>
            </a:endParaRPr>
          </a:p>
          <a:p>
            <a:endParaRPr lang="en-US" sz="2800" b="1" dirty="0">
              <a:solidFill>
                <a:srgbClr val="0070C0"/>
              </a:solidFill>
            </a:endParaRPr>
          </a:p>
        </p:txBody>
      </p:sp>
    </p:spTree>
    <p:extLst>
      <p:ext uri="{BB962C8B-B14F-4D97-AF65-F5344CB8AC3E}">
        <p14:creationId xmlns:p14="http://schemas.microsoft.com/office/powerpoint/2010/main" val="25078739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a:t>
            </a:r>
            <a:r>
              <a:rPr lang="en-US" smtClean="0">
                <a:solidFill>
                  <a:srgbClr val="0070C0"/>
                </a:solidFill>
              </a:rPr>
              <a:t>April 24, </a:t>
            </a:r>
            <a:r>
              <a:rPr lang="en-US" dirty="0" smtClean="0">
                <a:solidFill>
                  <a:srgbClr val="0070C0"/>
                </a:solidFill>
              </a:rPr>
              <a:t>2016</a:t>
            </a:r>
            <a:endParaRPr lang="en-US" dirty="0">
              <a:solidFill>
                <a:srgbClr val="0070C0"/>
              </a:solidFill>
            </a:endParaRPr>
          </a:p>
        </p:txBody>
      </p:sp>
    </p:spTree>
    <p:extLst>
      <p:ext uri="{BB962C8B-B14F-4D97-AF65-F5344CB8AC3E}">
        <p14:creationId xmlns:p14="http://schemas.microsoft.com/office/powerpoint/2010/main" val="14160316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smtClean="0"/>
              <a:t>Romans 1:19-20</a:t>
            </a:r>
            <a:endParaRPr lang="en-US" b="1" dirty="0"/>
          </a:p>
        </p:txBody>
      </p:sp>
      <p:sp>
        <p:nvSpPr>
          <p:cNvPr id="3" name="Content Placeholder 2"/>
          <p:cNvSpPr>
            <a:spLocks noGrp="1"/>
          </p:cNvSpPr>
          <p:nvPr>
            <p:ph idx="1"/>
          </p:nvPr>
        </p:nvSpPr>
        <p:spPr>
          <a:xfrm>
            <a:off x="838200" y="1182260"/>
            <a:ext cx="10515600" cy="5675740"/>
          </a:xfrm>
          <a:solidFill>
            <a:srgbClr val="FFFFCC"/>
          </a:solidFill>
        </p:spPr>
        <p:txBody>
          <a:bodyPr>
            <a:normAutofit/>
          </a:bodyPr>
          <a:lstStyle/>
          <a:p>
            <a:pPr marL="0" indent="0">
              <a:buNone/>
            </a:pPr>
            <a:endParaRPr lang="en-US" dirty="0" smtClean="0"/>
          </a:p>
          <a:p>
            <a:pPr marL="0" indent="0">
              <a:buNone/>
            </a:pPr>
            <a:r>
              <a:rPr lang="en-US" b="1" dirty="0" smtClean="0"/>
              <a:t>For </a:t>
            </a:r>
            <a:r>
              <a:rPr lang="en-US" b="1" dirty="0"/>
              <a:t>what can be known about God is plain to them, because God has shown it to them. For his invisible attributes, namely, his eternal power and divine nature, have been clearly perceived, ever since the creation of the world, in the things that have been made. So they are without excuse. </a:t>
            </a:r>
            <a:endParaRPr lang="en-US" b="1" dirty="0" smtClean="0"/>
          </a:p>
          <a:p>
            <a:pPr marL="0" indent="0">
              <a:buNone/>
            </a:pPr>
            <a:endParaRPr lang="en-US" b="1" dirty="0"/>
          </a:p>
          <a:p>
            <a:pPr marL="0" indent="0">
              <a:buNone/>
            </a:pPr>
            <a:r>
              <a:rPr lang="en-US" b="1" dirty="0">
                <a:solidFill>
                  <a:srgbClr val="0070C0"/>
                </a:solidFill>
              </a:rPr>
              <a:t>We believe that the Bible is the Word of God, fully inspired and without error in the original manuscripts, written under the inspiration of the Holy Spirit, and that it has supreme authority in all matters of faith and conduct. </a:t>
            </a:r>
            <a:r>
              <a:rPr lang="en-US" b="1" dirty="0" smtClean="0">
                <a:solidFill>
                  <a:srgbClr val="0070C0"/>
                </a:solidFill>
              </a:rPr>
              <a:t> Heights Church Affirmation of Faith.</a:t>
            </a:r>
            <a:endParaRPr lang="en-US" b="1" dirty="0">
              <a:solidFill>
                <a:srgbClr val="0070C0"/>
              </a:solidFill>
            </a:endParaRPr>
          </a:p>
          <a:p>
            <a:pPr marL="0" indent="0">
              <a:buNone/>
            </a:pPr>
            <a:endParaRPr lang="en-US" b="1"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4220445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Basic Vertebrate Taxonomy Review</a:t>
            </a:r>
            <a:endParaRPr lang="en-US" b="1" dirty="0"/>
          </a:p>
        </p:txBody>
      </p:sp>
      <p:sp>
        <p:nvSpPr>
          <p:cNvPr id="3" name="Content Placeholder 2"/>
          <p:cNvSpPr>
            <a:spLocks noGrp="1"/>
          </p:cNvSpPr>
          <p:nvPr>
            <p:ph idx="1"/>
          </p:nvPr>
        </p:nvSpPr>
        <p:spPr>
          <a:xfrm>
            <a:off x="838200" y="1211992"/>
            <a:ext cx="10515600" cy="5566719"/>
          </a:xfrm>
          <a:solidFill>
            <a:srgbClr val="FFFFCC"/>
          </a:solidFill>
        </p:spPr>
        <p:txBody>
          <a:bodyPr>
            <a:normAutofit/>
          </a:bodyPr>
          <a:lstStyle/>
          <a:p>
            <a:pPr marL="514350" indent="-514350">
              <a:buFont typeface="+mj-lt"/>
              <a:buAutoNum type="arabicPeriod"/>
            </a:pPr>
            <a:r>
              <a:rPr lang="en-US" b="1" dirty="0" smtClean="0">
                <a:solidFill>
                  <a:srgbClr val="0070C0"/>
                </a:solidFill>
              </a:rPr>
              <a:t>Kingdom: (plants, </a:t>
            </a:r>
            <a:r>
              <a:rPr lang="en-US" b="1" dirty="0">
                <a:solidFill>
                  <a:srgbClr val="FF0000"/>
                </a:solidFill>
              </a:rPr>
              <a:t>a</a:t>
            </a:r>
            <a:r>
              <a:rPr lang="en-US" b="1" dirty="0" smtClean="0">
                <a:solidFill>
                  <a:srgbClr val="FF0000"/>
                </a:solidFill>
              </a:rPr>
              <a:t>nimals</a:t>
            </a:r>
            <a:r>
              <a:rPr lang="en-US" b="1" dirty="0" smtClean="0">
                <a:solidFill>
                  <a:srgbClr val="0070C0"/>
                </a:solidFill>
              </a:rPr>
              <a:t>)</a:t>
            </a:r>
          </a:p>
          <a:p>
            <a:pPr marL="514350" indent="-514350">
              <a:buFont typeface="+mj-lt"/>
              <a:buAutoNum type="arabicPeriod"/>
            </a:pPr>
            <a:r>
              <a:rPr lang="en-US" b="1" dirty="0" smtClean="0">
                <a:solidFill>
                  <a:srgbClr val="0070C0"/>
                </a:solidFill>
              </a:rPr>
              <a:t>Phylum: (invertebrates, </a:t>
            </a:r>
            <a:r>
              <a:rPr lang="en-US" b="1" dirty="0" smtClean="0">
                <a:solidFill>
                  <a:srgbClr val="FF0000"/>
                </a:solidFill>
              </a:rPr>
              <a:t>vertebrates</a:t>
            </a:r>
            <a:r>
              <a:rPr lang="en-US" b="1" dirty="0" smtClean="0">
                <a:solidFill>
                  <a:srgbClr val="0070C0"/>
                </a:solidFill>
              </a:rPr>
              <a:t>)</a:t>
            </a:r>
          </a:p>
          <a:p>
            <a:pPr marL="514350" indent="-514350">
              <a:buFont typeface="+mj-lt"/>
              <a:buAutoNum type="arabicPeriod"/>
            </a:pPr>
            <a:r>
              <a:rPr lang="en-US" b="1" dirty="0" smtClean="0">
                <a:solidFill>
                  <a:srgbClr val="0070C0"/>
                </a:solidFill>
              </a:rPr>
              <a:t>Class: </a:t>
            </a:r>
            <a:r>
              <a:rPr lang="en-US" b="1" dirty="0">
                <a:solidFill>
                  <a:srgbClr val="0070C0"/>
                </a:solidFill>
              </a:rPr>
              <a:t>(fish, amphibian, reptiles, birds, </a:t>
            </a:r>
            <a:r>
              <a:rPr lang="en-US" b="1" dirty="0">
                <a:solidFill>
                  <a:srgbClr val="FF0000"/>
                </a:solidFill>
              </a:rPr>
              <a:t>mammals</a:t>
            </a:r>
            <a:r>
              <a:rPr lang="en-US" b="1" dirty="0" smtClean="0">
                <a:solidFill>
                  <a:srgbClr val="0070C0"/>
                </a:solidFill>
              </a:rPr>
              <a:t>)</a:t>
            </a:r>
          </a:p>
          <a:p>
            <a:pPr marL="514350" indent="-514350">
              <a:buFont typeface="+mj-lt"/>
              <a:buAutoNum type="arabicPeriod"/>
            </a:pPr>
            <a:r>
              <a:rPr lang="en-US" b="1" dirty="0" smtClean="0">
                <a:solidFill>
                  <a:srgbClr val="0070C0"/>
                </a:solidFill>
              </a:rPr>
              <a:t>Order: </a:t>
            </a:r>
            <a:r>
              <a:rPr lang="en-US" b="1" dirty="0">
                <a:solidFill>
                  <a:srgbClr val="0070C0"/>
                </a:solidFill>
              </a:rPr>
              <a:t>(</a:t>
            </a:r>
            <a:r>
              <a:rPr lang="en-US" b="1" dirty="0">
                <a:solidFill>
                  <a:srgbClr val="FF0000"/>
                </a:solidFill>
              </a:rPr>
              <a:t>carnivores</a:t>
            </a:r>
            <a:r>
              <a:rPr lang="en-US" b="1" dirty="0">
                <a:solidFill>
                  <a:srgbClr val="0070C0"/>
                </a:solidFill>
              </a:rPr>
              <a:t>, primates, rodents, even/odd toed ungulates, etc</a:t>
            </a:r>
            <a:r>
              <a:rPr lang="en-US" b="1" dirty="0" smtClean="0">
                <a:solidFill>
                  <a:srgbClr val="0070C0"/>
                </a:solidFill>
              </a:rPr>
              <a:t>.)</a:t>
            </a:r>
          </a:p>
          <a:p>
            <a:pPr marL="514350" indent="-514350">
              <a:buFont typeface="+mj-lt"/>
              <a:buAutoNum type="arabicPeriod"/>
            </a:pPr>
            <a:r>
              <a:rPr lang="en-US" b="1" dirty="0" smtClean="0">
                <a:solidFill>
                  <a:srgbClr val="0070C0"/>
                </a:solidFill>
              </a:rPr>
              <a:t>Family: </a:t>
            </a:r>
            <a:r>
              <a:rPr lang="en-US" b="1" dirty="0">
                <a:solidFill>
                  <a:srgbClr val="0070C0"/>
                </a:solidFill>
              </a:rPr>
              <a:t>(</a:t>
            </a:r>
            <a:r>
              <a:rPr lang="en-US" b="1" dirty="0">
                <a:solidFill>
                  <a:srgbClr val="FF0000"/>
                </a:solidFill>
              </a:rPr>
              <a:t>canines</a:t>
            </a:r>
            <a:r>
              <a:rPr lang="en-US" b="1" dirty="0">
                <a:solidFill>
                  <a:srgbClr val="0070C0"/>
                </a:solidFill>
              </a:rPr>
              <a:t>, felines, bears, raccoons, weasels, etc</a:t>
            </a:r>
            <a:r>
              <a:rPr lang="en-US" b="1" dirty="0" smtClean="0">
                <a:solidFill>
                  <a:srgbClr val="0070C0"/>
                </a:solidFill>
              </a:rPr>
              <a:t>.)</a:t>
            </a:r>
          </a:p>
          <a:p>
            <a:pPr marL="514350" indent="-514350">
              <a:buFont typeface="+mj-lt"/>
              <a:buAutoNum type="arabicPeriod"/>
            </a:pPr>
            <a:r>
              <a:rPr lang="en-US" b="1" dirty="0" smtClean="0">
                <a:solidFill>
                  <a:srgbClr val="0070C0"/>
                </a:solidFill>
              </a:rPr>
              <a:t>Genus: (</a:t>
            </a:r>
            <a:r>
              <a:rPr lang="en-US" b="1" dirty="0">
                <a:solidFill>
                  <a:srgbClr val="FF0000"/>
                </a:solidFill>
              </a:rPr>
              <a:t>f</a:t>
            </a:r>
            <a:r>
              <a:rPr lang="en-US" b="1" dirty="0" smtClean="0">
                <a:solidFill>
                  <a:srgbClr val="FF0000"/>
                </a:solidFill>
              </a:rPr>
              <a:t>oxes</a:t>
            </a:r>
            <a:r>
              <a:rPr lang="en-US" b="1" dirty="0" smtClean="0">
                <a:solidFill>
                  <a:srgbClr val="0070C0"/>
                </a:solidFill>
              </a:rPr>
              <a:t>, dogs, wolves, coyotes, jackals)</a:t>
            </a:r>
          </a:p>
          <a:p>
            <a:pPr marL="514350" indent="-514350">
              <a:buFont typeface="+mj-lt"/>
              <a:buAutoNum type="arabicPeriod"/>
            </a:pPr>
            <a:r>
              <a:rPr lang="en-US" b="1" dirty="0" smtClean="0">
                <a:solidFill>
                  <a:srgbClr val="0070C0"/>
                </a:solidFill>
              </a:rPr>
              <a:t>Species: </a:t>
            </a:r>
            <a:r>
              <a:rPr lang="en-US" b="1" dirty="0">
                <a:solidFill>
                  <a:srgbClr val="0070C0"/>
                </a:solidFill>
              </a:rPr>
              <a:t>(</a:t>
            </a:r>
            <a:r>
              <a:rPr lang="en-US" b="1" dirty="0">
                <a:solidFill>
                  <a:srgbClr val="FF0000"/>
                </a:solidFill>
              </a:rPr>
              <a:t>red fox</a:t>
            </a:r>
            <a:r>
              <a:rPr lang="en-US" b="1" dirty="0">
                <a:solidFill>
                  <a:srgbClr val="0070C0"/>
                </a:solidFill>
              </a:rPr>
              <a:t>, </a:t>
            </a:r>
            <a:r>
              <a:rPr lang="en-US" b="1" dirty="0" smtClean="0">
                <a:solidFill>
                  <a:srgbClr val="0070C0"/>
                </a:solidFill>
              </a:rPr>
              <a:t>grey fox, artic </a:t>
            </a:r>
            <a:r>
              <a:rPr lang="en-US" b="1" dirty="0">
                <a:solidFill>
                  <a:srgbClr val="0070C0"/>
                </a:solidFill>
              </a:rPr>
              <a:t>fox etc.)</a:t>
            </a:r>
          </a:p>
          <a:p>
            <a:pPr marL="514350" indent="-514350">
              <a:buFont typeface="+mj-lt"/>
              <a:buAutoNum type="arabicPeriod"/>
            </a:pPr>
            <a:endParaRPr lang="en-US" dirty="0" smtClean="0">
              <a:solidFill>
                <a:srgbClr val="0070C0"/>
              </a:solidFill>
            </a:endParaRPr>
          </a:p>
          <a:p>
            <a:endParaRPr lang="en-US" sz="2800" b="1" dirty="0">
              <a:solidFill>
                <a:srgbClr val="0070C0"/>
              </a:solidFill>
            </a:endParaRPr>
          </a:p>
        </p:txBody>
      </p:sp>
    </p:spTree>
    <p:extLst>
      <p:ext uri="{BB962C8B-B14F-4D97-AF65-F5344CB8AC3E}">
        <p14:creationId xmlns:p14="http://schemas.microsoft.com/office/powerpoint/2010/main" val="28539555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Evolution </a:t>
            </a:r>
            <a:r>
              <a:rPr lang="en-US" b="1" dirty="0"/>
              <a:t>T</a:t>
            </a:r>
            <a:r>
              <a:rPr lang="en-US" b="1" dirty="0" smtClean="0"/>
              <a:t>imeline </a:t>
            </a:r>
            <a:r>
              <a:rPr lang="en-US" b="1" dirty="0"/>
              <a:t>R</a:t>
            </a:r>
            <a:r>
              <a:rPr lang="en-US" b="1" dirty="0" smtClean="0"/>
              <a:t>eview</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lnSpcReduction="10000"/>
          </a:bodyPr>
          <a:lstStyle/>
          <a:p>
            <a:r>
              <a:rPr lang="en-US" b="1" dirty="0" smtClean="0">
                <a:solidFill>
                  <a:srgbClr val="0070C0"/>
                </a:solidFill>
              </a:rPr>
              <a:t>   13.77 </a:t>
            </a:r>
            <a:r>
              <a:rPr lang="en-US" b="1" dirty="0" err="1" smtClean="0">
                <a:solidFill>
                  <a:srgbClr val="0070C0"/>
                </a:solidFill>
              </a:rPr>
              <a:t>bya</a:t>
            </a:r>
            <a:r>
              <a:rPr lang="en-US" b="1" dirty="0" smtClean="0">
                <a:solidFill>
                  <a:srgbClr val="0070C0"/>
                </a:solidFill>
              </a:rPr>
              <a:t> (billion years ago) </a:t>
            </a:r>
            <a:r>
              <a:rPr lang="en-US" b="1" dirty="0" smtClean="0">
                <a:solidFill>
                  <a:srgbClr val="FF0000"/>
                </a:solidFill>
              </a:rPr>
              <a:t>Big Bang</a:t>
            </a:r>
          </a:p>
          <a:p>
            <a:r>
              <a:rPr lang="en-US" b="1" dirty="0" smtClean="0">
                <a:solidFill>
                  <a:srgbClr val="0070C0"/>
                </a:solidFill>
              </a:rPr>
              <a:t>   4.5 </a:t>
            </a:r>
            <a:r>
              <a:rPr lang="en-US" b="1" dirty="0" err="1" smtClean="0">
                <a:solidFill>
                  <a:srgbClr val="0070C0"/>
                </a:solidFill>
              </a:rPr>
              <a:t>bya</a:t>
            </a:r>
            <a:r>
              <a:rPr lang="en-US" b="1" dirty="0" smtClean="0">
                <a:solidFill>
                  <a:srgbClr val="0070C0"/>
                </a:solidFill>
              </a:rPr>
              <a:t> </a:t>
            </a:r>
            <a:r>
              <a:rPr lang="en-US" b="1" dirty="0" smtClean="0">
                <a:solidFill>
                  <a:srgbClr val="FF0000"/>
                </a:solidFill>
              </a:rPr>
              <a:t>Earth is formed</a:t>
            </a:r>
          </a:p>
          <a:p>
            <a:r>
              <a:rPr lang="en-US" b="1" dirty="0" smtClean="0">
                <a:solidFill>
                  <a:srgbClr val="0070C0"/>
                </a:solidFill>
              </a:rPr>
              <a:t>   570 </a:t>
            </a:r>
            <a:r>
              <a:rPr lang="en-US" b="1" dirty="0" err="1" smtClean="0">
                <a:solidFill>
                  <a:srgbClr val="0070C0"/>
                </a:solidFill>
              </a:rPr>
              <a:t>mya</a:t>
            </a:r>
            <a:r>
              <a:rPr lang="en-US" b="1" dirty="0" smtClean="0">
                <a:solidFill>
                  <a:srgbClr val="0070C0"/>
                </a:solidFill>
              </a:rPr>
              <a:t> </a:t>
            </a:r>
            <a:r>
              <a:rPr lang="en-US" b="1" dirty="0" smtClean="0">
                <a:solidFill>
                  <a:srgbClr val="FF0000"/>
                </a:solidFill>
              </a:rPr>
              <a:t>sudden explosion of sea invertebrates</a:t>
            </a:r>
          </a:p>
          <a:p>
            <a:r>
              <a:rPr lang="en-US" b="1" dirty="0">
                <a:solidFill>
                  <a:srgbClr val="0070C0"/>
                </a:solidFill>
              </a:rPr>
              <a:t> </a:t>
            </a:r>
            <a:r>
              <a:rPr lang="en-US" b="1" dirty="0" smtClean="0">
                <a:solidFill>
                  <a:srgbClr val="0070C0"/>
                </a:solidFill>
              </a:rPr>
              <a:t>  525 </a:t>
            </a:r>
            <a:r>
              <a:rPr lang="en-US" b="1" dirty="0" err="1" smtClean="0">
                <a:solidFill>
                  <a:srgbClr val="0070C0"/>
                </a:solidFill>
              </a:rPr>
              <a:t>mya</a:t>
            </a:r>
            <a:r>
              <a:rPr lang="en-US" b="1" dirty="0" smtClean="0">
                <a:solidFill>
                  <a:srgbClr val="0070C0"/>
                </a:solidFill>
              </a:rPr>
              <a:t> </a:t>
            </a:r>
            <a:r>
              <a:rPr lang="en-US" b="1" dirty="0" smtClean="0">
                <a:solidFill>
                  <a:srgbClr val="FF0000"/>
                </a:solidFill>
              </a:rPr>
              <a:t>first vertebrates (fish) </a:t>
            </a:r>
            <a:r>
              <a:rPr lang="en-US" b="1" dirty="0" smtClean="0"/>
              <a:t>32,900 DS (described species)</a:t>
            </a:r>
            <a:r>
              <a:rPr lang="en-US" b="1" dirty="0" smtClean="0">
                <a:solidFill>
                  <a:srgbClr val="0070C0"/>
                </a:solidFill>
              </a:rPr>
              <a:t>  </a:t>
            </a:r>
          </a:p>
          <a:p>
            <a:r>
              <a:rPr lang="en-US" b="1" dirty="0" smtClean="0">
                <a:solidFill>
                  <a:srgbClr val="0070C0"/>
                </a:solidFill>
              </a:rPr>
              <a:t>   370 </a:t>
            </a:r>
            <a:r>
              <a:rPr lang="en-US" b="1" dirty="0" err="1" smtClean="0">
                <a:solidFill>
                  <a:srgbClr val="0070C0"/>
                </a:solidFill>
              </a:rPr>
              <a:t>mya</a:t>
            </a:r>
            <a:r>
              <a:rPr lang="en-US" b="1" dirty="0" smtClean="0">
                <a:solidFill>
                  <a:srgbClr val="0070C0"/>
                </a:solidFill>
              </a:rPr>
              <a:t> </a:t>
            </a:r>
            <a:r>
              <a:rPr lang="en-US" b="1" dirty="0" smtClean="0">
                <a:solidFill>
                  <a:srgbClr val="FF0000"/>
                </a:solidFill>
              </a:rPr>
              <a:t>first amphibians </a:t>
            </a:r>
            <a:r>
              <a:rPr lang="en-US" b="1" dirty="0" smtClean="0"/>
              <a:t>7300 DS</a:t>
            </a:r>
            <a:endParaRPr lang="en-US" b="1" dirty="0" smtClean="0">
              <a:solidFill>
                <a:srgbClr val="0070C0"/>
              </a:solidFill>
            </a:endParaRPr>
          </a:p>
          <a:p>
            <a:r>
              <a:rPr lang="en-US" b="1" dirty="0" smtClean="0">
                <a:solidFill>
                  <a:srgbClr val="0070C0"/>
                </a:solidFill>
              </a:rPr>
              <a:t>   325 </a:t>
            </a:r>
            <a:r>
              <a:rPr lang="en-US" b="1" dirty="0" err="1" smtClean="0">
                <a:solidFill>
                  <a:srgbClr val="0070C0"/>
                </a:solidFill>
              </a:rPr>
              <a:t>mya</a:t>
            </a:r>
            <a:r>
              <a:rPr lang="en-US" b="1" dirty="0" smtClean="0">
                <a:solidFill>
                  <a:srgbClr val="0070C0"/>
                </a:solidFill>
              </a:rPr>
              <a:t> </a:t>
            </a:r>
            <a:r>
              <a:rPr lang="en-US" b="1" dirty="0" smtClean="0">
                <a:solidFill>
                  <a:srgbClr val="FF0000"/>
                </a:solidFill>
              </a:rPr>
              <a:t>first reptiles (first dinosaurs 250 </a:t>
            </a:r>
            <a:r>
              <a:rPr lang="en-US" b="1" dirty="0" err="1" smtClean="0">
                <a:solidFill>
                  <a:srgbClr val="FF0000"/>
                </a:solidFill>
              </a:rPr>
              <a:t>mya</a:t>
            </a:r>
            <a:r>
              <a:rPr lang="en-US" b="1" dirty="0" smtClean="0">
                <a:solidFill>
                  <a:srgbClr val="FF0000"/>
                </a:solidFill>
              </a:rPr>
              <a:t>) </a:t>
            </a:r>
            <a:r>
              <a:rPr lang="en-US" b="1" dirty="0" smtClean="0"/>
              <a:t>10,000 DS</a:t>
            </a:r>
            <a:endParaRPr lang="en-US" b="1" dirty="0" smtClean="0">
              <a:solidFill>
                <a:srgbClr val="0070C0"/>
              </a:solidFill>
            </a:endParaRPr>
          </a:p>
          <a:p>
            <a:r>
              <a:rPr lang="en-US" b="1" dirty="0" smtClean="0">
                <a:solidFill>
                  <a:srgbClr val="0070C0"/>
                </a:solidFill>
              </a:rPr>
              <a:t>   150 </a:t>
            </a:r>
            <a:r>
              <a:rPr lang="en-US" b="1" dirty="0" err="1" smtClean="0">
                <a:solidFill>
                  <a:srgbClr val="0070C0"/>
                </a:solidFill>
              </a:rPr>
              <a:t>mya</a:t>
            </a:r>
            <a:r>
              <a:rPr lang="en-US" b="1" dirty="0" smtClean="0">
                <a:solidFill>
                  <a:srgbClr val="0070C0"/>
                </a:solidFill>
              </a:rPr>
              <a:t> </a:t>
            </a:r>
            <a:r>
              <a:rPr lang="en-US" b="1" dirty="0" smtClean="0">
                <a:solidFill>
                  <a:srgbClr val="FF0000"/>
                </a:solidFill>
              </a:rPr>
              <a:t>first birds </a:t>
            </a:r>
            <a:r>
              <a:rPr lang="en-US" b="1" dirty="0" smtClean="0"/>
              <a:t>10,400 DS</a:t>
            </a:r>
            <a:endParaRPr lang="en-US" b="1" dirty="0" smtClean="0">
              <a:solidFill>
                <a:srgbClr val="0070C0"/>
              </a:solidFill>
            </a:endParaRPr>
          </a:p>
          <a:p>
            <a:r>
              <a:rPr lang="en-US" b="1" dirty="0">
                <a:solidFill>
                  <a:srgbClr val="0070C0"/>
                </a:solidFill>
              </a:rPr>
              <a:t> </a:t>
            </a:r>
            <a:r>
              <a:rPr lang="en-US" b="1" dirty="0" smtClean="0">
                <a:solidFill>
                  <a:srgbClr val="0070C0"/>
                </a:solidFill>
              </a:rPr>
              <a:t>  65 </a:t>
            </a:r>
            <a:r>
              <a:rPr lang="en-US" b="1" dirty="0" err="1" smtClean="0">
                <a:solidFill>
                  <a:srgbClr val="0070C0"/>
                </a:solidFill>
              </a:rPr>
              <a:t>mya</a:t>
            </a:r>
            <a:r>
              <a:rPr lang="en-US" b="1" dirty="0" smtClean="0">
                <a:solidFill>
                  <a:srgbClr val="0070C0"/>
                </a:solidFill>
              </a:rPr>
              <a:t> </a:t>
            </a:r>
            <a:r>
              <a:rPr lang="en-US" b="1" dirty="0" smtClean="0">
                <a:solidFill>
                  <a:srgbClr val="FF0000"/>
                </a:solidFill>
              </a:rPr>
              <a:t>dinosaur extinction; age of mammals begins  </a:t>
            </a:r>
            <a:r>
              <a:rPr lang="en-US" b="1" dirty="0" smtClean="0"/>
              <a:t>5,500 DS </a:t>
            </a:r>
          </a:p>
          <a:p>
            <a:r>
              <a:rPr lang="en-US" b="1" dirty="0" smtClean="0">
                <a:solidFill>
                  <a:srgbClr val="0070C0"/>
                </a:solidFill>
              </a:rPr>
              <a:t>   200,000 </a:t>
            </a:r>
            <a:r>
              <a:rPr lang="en-US" b="1" dirty="0" err="1" smtClean="0">
                <a:solidFill>
                  <a:srgbClr val="0070C0"/>
                </a:solidFill>
              </a:rPr>
              <a:t>ya</a:t>
            </a:r>
            <a:r>
              <a:rPr lang="en-US" b="1" dirty="0" smtClean="0">
                <a:solidFill>
                  <a:srgbClr val="0070C0"/>
                </a:solidFill>
              </a:rPr>
              <a:t>  </a:t>
            </a:r>
            <a:r>
              <a:rPr lang="en-US" b="1" dirty="0" smtClean="0">
                <a:solidFill>
                  <a:srgbClr val="FF0000"/>
                </a:solidFill>
              </a:rPr>
              <a:t>Neanderthal</a:t>
            </a:r>
          </a:p>
          <a:p>
            <a:r>
              <a:rPr lang="en-US" b="1" dirty="0">
                <a:solidFill>
                  <a:srgbClr val="0070C0"/>
                </a:solidFill>
              </a:rPr>
              <a:t> </a:t>
            </a:r>
            <a:r>
              <a:rPr lang="en-US" b="1" dirty="0" smtClean="0">
                <a:solidFill>
                  <a:srgbClr val="0070C0"/>
                </a:solidFill>
              </a:rPr>
              <a:t>  30,000-40,000 </a:t>
            </a:r>
            <a:r>
              <a:rPr lang="en-US" b="1" dirty="0" err="1" smtClean="0">
                <a:solidFill>
                  <a:srgbClr val="0070C0"/>
                </a:solidFill>
              </a:rPr>
              <a:t>ya</a:t>
            </a:r>
            <a:r>
              <a:rPr lang="en-US" b="1" dirty="0" smtClean="0">
                <a:solidFill>
                  <a:srgbClr val="0070C0"/>
                </a:solidFill>
              </a:rPr>
              <a:t> </a:t>
            </a:r>
            <a:r>
              <a:rPr lang="en-US" b="1" dirty="0" smtClean="0">
                <a:solidFill>
                  <a:srgbClr val="FF0000"/>
                </a:solidFill>
              </a:rPr>
              <a:t>homo sapiens (Cro-Magnon)</a:t>
            </a:r>
          </a:p>
          <a:p>
            <a:r>
              <a:rPr lang="en-US" b="1" dirty="0" smtClean="0">
                <a:solidFill>
                  <a:srgbClr val="0070C0"/>
                </a:solidFill>
              </a:rPr>
              <a:t>   10,000 </a:t>
            </a:r>
            <a:r>
              <a:rPr lang="en-US" b="1" dirty="0" err="1" smtClean="0">
                <a:solidFill>
                  <a:srgbClr val="0070C0"/>
                </a:solidFill>
              </a:rPr>
              <a:t>ya</a:t>
            </a:r>
            <a:r>
              <a:rPr lang="en-US" b="1" dirty="0" smtClean="0">
                <a:solidFill>
                  <a:srgbClr val="0070C0"/>
                </a:solidFill>
              </a:rPr>
              <a:t> </a:t>
            </a:r>
            <a:r>
              <a:rPr lang="en-US" b="1" dirty="0" smtClean="0">
                <a:solidFill>
                  <a:srgbClr val="FF0000"/>
                </a:solidFill>
              </a:rPr>
              <a:t>homo </a:t>
            </a:r>
            <a:r>
              <a:rPr lang="en-US" b="1" dirty="0" err="1" smtClean="0">
                <a:solidFill>
                  <a:srgbClr val="FF0000"/>
                </a:solidFill>
              </a:rPr>
              <a:t>sapien</a:t>
            </a:r>
            <a:r>
              <a:rPr lang="en-US" b="1" dirty="0" smtClean="0">
                <a:solidFill>
                  <a:srgbClr val="FF0000"/>
                </a:solidFill>
              </a:rPr>
              <a:t> sapiens</a:t>
            </a:r>
          </a:p>
          <a:p>
            <a:pPr marL="0" indent="0">
              <a:buNone/>
            </a:pPr>
            <a:endParaRPr lang="en-US" sz="4000" b="1" dirty="0" smtClean="0">
              <a:solidFill>
                <a:srgbClr val="0070C0"/>
              </a:solidFill>
            </a:endParaRPr>
          </a:p>
          <a:p>
            <a:pPr marL="0" indent="0">
              <a:buNone/>
            </a:pPr>
            <a:endParaRPr lang="en-US" sz="4000" b="1" dirty="0" smtClean="0">
              <a:solidFill>
                <a:srgbClr val="0070C0"/>
              </a:solidFill>
            </a:endParaRPr>
          </a:p>
          <a:p>
            <a:endParaRPr lang="en-US" sz="4000" b="1" dirty="0">
              <a:solidFill>
                <a:srgbClr val="0070C0"/>
              </a:solidFill>
            </a:endParaRPr>
          </a:p>
          <a:p>
            <a:endParaRPr lang="en-US" sz="4000" b="1" dirty="0" smtClean="0">
              <a:solidFill>
                <a:srgbClr val="0070C0"/>
              </a:solidFill>
            </a:endParaRPr>
          </a:p>
          <a:p>
            <a:endParaRPr lang="en-US" sz="4000" b="1" dirty="0">
              <a:solidFill>
                <a:srgbClr val="0070C0"/>
              </a:solidFill>
            </a:endParaRPr>
          </a:p>
          <a:p>
            <a:pPr marL="0" indent="0">
              <a:buNone/>
            </a:pPr>
            <a:endParaRPr lang="en-US" b="1" dirty="0"/>
          </a:p>
          <a:p>
            <a:pPr marL="0" indent="0">
              <a:buNone/>
            </a:pPr>
            <a:endParaRPr lang="en-US" dirty="0"/>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30288070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solidFill>
                  <a:srgbClr val="0070C0"/>
                </a:solidFill>
              </a:rPr>
              <a:t>Science </a:t>
            </a:r>
            <a:r>
              <a:rPr lang="en-US" b="1" dirty="0">
                <a:solidFill>
                  <a:srgbClr val="0070C0"/>
                </a:solidFill>
              </a:rPr>
              <a:t>(Scientific Method</a:t>
            </a:r>
            <a:r>
              <a:rPr lang="en-US" b="1" dirty="0" smtClean="0">
                <a:solidFill>
                  <a:srgbClr val="0070C0"/>
                </a:solidFill>
              </a:rPr>
              <a:t>) Review</a:t>
            </a:r>
            <a:endParaRPr lang="en-US" b="1" dirty="0">
              <a:solidFill>
                <a:srgbClr val="0070C0"/>
              </a:solidFill>
            </a:endParaRPr>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pPr marL="0" indent="0">
              <a:buNone/>
            </a:pPr>
            <a:endParaRPr lang="en-US" b="1" dirty="0">
              <a:solidFill>
                <a:srgbClr val="0070C0"/>
              </a:solidFill>
            </a:endParaRPr>
          </a:p>
        </p:txBody>
      </p:sp>
      <p:sp>
        <p:nvSpPr>
          <p:cNvPr id="4" name="TextBox 3"/>
          <p:cNvSpPr txBox="1"/>
          <p:nvPr/>
        </p:nvSpPr>
        <p:spPr>
          <a:xfrm>
            <a:off x="2328454" y="1852610"/>
            <a:ext cx="6084026" cy="954107"/>
          </a:xfrm>
          <a:prstGeom prst="rect">
            <a:avLst/>
          </a:prstGeom>
          <a:solidFill>
            <a:srgbClr val="0070C0"/>
          </a:solidFill>
        </p:spPr>
        <p:txBody>
          <a:bodyPr wrap="square" rtlCol="0">
            <a:spAutoFit/>
          </a:bodyPr>
          <a:lstStyle/>
          <a:p>
            <a:r>
              <a:rPr lang="en-US" sz="2800" dirty="0">
                <a:solidFill>
                  <a:schemeClr val="bg1"/>
                </a:solidFill>
              </a:rPr>
              <a:t>Acquire sufficient applicable </a:t>
            </a:r>
            <a:r>
              <a:rPr lang="en-US" sz="2800" dirty="0" smtClean="0">
                <a:solidFill>
                  <a:schemeClr val="bg1"/>
                </a:solidFill>
              </a:rPr>
              <a:t>data for the phenomenon being studied.</a:t>
            </a:r>
            <a:endParaRPr lang="en-US" sz="2800" dirty="0">
              <a:solidFill>
                <a:schemeClr val="bg1"/>
              </a:solidFill>
            </a:endParaRPr>
          </a:p>
        </p:txBody>
      </p:sp>
      <p:sp>
        <p:nvSpPr>
          <p:cNvPr id="7" name="Rectangle 6"/>
          <p:cNvSpPr/>
          <p:nvPr/>
        </p:nvSpPr>
        <p:spPr>
          <a:xfrm>
            <a:off x="2328454" y="3528001"/>
            <a:ext cx="6084026" cy="523220"/>
          </a:xfrm>
          <a:prstGeom prst="rect">
            <a:avLst/>
          </a:prstGeom>
          <a:solidFill>
            <a:srgbClr val="0070C0"/>
          </a:solidFill>
        </p:spPr>
        <p:txBody>
          <a:bodyPr wrap="square">
            <a:spAutoFit/>
          </a:bodyPr>
          <a:lstStyle/>
          <a:p>
            <a:r>
              <a:rPr lang="en-US" sz="2800" dirty="0">
                <a:solidFill>
                  <a:schemeClr val="bg1"/>
                </a:solidFill>
              </a:rPr>
              <a:t>Form a hypothesis to explain the </a:t>
            </a:r>
            <a:r>
              <a:rPr lang="en-US" sz="2800" dirty="0" smtClean="0">
                <a:solidFill>
                  <a:schemeClr val="bg1"/>
                </a:solidFill>
              </a:rPr>
              <a:t>data.</a:t>
            </a:r>
            <a:endParaRPr lang="en-US" sz="2800" dirty="0">
              <a:solidFill>
                <a:schemeClr val="bg1"/>
              </a:solidFill>
            </a:endParaRPr>
          </a:p>
        </p:txBody>
      </p:sp>
      <p:sp>
        <p:nvSpPr>
          <p:cNvPr id="8" name="Rectangle 7"/>
          <p:cNvSpPr/>
          <p:nvPr/>
        </p:nvSpPr>
        <p:spPr>
          <a:xfrm>
            <a:off x="2328454" y="4749418"/>
            <a:ext cx="6084026" cy="1384995"/>
          </a:xfrm>
          <a:prstGeom prst="rect">
            <a:avLst/>
          </a:prstGeom>
          <a:solidFill>
            <a:srgbClr val="0070C0"/>
          </a:solidFill>
        </p:spPr>
        <p:style>
          <a:lnRef idx="2">
            <a:schemeClr val="accent2"/>
          </a:lnRef>
          <a:fillRef idx="1">
            <a:schemeClr val="lt1"/>
          </a:fillRef>
          <a:effectRef idx="0">
            <a:schemeClr val="accent2"/>
          </a:effectRef>
          <a:fontRef idx="minor">
            <a:schemeClr val="dk1"/>
          </a:fontRef>
        </p:style>
        <p:txBody>
          <a:bodyPr wrap="square">
            <a:spAutoFit/>
          </a:bodyPr>
          <a:lstStyle/>
          <a:p>
            <a:r>
              <a:rPr lang="en-US" sz="2800" dirty="0">
                <a:solidFill>
                  <a:schemeClr val="bg1"/>
                </a:solidFill>
              </a:rPr>
              <a:t>Prove the hypothesis is true </a:t>
            </a:r>
            <a:r>
              <a:rPr lang="en-US" sz="2800" dirty="0" smtClean="0">
                <a:solidFill>
                  <a:schemeClr val="bg1"/>
                </a:solidFill>
              </a:rPr>
              <a:t>by consistent, empirical,  independent experimental results.</a:t>
            </a:r>
            <a:endParaRPr lang="en-US" sz="2800" dirty="0">
              <a:solidFill>
                <a:schemeClr val="bg1"/>
              </a:solidFill>
            </a:endParaRPr>
          </a:p>
        </p:txBody>
      </p:sp>
      <p:cxnSp>
        <p:nvCxnSpPr>
          <p:cNvPr id="10" name="Straight Arrow Connector 9"/>
          <p:cNvCxnSpPr/>
          <p:nvPr/>
        </p:nvCxnSpPr>
        <p:spPr>
          <a:xfrm>
            <a:off x="5021580" y="2806717"/>
            <a:ext cx="7620" cy="72128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029200" y="4028134"/>
            <a:ext cx="7620" cy="72128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45969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Evolution vs Genesis 1:3 - 31</a:t>
            </a:r>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457200" lvl="1" indent="0">
              <a:buNone/>
            </a:pPr>
            <a:r>
              <a:rPr lang="en-US" sz="2800" b="1" dirty="0" smtClean="0"/>
              <a:t>Ten </a:t>
            </a:r>
            <a:r>
              <a:rPr lang="en-US" sz="2800" b="1" dirty="0"/>
              <a:t>problems with evolution</a:t>
            </a:r>
            <a:r>
              <a:rPr lang="en-US" sz="2800" b="1" dirty="0" smtClean="0"/>
              <a:t>.</a:t>
            </a:r>
          </a:p>
          <a:p>
            <a:pPr marL="971550" lvl="1" indent="-514350">
              <a:buFont typeface="+mj-lt"/>
              <a:buAutoNum type="arabicPeriod"/>
            </a:pPr>
            <a:r>
              <a:rPr lang="en-US" sz="2800" b="1" dirty="0">
                <a:solidFill>
                  <a:srgbClr val="0070C0"/>
                </a:solidFill>
              </a:rPr>
              <a:t>Evolution cannot provide any answer to how life began because natural selection can only operate once there are living organisms to evolve</a:t>
            </a:r>
            <a:r>
              <a:rPr lang="en-US" sz="2800" b="1" dirty="0" smtClean="0">
                <a:solidFill>
                  <a:srgbClr val="0070C0"/>
                </a:solidFill>
              </a:rPr>
              <a:t>!</a:t>
            </a:r>
            <a:endParaRPr lang="en-US" sz="2800" b="1" dirty="0"/>
          </a:p>
          <a:p>
            <a:pPr marL="971550" lvl="1" indent="-514350">
              <a:buFont typeface="+mj-lt"/>
              <a:buAutoNum type="arabicPeriod"/>
            </a:pPr>
            <a:r>
              <a:rPr lang="en-US" sz="2800" b="1" dirty="0" smtClean="0">
                <a:solidFill>
                  <a:srgbClr val="0070C0"/>
                </a:solidFill>
              </a:rPr>
              <a:t>The abundance of transitional life forms that Darwin predicted would be found in the fossil record are conspicuously absent. According to Darwin, </a:t>
            </a:r>
            <a:r>
              <a:rPr lang="en-US" sz="2800" b="1" dirty="0" smtClean="0">
                <a:solidFill>
                  <a:srgbClr val="FF0000"/>
                </a:solidFill>
              </a:rPr>
              <a:t>“If it could be demonstrated that any complex organ existed, which could not possibly have been formed by numerous, successive, slight modifications, my theory would absolutely break down.”</a:t>
            </a:r>
          </a:p>
          <a:p>
            <a:pPr marL="971550" lvl="1" indent="-514350">
              <a:buFont typeface="+mj-lt"/>
              <a:buAutoNum type="arabicPeriod"/>
            </a:pPr>
            <a:r>
              <a:rPr lang="en-US" sz="2800" b="1" dirty="0" smtClean="0">
                <a:solidFill>
                  <a:srgbClr val="0070C0"/>
                </a:solidFill>
              </a:rPr>
              <a:t>By the 1970’s, available time according to the “big bang” was not sufficient for the Darwinian forces to produce the observed diversity of life.</a:t>
            </a:r>
          </a:p>
          <a:p>
            <a:pPr marL="971550" lvl="1" indent="-514350">
              <a:buFont typeface="+mj-lt"/>
              <a:buAutoNum type="arabicPeriod"/>
            </a:pPr>
            <a:endParaRPr lang="en-US" sz="2800" b="1" dirty="0" smtClean="0">
              <a:solidFill>
                <a:srgbClr val="0070C0"/>
              </a:solidFill>
            </a:endParaRPr>
          </a:p>
          <a:p>
            <a:pPr marL="971550" lvl="1" indent="-514350">
              <a:buAutoNum type="arabicPeriod" startAt="5"/>
            </a:pPr>
            <a:endParaRPr lang="en-US" sz="2800" b="1" dirty="0">
              <a:solidFill>
                <a:srgbClr val="0070C0"/>
              </a:solidFill>
            </a:endParaRPr>
          </a:p>
          <a:p>
            <a:pPr marL="971550" lvl="1" indent="-514350">
              <a:buAutoNum type="arabicPeriod" startAt="4"/>
            </a:pPr>
            <a:endParaRPr lang="en-US" sz="2800" b="1" dirty="0" smtClean="0">
              <a:solidFill>
                <a:srgbClr val="0070C0"/>
              </a:solidFill>
            </a:endParaRPr>
          </a:p>
          <a:p>
            <a:pPr marL="914400" lvl="1" indent="-457200">
              <a:buAutoNum type="arabicPeriod" startAt="4"/>
            </a:pPr>
            <a:endParaRPr lang="en-US" b="1" dirty="0">
              <a:solidFill>
                <a:srgbClr val="0070C0"/>
              </a:solidFill>
            </a:endParaRPr>
          </a:p>
        </p:txBody>
      </p:sp>
    </p:spTree>
    <p:extLst>
      <p:ext uri="{BB962C8B-B14F-4D97-AF65-F5344CB8AC3E}">
        <p14:creationId xmlns:p14="http://schemas.microsoft.com/office/powerpoint/2010/main" val="5768282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Evolution vs Genesis 1:3 - 31</a:t>
            </a:r>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457200" lvl="1" indent="0">
              <a:buNone/>
            </a:pPr>
            <a:r>
              <a:rPr lang="en-US" sz="3200" b="1" dirty="0" smtClean="0"/>
              <a:t>Ten </a:t>
            </a:r>
            <a:r>
              <a:rPr lang="en-US" sz="3200" b="1" dirty="0"/>
              <a:t>problems with evolution</a:t>
            </a:r>
            <a:r>
              <a:rPr lang="en-US" sz="3200" b="1" dirty="0" smtClean="0"/>
              <a:t>.</a:t>
            </a:r>
          </a:p>
          <a:p>
            <a:pPr marL="971550" lvl="1" indent="-514350">
              <a:buAutoNum type="arabicPeriod" startAt="4"/>
            </a:pPr>
            <a:r>
              <a:rPr lang="en-US" sz="2800" b="1" dirty="0" smtClean="0">
                <a:solidFill>
                  <a:srgbClr val="0070C0"/>
                </a:solidFill>
              </a:rPr>
              <a:t>By </a:t>
            </a:r>
            <a:r>
              <a:rPr lang="en-US" sz="2800" b="1" dirty="0">
                <a:solidFill>
                  <a:srgbClr val="0070C0"/>
                </a:solidFill>
              </a:rPr>
              <a:t>the 1970’s mathematical models seemed to indicate that random undirected processes could not produce the complexity necessary for life to begin regardless of the available time</a:t>
            </a:r>
            <a:r>
              <a:rPr lang="en-US" sz="2800" b="1" dirty="0" smtClean="0">
                <a:solidFill>
                  <a:srgbClr val="0070C0"/>
                </a:solidFill>
              </a:rPr>
              <a:t>.</a:t>
            </a:r>
          </a:p>
          <a:p>
            <a:pPr marL="971550" lvl="1" indent="-514350">
              <a:buFont typeface="Arial" panose="020B0604020202020204" pitchFamily="34" charset="0"/>
              <a:buAutoNum type="arabicPeriod" startAt="4"/>
            </a:pPr>
            <a:r>
              <a:rPr lang="en-US" sz="2800" b="1" dirty="0">
                <a:solidFill>
                  <a:srgbClr val="0070C0"/>
                </a:solidFill>
              </a:rPr>
              <a:t>Irreducible Complexity: </a:t>
            </a:r>
            <a:r>
              <a:rPr lang="en-US" sz="2800" b="1" i="1" u="sng" dirty="0">
                <a:solidFill>
                  <a:srgbClr val="0070C0"/>
                </a:solidFill>
              </a:rPr>
              <a:t>Darwin’s Black Box </a:t>
            </a:r>
            <a:r>
              <a:rPr lang="en-US" sz="2800" b="1" dirty="0">
                <a:solidFill>
                  <a:srgbClr val="0070C0"/>
                </a:solidFill>
              </a:rPr>
              <a:t>by Michael </a:t>
            </a:r>
            <a:r>
              <a:rPr lang="en-US" sz="2800" b="1" dirty="0" err="1">
                <a:solidFill>
                  <a:srgbClr val="0070C0"/>
                </a:solidFill>
              </a:rPr>
              <a:t>Behe</a:t>
            </a:r>
            <a:r>
              <a:rPr lang="en-US" sz="2800" b="1" dirty="0">
                <a:solidFill>
                  <a:srgbClr val="0070C0"/>
                </a:solidFill>
              </a:rPr>
              <a:t>    </a:t>
            </a:r>
            <a:r>
              <a:rPr lang="en-US" sz="2800" b="1" dirty="0" smtClean="0">
                <a:solidFill>
                  <a:srgbClr val="0070C0"/>
                </a:solidFill>
              </a:rPr>
              <a:t>1996 (mouse trap concept)</a:t>
            </a:r>
          </a:p>
          <a:p>
            <a:pPr marL="457200" lvl="1" indent="0">
              <a:buNone/>
            </a:pPr>
            <a:r>
              <a:rPr lang="en-US" sz="2800" b="1" dirty="0" smtClean="0">
                <a:solidFill>
                  <a:srgbClr val="0070C0"/>
                </a:solidFill>
              </a:rPr>
              <a:t>6.  Intelligent Design (Nature appears to have been created)</a:t>
            </a:r>
          </a:p>
          <a:p>
            <a:pPr marL="914400" lvl="2" indent="0">
              <a:buNone/>
            </a:pPr>
            <a:r>
              <a:rPr lang="en-US" sz="2800" b="1" dirty="0" smtClean="0">
                <a:solidFill>
                  <a:srgbClr val="0070C0"/>
                </a:solidFill>
              </a:rPr>
              <a:t>Francis Crick (1916-2004) “Biologists must constantly  keep in mind that what they see was not designed, but rather evolved.”</a:t>
            </a:r>
          </a:p>
          <a:p>
            <a:pPr marL="914400" lvl="2" indent="0">
              <a:buNone/>
            </a:pPr>
            <a:r>
              <a:rPr lang="en-US" sz="2800" b="1" dirty="0" smtClean="0">
                <a:solidFill>
                  <a:srgbClr val="0070C0"/>
                </a:solidFill>
              </a:rPr>
              <a:t>Points to a “creator” (Romans 1) but not the triune Biblical God.</a:t>
            </a:r>
          </a:p>
          <a:p>
            <a:pPr marL="914400" lvl="2" indent="0">
              <a:buNone/>
            </a:pPr>
            <a:endParaRPr lang="en-US" b="1" dirty="0" smtClean="0">
              <a:solidFill>
                <a:srgbClr val="0070C0"/>
              </a:solidFill>
            </a:endParaRPr>
          </a:p>
          <a:p>
            <a:pPr marL="457200" lvl="1" indent="0">
              <a:buNone/>
            </a:pPr>
            <a:endParaRPr lang="en-US" sz="2800" b="1" dirty="0" smtClean="0">
              <a:solidFill>
                <a:srgbClr val="0070C0"/>
              </a:solidFill>
            </a:endParaRPr>
          </a:p>
          <a:p>
            <a:pPr marL="971550" lvl="1" indent="-514350">
              <a:buFont typeface="+mj-lt"/>
              <a:buAutoNum type="arabicPeriod"/>
            </a:pPr>
            <a:endParaRPr lang="en-US" sz="2800" b="1" dirty="0" smtClean="0">
              <a:solidFill>
                <a:srgbClr val="0070C0"/>
              </a:solidFill>
            </a:endParaRPr>
          </a:p>
          <a:p>
            <a:pPr marL="971550" lvl="1" indent="-514350">
              <a:buAutoNum type="arabicPeriod" startAt="5"/>
            </a:pPr>
            <a:endParaRPr lang="en-US" sz="2800" b="1" dirty="0">
              <a:solidFill>
                <a:srgbClr val="0070C0"/>
              </a:solidFill>
            </a:endParaRPr>
          </a:p>
          <a:p>
            <a:pPr marL="971550" lvl="1" indent="-514350">
              <a:buAutoNum type="arabicPeriod" startAt="4"/>
            </a:pPr>
            <a:endParaRPr lang="en-US" sz="2800" b="1" dirty="0" smtClean="0">
              <a:solidFill>
                <a:srgbClr val="0070C0"/>
              </a:solidFill>
            </a:endParaRPr>
          </a:p>
          <a:p>
            <a:pPr marL="914400" lvl="1" indent="-457200">
              <a:buAutoNum type="arabicPeriod" startAt="4"/>
            </a:pPr>
            <a:endParaRPr lang="en-US" b="1" dirty="0">
              <a:solidFill>
                <a:srgbClr val="0070C0"/>
              </a:solidFill>
            </a:endParaRPr>
          </a:p>
        </p:txBody>
      </p:sp>
    </p:spTree>
    <p:extLst>
      <p:ext uri="{BB962C8B-B14F-4D97-AF65-F5344CB8AC3E}">
        <p14:creationId xmlns:p14="http://schemas.microsoft.com/office/powerpoint/2010/main" val="26017938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Evolution vs Genesis 1:3 - 31</a:t>
            </a:r>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457200" lvl="1" indent="0">
              <a:buNone/>
            </a:pPr>
            <a:r>
              <a:rPr lang="en-US" sz="2800" b="1" dirty="0" smtClean="0"/>
              <a:t>Ten problems with evolution.</a:t>
            </a:r>
          </a:p>
          <a:p>
            <a:pPr marL="914400" lvl="2" indent="0">
              <a:buNone/>
            </a:pPr>
            <a:r>
              <a:rPr lang="en-US" sz="2800" b="1" dirty="0">
                <a:solidFill>
                  <a:srgbClr val="0070C0"/>
                </a:solidFill>
              </a:rPr>
              <a:t>7</a:t>
            </a:r>
            <a:r>
              <a:rPr lang="en-US" sz="2800" b="1" dirty="0" smtClean="0">
                <a:solidFill>
                  <a:srgbClr val="0070C0"/>
                </a:solidFill>
              </a:rPr>
              <a:t>. </a:t>
            </a:r>
            <a:r>
              <a:rPr lang="en-US" sz="2800" b="1" dirty="0">
                <a:solidFill>
                  <a:srgbClr val="0070C0"/>
                </a:solidFill>
              </a:rPr>
              <a:t>The reproduction problem: Since “missing links” are not present in the fossil record, but rather abrupt transitions, how do sufficient numbers of males and females arise with all the attributes of a new order? and  in a small enough space and at the same time to assure a sustained reproduction of the new </a:t>
            </a:r>
            <a:r>
              <a:rPr lang="en-US" sz="2800" b="1" dirty="0" smtClean="0">
                <a:solidFill>
                  <a:srgbClr val="0070C0"/>
                </a:solidFill>
              </a:rPr>
              <a:t>order?</a:t>
            </a:r>
          </a:p>
          <a:p>
            <a:pPr marL="914400" lvl="2" indent="0">
              <a:buNone/>
            </a:pPr>
            <a:endParaRPr lang="en-US" sz="2800" b="1" dirty="0">
              <a:solidFill>
                <a:srgbClr val="0070C0"/>
              </a:solidFill>
            </a:endParaRPr>
          </a:p>
          <a:p>
            <a:pPr marL="914400" lvl="2" indent="0">
              <a:buNone/>
            </a:pPr>
            <a:r>
              <a:rPr lang="en-US" sz="2800" b="1" dirty="0" smtClean="0">
                <a:solidFill>
                  <a:srgbClr val="0070C0"/>
                </a:solidFill>
              </a:rPr>
              <a:t>8. </a:t>
            </a:r>
            <a:r>
              <a:rPr lang="en-US" sz="2800" b="1" dirty="0">
                <a:solidFill>
                  <a:srgbClr val="0070C0"/>
                </a:solidFill>
              </a:rPr>
              <a:t>Chance is not a causal force but a mathematical way to judge whether or not something is happening randomly or has a cause. </a:t>
            </a:r>
          </a:p>
          <a:p>
            <a:pPr marL="457200" lvl="1" indent="0">
              <a:buNone/>
            </a:pPr>
            <a:endParaRPr lang="en-US" sz="2800" b="1" dirty="0" smtClean="0">
              <a:solidFill>
                <a:srgbClr val="0070C0"/>
              </a:solidFill>
            </a:endParaRPr>
          </a:p>
          <a:p>
            <a:pPr marL="971550" lvl="1" indent="-514350">
              <a:buFont typeface="+mj-lt"/>
              <a:buAutoNum type="arabicPeriod"/>
            </a:pPr>
            <a:endParaRPr lang="en-US" sz="2800" b="1" dirty="0" smtClean="0">
              <a:solidFill>
                <a:srgbClr val="0070C0"/>
              </a:solidFill>
            </a:endParaRPr>
          </a:p>
          <a:p>
            <a:pPr marL="971550" lvl="1" indent="-514350">
              <a:buAutoNum type="arabicPeriod" startAt="5"/>
            </a:pPr>
            <a:endParaRPr lang="en-US" sz="2800" b="1" dirty="0">
              <a:solidFill>
                <a:srgbClr val="0070C0"/>
              </a:solidFill>
            </a:endParaRPr>
          </a:p>
          <a:p>
            <a:pPr marL="971550" lvl="1" indent="-514350">
              <a:buAutoNum type="arabicPeriod" startAt="4"/>
            </a:pPr>
            <a:endParaRPr lang="en-US" sz="2800" b="1" dirty="0" smtClean="0">
              <a:solidFill>
                <a:srgbClr val="0070C0"/>
              </a:solidFill>
            </a:endParaRPr>
          </a:p>
          <a:p>
            <a:pPr marL="914400" lvl="1" indent="-457200">
              <a:buAutoNum type="arabicPeriod" startAt="4"/>
            </a:pPr>
            <a:endParaRPr lang="en-US" b="1" dirty="0">
              <a:solidFill>
                <a:srgbClr val="0070C0"/>
              </a:solidFill>
            </a:endParaRPr>
          </a:p>
        </p:txBody>
      </p:sp>
    </p:spTree>
    <p:extLst>
      <p:ext uri="{BB962C8B-B14F-4D97-AF65-F5344CB8AC3E}">
        <p14:creationId xmlns:p14="http://schemas.microsoft.com/office/powerpoint/2010/main" val="39235179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832</Words>
  <Application>Microsoft Office PowerPoint</Application>
  <PresentationFormat>Widescreen</PresentationFormat>
  <Paragraphs>85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Discipleship:  An  Introduction to  Systematic Theology and  Apologetics</vt:lpstr>
      <vt:lpstr>Romans 1:19-20</vt:lpstr>
      <vt:lpstr>Basic Vertebrate Taxonomy Review</vt:lpstr>
      <vt:lpstr>Evolution Timeline Review</vt:lpstr>
      <vt:lpstr>Science (Scientific Method) Review</vt:lpstr>
      <vt:lpstr>Evolution vs Genesis 1:3 - 31</vt:lpstr>
      <vt:lpstr>Evolution vs Genesis 1:3 - 31</vt:lpstr>
      <vt:lpstr>Evolution vs Genesis 1:3 - 31</vt:lpstr>
      <vt:lpstr>Evolution vs Genesis 1:3 - 31</vt:lpstr>
      <vt:lpstr>Basic Vertebrate Taxonomy Review</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2</cp:revision>
  <dcterms:created xsi:type="dcterms:W3CDTF">2016-04-25T00:30:56Z</dcterms:created>
  <dcterms:modified xsi:type="dcterms:W3CDTF">2016-04-25T00:33:10Z</dcterms:modified>
</cp:coreProperties>
</file>