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45" d="100"/>
          <a:sy n="45" d="100"/>
        </p:scale>
        <p:origin x="1478" y="1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B25FB0-1425-4E1A-B0DD-29054B84AA8E}" type="datetimeFigureOut">
              <a:rPr lang="en-US" smtClean="0"/>
              <a:t>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3416902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5FB0-1425-4E1A-B0DD-29054B84AA8E}" type="datetimeFigureOut">
              <a:rPr lang="en-US" smtClean="0"/>
              <a:t>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2453096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5FB0-1425-4E1A-B0DD-29054B84AA8E}" type="datetimeFigureOut">
              <a:rPr lang="en-US" smtClean="0"/>
              <a:t>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1926313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B25FB0-1425-4E1A-B0DD-29054B84AA8E}" type="datetimeFigureOut">
              <a:rPr lang="en-US" smtClean="0"/>
              <a:t>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118429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B25FB0-1425-4E1A-B0DD-29054B84AA8E}" type="datetimeFigureOut">
              <a:rPr lang="en-US" smtClean="0"/>
              <a:t>1/10/2016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4075212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B25FB0-1425-4E1A-B0DD-29054B84AA8E}" type="datetimeFigureOut">
              <a:rPr lang="en-US" smtClean="0"/>
              <a:t>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284952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B25FB0-1425-4E1A-B0DD-29054B84AA8E}" type="datetimeFigureOut">
              <a:rPr lang="en-US" smtClean="0"/>
              <a:t>1/10/2016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89558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B25FB0-1425-4E1A-B0DD-29054B84AA8E}" type="datetimeFigureOut">
              <a:rPr lang="en-US" smtClean="0"/>
              <a:t>1/10/2016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1163469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25FB0-1425-4E1A-B0DD-29054B84AA8E}" type="datetimeFigureOut">
              <a:rPr lang="en-US" smtClean="0"/>
              <a:t>1/10/2016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1171428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5FB0-1425-4E1A-B0DD-29054B84AA8E}" type="datetimeFigureOut">
              <a:rPr lang="en-US" smtClean="0"/>
              <a:t>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127858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B25FB0-1425-4E1A-B0DD-29054B84AA8E}" type="datetimeFigureOut">
              <a:rPr lang="en-US" smtClean="0"/>
              <a:t>1/10/2016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0848A-B84D-48CF-BE68-BDA4423F5B7C}" type="slidenum">
              <a:rPr lang="en-US" smtClean="0"/>
              <a:t>‹#›</a:t>
            </a:fld>
            <a:endParaRPr lang="en-US"/>
          </a:p>
        </p:txBody>
      </p:sp>
    </p:spTree>
    <p:extLst>
      <p:ext uri="{BB962C8B-B14F-4D97-AF65-F5344CB8AC3E}">
        <p14:creationId xmlns:p14="http://schemas.microsoft.com/office/powerpoint/2010/main" val="2406643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25FB0-1425-4E1A-B0DD-29054B84AA8E}" type="datetimeFigureOut">
              <a:rPr lang="en-US" smtClean="0"/>
              <a:t>1/10/2016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0848A-B84D-48CF-BE68-BDA4423F5B7C}" type="slidenum">
              <a:rPr lang="en-US" smtClean="0"/>
              <a:t>‹#›</a:t>
            </a:fld>
            <a:endParaRPr lang="en-US"/>
          </a:p>
        </p:txBody>
      </p:sp>
    </p:spTree>
    <p:extLst>
      <p:ext uri="{BB962C8B-B14F-4D97-AF65-F5344CB8AC3E}">
        <p14:creationId xmlns:p14="http://schemas.microsoft.com/office/powerpoint/2010/main" val="3111870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God: </a:t>
            </a:r>
            <a:r>
              <a:rPr lang="en-US" sz="2800" dirty="0" smtClean="0"/>
              <a:t>The Trinity Part 1</a:t>
            </a:r>
          </a:p>
          <a:p>
            <a:r>
              <a:rPr lang="en-US" dirty="0" smtClean="0">
                <a:solidFill>
                  <a:srgbClr val="0070C0"/>
                </a:solidFill>
              </a:rPr>
              <a:t>The Heights Church January 10, 2016</a:t>
            </a:r>
            <a:endParaRPr lang="en-US" dirty="0">
              <a:solidFill>
                <a:srgbClr val="0070C0"/>
              </a:solidFill>
            </a:endParaRPr>
          </a:p>
        </p:txBody>
      </p:sp>
    </p:spTree>
    <p:extLst>
      <p:ext uri="{BB962C8B-B14F-4D97-AF65-F5344CB8AC3E}">
        <p14:creationId xmlns:p14="http://schemas.microsoft.com/office/powerpoint/2010/main" val="26921292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fontScale="92500" lnSpcReduction="20000"/>
          </a:bodyPr>
          <a:lstStyle/>
          <a:p>
            <a:pPr marL="0" indent="0">
              <a:buNone/>
            </a:pPr>
            <a:r>
              <a:rPr lang="en-US" sz="3000" b="1" dirty="0" smtClean="0">
                <a:solidFill>
                  <a:srgbClr val="0070C0"/>
                </a:solidFill>
              </a:rPr>
              <a:t>LOGIC 101</a:t>
            </a:r>
            <a:endParaRPr lang="en-US" sz="3000" b="1" dirty="0">
              <a:solidFill>
                <a:srgbClr val="0070C0"/>
              </a:solidFill>
            </a:endParaRPr>
          </a:p>
          <a:p>
            <a:pPr marL="0" indent="0">
              <a:buNone/>
            </a:pPr>
            <a:r>
              <a:rPr lang="en-US" sz="3000" b="1" u="sng" dirty="0" smtClean="0"/>
              <a:t>Basic Definition: </a:t>
            </a:r>
            <a:r>
              <a:rPr lang="en-US" sz="3000" b="1" dirty="0" smtClean="0"/>
              <a:t>God eternally exists as three persons, Father, Son, and Holy Spirit, and each person is fully God, and there is one God.</a:t>
            </a:r>
          </a:p>
          <a:p>
            <a:r>
              <a:rPr lang="en-US" sz="3000" b="1" dirty="0" smtClean="0"/>
              <a:t>The word Trinity does not appear in the Bible. BUT </a:t>
            </a:r>
            <a:r>
              <a:rPr lang="en-US" sz="3000" b="1" dirty="0"/>
              <a:t>The Doctrine of the Trinity is progressively revealed in Scripture</a:t>
            </a:r>
            <a:r>
              <a:rPr lang="en-US" sz="3000" b="1" dirty="0" smtClean="0"/>
              <a:t>.</a:t>
            </a:r>
          </a:p>
          <a:p>
            <a:r>
              <a:rPr lang="en-US" sz="3000" b="1" dirty="0" smtClean="0">
                <a:solidFill>
                  <a:srgbClr val="0070C0"/>
                </a:solidFill>
              </a:rPr>
              <a:t>The Trinity is both a paradox and a mystery but </a:t>
            </a:r>
            <a:r>
              <a:rPr lang="en-US" sz="3000" b="1" dirty="0" smtClean="0">
                <a:solidFill>
                  <a:srgbClr val="FF0000"/>
                </a:solidFill>
              </a:rPr>
              <a:t>NOT a contradiction</a:t>
            </a:r>
            <a:r>
              <a:rPr lang="en-US" sz="3000" b="1" dirty="0" smtClean="0">
                <a:solidFill>
                  <a:srgbClr val="0070C0"/>
                </a:solidFill>
              </a:rPr>
              <a:t>.</a:t>
            </a:r>
            <a:endParaRPr lang="en-US" sz="3000" b="1" dirty="0"/>
          </a:p>
          <a:p>
            <a:pPr marL="971550" lvl="1" indent="-514350">
              <a:buFont typeface="+mj-lt"/>
              <a:buAutoNum type="arabicPeriod"/>
            </a:pPr>
            <a:r>
              <a:rPr lang="en-US" sz="3000" b="1" dirty="0" smtClean="0"/>
              <a:t>The Law of non-contradiction: Something cannot be what it is and what it is not at the same time and in the same relationship.</a:t>
            </a:r>
          </a:p>
          <a:p>
            <a:pPr marL="971550" lvl="1" indent="-514350">
              <a:buFont typeface="+mj-lt"/>
              <a:buAutoNum type="arabicPeriod"/>
            </a:pPr>
            <a:r>
              <a:rPr lang="en-US" sz="3000" b="1" dirty="0" smtClean="0"/>
              <a:t>Paradox is something that appears to be a contradiction but on closer examination is revealed to not be a contradiction.</a:t>
            </a:r>
          </a:p>
          <a:p>
            <a:pPr marL="971550" lvl="1" indent="-514350">
              <a:buFont typeface="+mj-lt"/>
              <a:buAutoNum type="arabicPeriod"/>
            </a:pPr>
            <a:r>
              <a:rPr lang="en-US" sz="3000" b="1" dirty="0" smtClean="0"/>
              <a:t>Mystery is something that presently cannot be understood but may be understandable later.</a:t>
            </a:r>
          </a:p>
          <a:p>
            <a:pPr marL="0" indent="0">
              <a:buNone/>
            </a:pPr>
            <a:endParaRPr lang="en-US" b="1" dirty="0" smtClean="0">
              <a:solidFill>
                <a:srgbClr val="0070C0"/>
              </a:solidFill>
            </a:endParaRPr>
          </a:p>
          <a:p>
            <a:pPr marL="0" indent="0">
              <a:buNone/>
            </a:pPr>
            <a:endParaRPr lang="en-US" b="1" dirty="0"/>
          </a:p>
        </p:txBody>
      </p:sp>
    </p:spTree>
    <p:extLst>
      <p:ext uri="{BB962C8B-B14F-4D97-AF65-F5344CB8AC3E}">
        <p14:creationId xmlns:p14="http://schemas.microsoft.com/office/powerpoint/2010/main" val="40355838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Font typeface="+mj-lt"/>
              <a:buAutoNum type="arabicPeriod"/>
            </a:pPr>
            <a:r>
              <a:rPr lang="en-US" b="1" dirty="0" smtClean="0">
                <a:solidFill>
                  <a:srgbClr val="0070C0"/>
                </a:solidFill>
              </a:rPr>
              <a:t>The Old Testament</a:t>
            </a:r>
          </a:p>
          <a:p>
            <a:pPr marL="0" indent="0">
              <a:buNone/>
            </a:pPr>
            <a:r>
              <a:rPr lang="en-US" b="1" dirty="0" smtClean="0"/>
              <a:t>And the </a:t>
            </a:r>
            <a:r>
              <a:rPr lang="en-US" b="1" dirty="0" smtClean="0">
                <a:solidFill>
                  <a:srgbClr val="FF0000"/>
                </a:solidFill>
              </a:rPr>
              <a:t>Spirit of God </a:t>
            </a:r>
            <a:r>
              <a:rPr lang="en-US" b="1" dirty="0" smtClean="0"/>
              <a:t>was hovering over the face of the waters. </a:t>
            </a:r>
            <a:r>
              <a:rPr lang="en-US" dirty="0" smtClean="0"/>
              <a:t>Genesis 1:2</a:t>
            </a:r>
            <a:endParaRPr lang="en-US" b="1" dirty="0" smtClean="0"/>
          </a:p>
          <a:p>
            <a:pPr marL="0" indent="0">
              <a:buNone/>
            </a:pPr>
            <a:r>
              <a:rPr lang="en-US" b="1" dirty="0" smtClean="0"/>
              <a:t>Then God said, “Let </a:t>
            </a:r>
            <a:r>
              <a:rPr lang="en-US" b="1" dirty="0" smtClean="0">
                <a:solidFill>
                  <a:srgbClr val="FF0000"/>
                </a:solidFill>
              </a:rPr>
              <a:t>us</a:t>
            </a:r>
            <a:r>
              <a:rPr lang="en-US" b="1" dirty="0" smtClean="0"/>
              <a:t> make man in our image, after </a:t>
            </a:r>
            <a:r>
              <a:rPr lang="en-US" b="1" dirty="0" smtClean="0">
                <a:solidFill>
                  <a:srgbClr val="FF0000"/>
                </a:solidFill>
              </a:rPr>
              <a:t>our</a:t>
            </a:r>
            <a:r>
              <a:rPr lang="en-US" b="1" dirty="0" smtClean="0"/>
              <a:t> likeness. </a:t>
            </a:r>
            <a:r>
              <a:rPr lang="en-US" dirty="0" smtClean="0"/>
              <a:t>Genesis 1:26</a:t>
            </a:r>
            <a:endParaRPr lang="en-US" b="1" dirty="0" smtClean="0">
              <a:solidFill>
                <a:srgbClr val="0070C0"/>
              </a:solidFill>
            </a:endParaRPr>
          </a:p>
          <a:p>
            <a:pPr marL="0" indent="0">
              <a:buNone/>
            </a:pPr>
            <a:r>
              <a:rPr lang="en-US" b="1" dirty="0" smtClean="0"/>
              <a:t>Behold, the man has become like one of </a:t>
            </a:r>
            <a:r>
              <a:rPr lang="en-US" b="1" dirty="0" smtClean="0">
                <a:solidFill>
                  <a:srgbClr val="FF0000"/>
                </a:solidFill>
              </a:rPr>
              <a:t>us</a:t>
            </a:r>
            <a:r>
              <a:rPr lang="en-US" b="1" dirty="0" smtClean="0"/>
              <a:t> in knowing good and evil. </a:t>
            </a:r>
            <a:r>
              <a:rPr lang="en-US" dirty="0" smtClean="0"/>
              <a:t>Genesis 3:22</a:t>
            </a:r>
            <a:endParaRPr lang="en-US" b="1" dirty="0" smtClean="0">
              <a:solidFill>
                <a:srgbClr val="0070C0"/>
              </a:solidFill>
            </a:endParaRPr>
          </a:p>
          <a:p>
            <a:pPr marL="0" indent="0">
              <a:buNone/>
            </a:pPr>
            <a:endParaRPr lang="en-US" b="1" dirty="0"/>
          </a:p>
        </p:txBody>
      </p:sp>
    </p:spTree>
    <p:extLst>
      <p:ext uri="{BB962C8B-B14F-4D97-AF65-F5344CB8AC3E}">
        <p14:creationId xmlns:p14="http://schemas.microsoft.com/office/powerpoint/2010/main" val="3908359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Font typeface="+mj-lt"/>
              <a:buAutoNum type="arabicPeriod"/>
            </a:pPr>
            <a:r>
              <a:rPr lang="en-US" b="1" dirty="0" smtClean="0">
                <a:solidFill>
                  <a:srgbClr val="0070C0"/>
                </a:solidFill>
              </a:rPr>
              <a:t>The Old Testament</a:t>
            </a:r>
          </a:p>
          <a:p>
            <a:pPr marL="0" indent="0">
              <a:buNone/>
            </a:pPr>
            <a:r>
              <a:rPr lang="en-US" b="1" dirty="0" smtClean="0"/>
              <a:t>Jesus asked them a question, saying, “What do you think about the Christ? Whose son is he?” They said to him, “The son of David.” He said to them, “How is it then that David, in the </a:t>
            </a:r>
            <a:r>
              <a:rPr lang="en-US" b="1" dirty="0" smtClean="0">
                <a:solidFill>
                  <a:srgbClr val="FF0000"/>
                </a:solidFill>
              </a:rPr>
              <a:t>Spirit</a:t>
            </a:r>
            <a:r>
              <a:rPr lang="en-US" b="1" dirty="0" smtClean="0"/>
              <a:t>, calls him </a:t>
            </a:r>
            <a:r>
              <a:rPr lang="en-US" b="1" dirty="0" smtClean="0">
                <a:solidFill>
                  <a:srgbClr val="FF0000"/>
                </a:solidFill>
              </a:rPr>
              <a:t>Lord</a:t>
            </a:r>
            <a:r>
              <a:rPr lang="en-US" b="1" dirty="0" smtClean="0"/>
              <a:t>, saying,</a:t>
            </a:r>
          </a:p>
          <a:p>
            <a:pPr marL="457200" lvl="1" indent="0">
              <a:buNone/>
            </a:pPr>
            <a:r>
              <a:rPr lang="en-US" sz="2800" b="1" dirty="0" smtClean="0">
                <a:solidFill>
                  <a:srgbClr val="0070C0"/>
                </a:solidFill>
              </a:rPr>
              <a:t>The </a:t>
            </a:r>
            <a:r>
              <a:rPr lang="en-US" sz="2800" b="1" dirty="0" smtClean="0">
                <a:solidFill>
                  <a:srgbClr val="FF0000"/>
                </a:solidFill>
              </a:rPr>
              <a:t>Lord</a:t>
            </a:r>
            <a:r>
              <a:rPr lang="en-US" sz="2800" b="1" dirty="0" smtClean="0">
                <a:solidFill>
                  <a:srgbClr val="0070C0"/>
                </a:solidFill>
              </a:rPr>
              <a:t> said to my </a:t>
            </a:r>
            <a:r>
              <a:rPr lang="en-US" sz="2800" b="1" dirty="0" smtClean="0">
                <a:solidFill>
                  <a:srgbClr val="FF0000"/>
                </a:solidFill>
              </a:rPr>
              <a:t>Lord</a:t>
            </a:r>
            <a:r>
              <a:rPr lang="en-US" sz="2800" b="1" dirty="0" smtClean="0">
                <a:solidFill>
                  <a:srgbClr val="0070C0"/>
                </a:solidFill>
              </a:rPr>
              <a:t>, Sit at my right hand, until I put your enemies under your feet? </a:t>
            </a:r>
            <a:r>
              <a:rPr lang="en-US" sz="2800" dirty="0" smtClean="0">
                <a:solidFill>
                  <a:srgbClr val="0070C0"/>
                </a:solidFill>
              </a:rPr>
              <a:t>(Quoted from Psalm 110:1)</a:t>
            </a:r>
          </a:p>
          <a:p>
            <a:pPr marL="0" indent="0">
              <a:buNone/>
            </a:pPr>
            <a:r>
              <a:rPr lang="en-US" b="1" dirty="0" smtClean="0"/>
              <a:t>If then David calls him Lord, how is he his son?” And no one was able to answer him a word, nor from that day did anyone dare to ask him any more questions. </a:t>
            </a:r>
            <a:r>
              <a:rPr lang="en-US" dirty="0" smtClean="0"/>
              <a:t>Matthew 22:41-46</a:t>
            </a:r>
          </a:p>
          <a:p>
            <a:pPr marL="0" indent="0">
              <a:buNone/>
            </a:pPr>
            <a:endParaRPr lang="en-US" b="1" dirty="0"/>
          </a:p>
        </p:txBody>
      </p:sp>
    </p:spTree>
    <p:extLst>
      <p:ext uri="{BB962C8B-B14F-4D97-AF65-F5344CB8AC3E}">
        <p14:creationId xmlns:p14="http://schemas.microsoft.com/office/powerpoint/2010/main" val="2326052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The Trinity</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a:bodyPr>
          <a:lstStyle/>
          <a:p>
            <a:pPr marL="0" indent="0">
              <a:buNone/>
            </a:pPr>
            <a:r>
              <a:rPr lang="en-US" b="1" dirty="0" smtClean="0">
                <a:solidFill>
                  <a:srgbClr val="0070C0"/>
                </a:solidFill>
              </a:rPr>
              <a:t>The Doctrine of the Trinity is progressively revealed in Scripture.</a:t>
            </a:r>
          </a:p>
          <a:p>
            <a:pPr marL="514350" indent="-514350">
              <a:buFont typeface="+mj-lt"/>
              <a:buAutoNum type="arabicPeriod"/>
            </a:pPr>
            <a:r>
              <a:rPr lang="en-US" b="1" dirty="0" smtClean="0">
                <a:solidFill>
                  <a:srgbClr val="0070C0"/>
                </a:solidFill>
              </a:rPr>
              <a:t>The Old Testament</a:t>
            </a:r>
          </a:p>
          <a:p>
            <a:r>
              <a:rPr lang="en-US" b="1" dirty="0" smtClean="0"/>
              <a:t>In light of the NT Psalm 110:1 says </a:t>
            </a:r>
            <a:r>
              <a:rPr lang="en-US" b="1" dirty="0" smtClean="0">
                <a:solidFill>
                  <a:srgbClr val="0070C0"/>
                </a:solidFill>
              </a:rPr>
              <a:t>God the Father said to God the Son, Sit at my (God the Father’s) right hand.</a:t>
            </a:r>
          </a:p>
          <a:p>
            <a:r>
              <a:rPr lang="en-US" b="1" dirty="0" smtClean="0">
                <a:solidFill>
                  <a:srgbClr val="0070C0"/>
                </a:solidFill>
              </a:rPr>
              <a:t>There is clearly a plurality of persons in one God in the OT. </a:t>
            </a:r>
          </a:p>
          <a:p>
            <a:r>
              <a:rPr lang="en-US" b="1" dirty="0" smtClean="0">
                <a:solidFill>
                  <a:srgbClr val="0070C0"/>
                </a:solidFill>
              </a:rPr>
              <a:t>The Pharisees would not admit to Jesus a plurality of persons in one God </a:t>
            </a:r>
            <a:r>
              <a:rPr lang="en-US" dirty="0" smtClean="0">
                <a:solidFill>
                  <a:srgbClr val="0070C0"/>
                </a:solidFill>
              </a:rPr>
              <a:t>(Matthew 22:41-46) </a:t>
            </a:r>
            <a:r>
              <a:rPr lang="en-US" b="1" dirty="0" smtClean="0">
                <a:solidFill>
                  <a:srgbClr val="0070C0"/>
                </a:solidFill>
              </a:rPr>
              <a:t>and hence could not answer Jesus’ question. To this day Jews still have the same problem. The messiah was not to be just a great warrior/king but the Son of God!</a:t>
            </a:r>
          </a:p>
          <a:p>
            <a:pPr marL="0" indent="0">
              <a:buNone/>
            </a:pPr>
            <a:endParaRPr lang="en-US" b="1" dirty="0" smtClean="0">
              <a:solidFill>
                <a:srgbClr val="0070C0"/>
              </a:solidFill>
            </a:endParaRPr>
          </a:p>
          <a:p>
            <a:pPr marL="0" indent="0">
              <a:buNone/>
            </a:pPr>
            <a:endParaRPr lang="en-US" b="1" dirty="0"/>
          </a:p>
        </p:txBody>
      </p:sp>
    </p:spTree>
    <p:extLst>
      <p:ext uri="{BB962C8B-B14F-4D97-AF65-F5344CB8AC3E}">
        <p14:creationId xmlns:p14="http://schemas.microsoft.com/office/powerpoint/2010/main" val="37753556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474</Words>
  <Application>Microsoft Office PowerPoint</Application>
  <PresentationFormat>Widescreen</PresentationFormat>
  <Paragraphs>29</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Discipleship:  An  Introduction to  Systematic Theology and  Apologetics</vt:lpstr>
      <vt:lpstr>    The Trinity</vt:lpstr>
      <vt:lpstr>    The Trinity</vt:lpstr>
      <vt:lpstr>    The Trinity</vt:lpstr>
      <vt:lpstr>    The Trinity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Discipleship:  An  Introduction to  Systematic Theology and  Apologetics</dc:title>
  <dc:creator>carl schmuland</dc:creator>
  <cp:lastModifiedBy>carl schmuland</cp:lastModifiedBy>
  <cp:revision>1</cp:revision>
  <dcterms:created xsi:type="dcterms:W3CDTF">2016-01-11T00:12:05Z</dcterms:created>
  <dcterms:modified xsi:type="dcterms:W3CDTF">2016-01-11T00:13:51Z</dcterms:modified>
</cp:coreProperties>
</file>