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ABBA4C-C336-439E-B730-A7157AE71C5A}"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3019045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ABBA4C-C336-439E-B730-A7157AE71C5A}"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1993168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ABBA4C-C336-439E-B730-A7157AE71C5A}"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156551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ABBA4C-C336-439E-B730-A7157AE71C5A}"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466803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ABBA4C-C336-439E-B730-A7157AE71C5A}"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22038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ABBA4C-C336-439E-B730-A7157AE71C5A}"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1581374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ABBA4C-C336-439E-B730-A7157AE71C5A}" type="datetimeFigureOut">
              <a:rPr lang="en-US" smtClean="0"/>
              <a:t>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1726813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ABBA4C-C336-439E-B730-A7157AE71C5A}" type="datetimeFigureOut">
              <a:rPr lang="en-US" smtClean="0"/>
              <a:t>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110184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ABBA4C-C336-439E-B730-A7157AE71C5A}" type="datetimeFigureOut">
              <a:rPr lang="en-US" smtClean="0"/>
              <a:t>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2035081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BBA4C-C336-439E-B730-A7157AE71C5A}"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5886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BBA4C-C336-439E-B730-A7157AE71C5A}"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F78D-D05A-4080-B8A6-83C1A1606AAA}" type="slidenum">
              <a:rPr lang="en-US" smtClean="0"/>
              <a:t>‹#›</a:t>
            </a:fld>
            <a:endParaRPr lang="en-US"/>
          </a:p>
        </p:txBody>
      </p:sp>
    </p:spTree>
    <p:extLst>
      <p:ext uri="{BB962C8B-B14F-4D97-AF65-F5344CB8AC3E}">
        <p14:creationId xmlns:p14="http://schemas.microsoft.com/office/powerpoint/2010/main" val="3309014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ABBA4C-C336-439E-B730-A7157AE71C5A}" type="datetimeFigureOut">
              <a:rPr lang="en-US" smtClean="0"/>
              <a:t>1/18/2016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1F78D-D05A-4080-B8A6-83C1A1606AAA}" type="slidenum">
              <a:rPr lang="en-US" smtClean="0"/>
              <a:t>‹#›</a:t>
            </a:fld>
            <a:endParaRPr lang="en-US"/>
          </a:p>
        </p:txBody>
      </p:sp>
    </p:spTree>
    <p:extLst>
      <p:ext uri="{BB962C8B-B14F-4D97-AF65-F5344CB8AC3E}">
        <p14:creationId xmlns:p14="http://schemas.microsoft.com/office/powerpoint/2010/main" val="2907647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Trinity Part 2</a:t>
            </a:r>
          </a:p>
          <a:p>
            <a:r>
              <a:rPr lang="en-US" dirty="0" smtClean="0">
                <a:solidFill>
                  <a:srgbClr val="0070C0"/>
                </a:solidFill>
              </a:rPr>
              <a:t>The Heights Church January 17, 2016</a:t>
            </a:r>
            <a:endParaRPr lang="en-US" dirty="0">
              <a:solidFill>
                <a:srgbClr val="0070C0"/>
              </a:solidFill>
            </a:endParaRPr>
          </a:p>
        </p:txBody>
      </p:sp>
    </p:spTree>
    <p:extLst>
      <p:ext uri="{BB962C8B-B14F-4D97-AF65-F5344CB8AC3E}">
        <p14:creationId xmlns:p14="http://schemas.microsoft.com/office/powerpoint/2010/main" val="1594021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fontScale="92500"/>
          </a:bodyPr>
          <a:lstStyle/>
          <a:p>
            <a:pPr marL="0" indent="0">
              <a:buNone/>
            </a:pPr>
            <a:r>
              <a:rPr lang="en-US" b="1" dirty="0" smtClean="0">
                <a:solidFill>
                  <a:srgbClr val="0070C0"/>
                </a:solidFill>
              </a:rPr>
              <a:t>2.    Each Person is fully God.</a:t>
            </a:r>
          </a:p>
          <a:p>
            <a:r>
              <a:rPr lang="en-US" b="1" dirty="0" smtClean="0">
                <a:solidFill>
                  <a:schemeClr val="bg1">
                    <a:lumMod val="50000"/>
                  </a:schemeClr>
                </a:solidFill>
              </a:rPr>
              <a:t>God the Father is obviously God and hence fully God.</a:t>
            </a:r>
          </a:p>
          <a:p>
            <a:r>
              <a:rPr lang="en-US" b="1" dirty="0" smtClean="0">
                <a:solidFill>
                  <a:srgbClr val="0070C0"/>
                </a:solidFill>
              </a:rPr>
              <a:t>God the Son is fully God.</a:t>
            </a:r>
          </a:p>
          <a:p>
            <a:pPr lvl="1"/>
            <a:r>
              <a:rPr lang="en-US" sz="2800" b="1" dirty="0" smtClean="0">
                <a:solidFill>
                  <a:srgbClr val="0070C0"/>
                </a:solidFill>
              </a:rPr>
              <a:t>It is universally agreed that the Word refers to Jesus. So Jesus is God. </a:t>
            </a:r>
          </a:p>
          <a:p>
            <a:pPr lvl="1"/>
            <a:r>
              <a:rPr lang="en-US" sz="2800" b="1" dirty="0" smtClean="0">
                <a:solidFill>
                  <a:srgbClr val="0070C0"/>
                </a:solidFill>
              </a:rPr>
              <a:t>Note: the Jehovah’s Witnesses translate this as the </a:t>
            </a:r>
            <a:r>
              <a:rPr lang="en-US" sz="2800" b="1" i="1" dirty="0" smtClean="0"/>
              <a:t>Word was a god</a:t>
            </a:r>
            <a:r>
              <a:rPr lang="en-US" sz="2800" b="1" dirty="0" smtClean="0"/>
              <a:t>.  </a:t>
            </a:r>
            <a:r>
              <a:rPr lang="en-US" sz="2800" b="1" dirty="0" smtClean="0">
                <a:solidFill>
                  <a:srgbClr val="0070C0"/>
                </a:solidFill>
              </a:rPr>
              <a:t>Therefore, Jesus is a heavenly being but not fully God. Their argument is based upon the fact that the definite article (the) does not appear in the Greek before God. However, this is normal for Greek when the linking verb is “to be” (Colwell’s rule). In 1989 The Jehovah’s Witnesses acknowledged that Colwell’s rule applied but then said “the testimony of the entire Bible is that Jesus is not Almighty God” without any evidence to support their view.</a:t>
            </a:r>
          </a:p>
          <a:p>
            <a:pPr lvl="1"/>
            <a:endParaRPr lang="en-US" b="1" dirty="0" smtClean="0">
              <a:solidFill>
                <a:srgbClr val="0070C0"/>
              </a:solidFill>
            </a:endParaRPr>
          </a:p>
          <a:p>
            <a:pPr marL="457200" lvl="1" indent="0">
              <a:buNone/>
            </a:pPr>
            <a:endParaRPr lang="en-US" b="1" dirty="0" smtClean="0">
              <a:solidFill>
                <a:srgbClr val="0070C0"/>
              </a:solidFill>
            </a:endParaRPr>
          </a:p>
        </p:txBody>
      </p:sp>
    </p:spTree>
    <p:extLst>
      <p:ext uri="{BB962C8B-B14F-4D97-AF65-F5344CB8AC3E}">
        <p14:creationId xmlns:p14="http://schemas.microsoft.com/office/powerpoint/2010/main" val="3825160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fontScale="92500"/>
          </a:bodyPr>
          <a:lstStyle/>
          <a:p>
            <a:pPr marL="0" indent="0">
              <a:buNone/>
            </a:pPr>
            <a:r>
              <a:rPr lang="en-US" b="1" dirty="0" smtClean="0">
                <a:solidFill>
                  <a:srgbClr val="0070C0"/>
                </a:solidFill>
              </a:rPr>
              <a:t>2.    Each Person is fully God.</a:t>
            </a:r>
          </a:p>
          <a:p>
            <a:r>
              <a:rPr lang="en-US" b="1" dirty="0" smtClean="0">
                <a:solidFill>
                  <a:srgbClr val="0070C0"/>
                </a:solidFill>
              </a:rPr>
              <a:t> The Holy Spirit is fully God.</a:t>
            </a:r>
          </a:p>
          <a:p>
            <a:pPr marL="457200" lvl="1" indent="0">
              <a:buNone/>
            </a:pPr>
            <a:r>
              <a:rPr lang="en-US" sz="2800" b="1" dirty="0" smtClean="0">
                <a:solidFill>
                  <a:srgbClr val="0070C0"/>
                </a:solidFill>
              </a:rPr>
              <a:t>The Holy Spirit is classified on an equal level with the Father and Son. </a:t>
            </a:r>
          </a:p>
          <a:p>
            <a:pPr marL="457200" lvl="1" indent="0">
              <a:buNone/>
            </a:pPr>
            <a:r>
              <a:rPr lang="en-US" sz="2800" b="1" dirty="0" smtClean="0"/>
              <a:t>Go </a:t>
            </a:r>
            <a:r>
              <a:rPr lang="en-US" sz="2800" b="1" dirty="0"/>
              <a:t>therefore and make disciples of all nations, baptizing them in the name of the </a:t>
            </a:r>
            <a:r>
              <a:rPr lang="en-US" sz="2800" b="1" dirty="0">
                <a:solidFill>
                  <a:srgbClr val="FF0000"/>
                </a:solidFill>
              </a:rPr>
              <a:t>Father</a:t>
            </a:r>
            <a:r>
              <a:rPr lang="en-US" sz="2800" b="1" dirty="0"/>
              <a:t> and of the </a:t>
            </a:r>
            <a:r>
              <a:rPr lang="en-US" sz="2800" b="1" dirty="0">
                <a:solidFill>
                  <a:srgbClr val="FF0000"/>
                </a:solidFill>
              </a:rPr>
              <a:t>Son</a:t>
            </a:r>
            <a:r>
              <a:rPr lang="en-US" sz="2800" b="1" dirty="0"/>
              <a:t> and of the </a:t>
            </a:r>
            <a:r>
              <a:rPr lang="en-US" sz="2800" b="1" dirty="0">
                <a:solidFill>
                  <a:srgbClr val="FF0000"/>
                </a:solidFill>
              </a:rPr>
              <a:t>Holy Spirit</a:t>
            </a:r>
            <a:r>
              <a:rPr lang="en-US" sz="2800" b="1" dirty="0" smtClean="0"/>
              <a:t>,</a:t>
            </a:r>
            <a:r>
              <a:rPr lang="en-US" sz="2800" dirty="0" smtClean="0"/>
              <a:t> </a:t>
            </a:r>
            <a:r>
              <a:rPr lang="en-US" sz="2800" dirty="0"/>
              <a:t>Matthew 28:19</a:t>
            </a:r>
            <a:endParaRPr lang="en-US" sz="2800" dirty="0" smtClean="0"/>
          </a:p>
          <a:p>
            <a:pPr marL="457200" lvl="1" indent="0">
              <a:buNone/>
            </a:pPr>
            <a:r>
              <a:rPr lang="en-US" sz="2800" b="1" dirty="0" smtClean="0"/>
              <a:t>But </a:t>
            </a:r>
            <a:r>
              <a:rPr lang="en-US" sz="2800" b="1" dirty="0"/>
              <a:t>Peter said, “Ananias, why has </a:t>
            </a:r>
            <a:r>
              <a:rPr lang="en-US" sz="2800" b="1" dirty="0" smtClean="0"/>
              <a:t>Satan </a:t>
            </a:r>
            <a:r>
              <a:rPr lang="en-US" sz="2800" b="1" dirty="0"/>
              <a:t>filled your heart to </a:t>
            </a:r>
            <a:r>
              <a:rPr lang="en-US" sz="2800" b="1" dirty="0">
                <a:solidFill>
                  <a:srgbClr val="FF0000"/>
                </a:solidFill>
              </a:rPr>
              <a:t>lie </a:t>
            </a:r>
            <a:r>
              <a:rPr lang="en-US" sz="2800" b="1" dirty="0" smtClean="0">
                <a:solidFill>
                  <a:srgbClr val="FF0000"/>
                </a:solidFill>
              </a:rPr>
              <a:t>to </a:t>
            </a:r>
            <a:r>
              <a:rPr lang="en-US" sz="2800" b="1" dirty="0">
                <a:solidFill>
                  <a:srgbClr val="FF0000"/>
                </a:solidFill>
              </a:rPr>
              <a:t>the Holy Spirit</a:t>
            </a:r>
            <a:r>
              <a:rPr lang="en-US" sz="2800" b="1" dirty="0"/>
              <a:t> and </a:t>
            </a:r>
            <a:r>
              <a:rPr lang="en-US" sz="2800" b="1" dirty="0" smtClean="0"/>
              <a:t>to </a:t>
            </a:r>
            <a:r>
              <a:rPr lang="en-US" sz="2800" b="1" dirty="0"/>
              <a:t>keep back for yourself part of the proceeds of the land</a:t>
            </a:r>
            <a:r>
              <a:rPr lang="en-US" sz="2800" b="1" dirty="0" smtClean="0"/>
              <a:t>?</a:t>
            </a:r>
            <a:r>
              <a:rPr lang="en-US" sz="2800" b="1" dirty="0"/>
              <a:t> While it remained unsold, did it not remain your own? And after it was sold, was it not at your disposal? Why is it that you have contrived this deed in your heart? </a:t>
            </a:r>
            <a:r>
              <a:rPr lang="en-US" sz="2800" b="1" dirty="0">
                <a:solidFill>
                  <a:srgbClr val="FF0000"/>
                </a:solidFill>
              </a:rPr>
              <a:t>You have not lied to man but </a:t>
            </a:r>
            <a:r>
              <a:rPr lang="en-US" sz="2800" b="1" dirty="0" smtClean="0">
                <a:solidFill>
                  <a:srgbClr val="FF0000"/>
                </a:solidFill>
              </a:rPr>
              <a:t>to </a:t>
            </a:r>
            <a:r>
              <a:rPr lang="en-US" sz="2800" b="1" dirty="0">
                <a:solidFill>
                  <a:srgbClr val="FF0000"/>
                </a:solidFill>
              </a:rPr>
              <a:t>God</a:t>
            </a:r>
            <a:r>
              <a:rPr lang="en-US" sz="2800" b="1" dirty="0" smtClean="0">
                <a:solidFill>
                  <a:srgbClr val="FF0000"/>
                </a:solidFill>
              </a:rPr>
              <a:t>.” </a:t>
            </a:r>
            <a:r>
              <a:rPr lang="en-US" sz="2800" dirty="0" smtClean="0"/>
              <a:t>Acts 5:3-4</a:t>
            </a:r>
            <a:endParaRPr lang="en-US" sz="2800" b="1" dirty="0" smtClean="0">
              <a:solidFill>
                <a:srgbClr val="0070C0"/>
              </a:solidFill>
            </a:endParaRPr>
          </a:p>
          <a:p>
            <a:pPr marL="457200" lvl="1" indent="0">
              <a:buNone/>
            </a:pPr>
            <a:endParaRPr lang="en-US" b="1" dirty="0" smtClean="0">
              <a:solidFill>
                <a:srgbClr val="0070C0"/>
              </a:solidFill>
            </a:endParaRPr>
          </a:p>
          <a:p>
            <a:pPr marL="457200" lvl="1" indent="0">
              <a:buNone/>
            </a:pPr>
            <a:endParaRPr lang="en-US" b="1" dirty="0" smtClean="0">
              <a:solidFill>
                <a:srgbClr val="0070C0"/>
              </a:solidFill>
            </a:endParaRPr>
          </a:p>
        </p:txBody>
      </p:sp>
    </p:spTree>
    <p:extLst>
      <p:ext uri="{BB962C8B-B14F-4D97-AF65-F5344CB8AC3E}">
        <p14:creationId xmlns:p14="http://schemas.microsoft.com/office/powerpoint/2010/main" val="4291457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106045"/>
            <a:ext cx="10515600" cy="991235"/>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341120"/>
            <a:ext cx="10515600" cy="5433060"/>
          </a:xfrm>
          <a:solidFill>
            <a:srgbClr val="FFFFCC"/>
          </a:solidFill>
        </p:spPr>
        <p:txBody>
          <a:bodyPr>
            <a:normAutofit/>
          </a:bodyPr>
          <a:lstStyle/>
          <a:p>
            <a:pPr marL="0" indent="0">
              <a:buNone/>
            </a:pPr>
            <a:r>
              <a:rPr lang="en-US" b="1" dirty="0" smtClean="0">
                <a:solidFill>
                  <a:srgbClr val="0070C0"/>
                </a:solidFill>
              </a:rPr>
              <a:t>3.  There is one God.</a:t>
            </a:r>
          </a:p>
          <a:p>
            <a:pPr marL="457200" lvl="1" indent="0">
              <a:buNone/>
            </a:pPr>
            <a:r>
              <a:rPr lang="en-US" sz="2800" b="1" dirty="0" smtClean="0"/>
              <a:t>Hear</a:t>
            </a:r>
            <a:r>
              <a:rPr lang="en-US" sz="2800" b="1" dirty="0"/>
              <a:t>, O Israel: </a:t>
            </a:r>
            <a:r>
              <a:rPr lang="en-US" sz="2800" b="1" dirty="0" smtClean="0"/>
              <a:t>The </a:t>
            </a:r>
            <a:r>
              <a:rPr lang="en-US" sz="2800" b="1" dirty="0">
                <a:solidFill>
                  <a:srgbClr val="7030A0"/>
                </a:solidFill>
              </a:rPr>
              <a:t>Lord</a:t>
            </a:r>
            <a:r>
              <a:rPr lang="en-US" sz="2800" b="1" dirty="0"/>
              <a:t> our </a:t>
            </a:r>
            <a:r>
              <a:rPr lang="en-US" sz="2800" b="1" dirty="0">
                <a:solidFill>
                  <a:srgbClr val="0070C0"/>
                </a:solidFill>
              </a:rPr>
              <a:t>God</a:t>
            </a:r>
            <a:r>
              <a:rPr lang="en-US" sz="2800" b="1" dirty="0"/>
              <a:t>, the </a:t>
            </a:r>
            <a:r>
              <a:rPr lang="en-US" sz="2800" b="1" dirty="0">
                <a:solidFill>
                  <a:srgbClr val="7030A0"/>
                </a:solidFill>
              </a:rPr>
              <a:t>Lord </a:t>
            </a:r>
            <a:r>
              <a:rPr lang="en-US" sz="2800" b="1" dirty="0"/>
              <a:t>is one</a:t>
            </a:r>
            <a:r>
              <a:rPr lang="en-US" sz="2800" b="1" dirty="0" smtClean="0"/>
              <a:t>. </a:t>
            </a:r>
            <a:r>
              <a:rPr lang="en-US" sz="2800" dirty="0" smtClean="0"/>
              <a:t>Deuteronomy 6:4</a:t>
            </a:r>
            <a:endParaRPr lang="en-US" sz="2800" dirty="0" smtClean="0">
              <a:solidFill>
                <a:srgbClr val="0070C0"/>
              </a:solidFill>
            </a:endParaRPr>
          </a:p>
          <a:p>
            <a:pPr marL="457200" lvl="1" indent="0">
              <a:buNone/>
            </a:pPr>
            <a:r>
              <a:rPr lang="en-US" sz="2800" b="1" i="1" dirty="0" err="1" smtClean="0">
                <a:solidFill>
                  <a:srgbClr val="7030A0"/>
                </a:solidFill>
              </a:rPr>
              <a:t>Yehovah</a:t>
            </a:r>
            <a:r>
              <a:rPr lang="en-US" sz="2800" b="1" i="1" dirty="0" smtClean="0">
                <a:solidFill>
                  <a:srgbClr val="7030A0"/>
                </a:solidFill>
              </a:rPr>
              <a:t>       </a:t>
            </a:r>
            <a:r>
              <a:rPr lang="en-US" sz="2800" b="1" i="1" dirty="0" smtClean="0">
                <a:solidFill>
                  <a:srgbClr val="0070C0"/>
                </a:solidFill>
              </a:rPr>
              <a:t>Elohim </a:t>
            </a:r>
            <a:endParaRPr lang="en-US" sz="2800" b="1" i="1" dirty="0" smtClean="0">
              <a:solidFill>
                <a:srgbClr val="7030A0"/>
              </a:solidFill>
            </a:endParaRPr>
          </a:p>
          <a:p>
            <a:pPr marL="457200" lvl="1" indent="0">
              <a:buNone/>
            </a:pPr>
            <a:r>
              <a:rPr lang="en-US" sz="2800" b="1" dirty="0" smtClean="0"/>
              <a:t>Or is </a:t>
            </a:r>
            <a:r>
              <a:rPr lang="en-US" sz="2800" b="1" dirty="0">
                <a:solidFill>
                  <a:srgbClr val="FF0000"/>
                </a:solidFill>
              </a:rPr>
              <a:t>God </a:t>
            </a:r>
            <a:r>
              <a:rPr lang="en-US" sz="2800" b="1" dirty="0"/>
              <a:t>the </a:t>
            </a:r>
            <a:r>
              <a:rPr lang="en-US" sz="2800" b="1" dirty="0">
                <a:solidFill>
                  <a:srgbClr val="FF0000"/>
                </a:solidFill>
              </a:rPr>
              <a:t>God </a:t>
            </a:r>
            <a:r>
              <a:rPr lang="en-US" sz="2800" b="1" dirty="0"/>
              <a:t>of Jews only? Is he not the </a:t>
            </a:r>
            <a:r>
              <a:rPr lang="en-US" sz="2800" b="1" dirty="0">
                <a:solidFill>
                  <a:srgbClr val="FF0000"/>
                </a:solidFill>
              </a:rPr>
              <a:t>God</a:t>
            </a:r>
            <a:r>
              <a:rPr lang="en-US" sz="2800" b="1" dirty="0"/>
              <a:t> of Gentiles also? Yes, of Gentiles also</a:t>
            </a:r>
            <a:r>
              <a:rPr lang="en-US" sz="2800" b="1" dirty="0" smtClean="0"/>
              <a:t>,</a:t>
            </a:r>
            <a:r>
              <a:rPr lang="en-US" sz="2800" b="1" dirty="0"/>
              <a:t> since </a:t>
            </a:r>
            <a:r>
              <a:rPr lang="en-US" sz="2800" b="1" dirty="0" smtClean="0">
                <a:solidFill>
                  <a:srgbClr val="FF0000"/>
                </a:solidFill>
              </a:rPr>
              <a:t>God </a:t>
            </a:r>
            <a:r>
              <a:rPr lang="en-US" sz="2800" b="1" dirty="0"/>
              <a:t>is one—who will justify the circumcised by faith and </a:t>
            </a:r>
            <a:r>
              <a:rPr lang="en-US" sz="2800" b="1" dirty="0" smtClean="0"/>
              <a:t>the </a:t>
            </a:r>
            <a:r>
              <a:rPr lang="en-US" sz="2800" b="1" dirty="0"/>
              <a:t>uncircumcised through faith</a:t>
            </a:r>
            <a:r>
              <a:rPr lang="en-US" sz="2800" b="1" dirty="0" smtClean="0"/>
              <a:t>. </a:t>
            </a:r>
            <a:r>
              <a:rPr lang="en-US" sz="2800" dirty="0" smtClean="0"/>
              <a:t>Romans 3:30</a:t>
            </a:r>
            <a:endParaRPr lang="en-US" sz="2800" b="1" dirty="0" smtClean="0"/>
          </a:p>
          <a:p>
            <a:pPr marL="457200" lvl="1" indent="0">
              <a:buNone/>
            </a:pPr>
            <a:r>
              <a:rPr lang="en-US" sz="2800" b="1" dirty="0" smtClean="0"/>
              <a:t>For there </a:t>
            </a:r>
            <a:r>
              <a:rPr lang="en-US" sz="2800" b="1" dirty="0"/>
              <a:t>is one </a:t>
            </a:r>
            <a:r>
              <a:rPr lang="en-US" sz="2800" b="1" dirty="0">
                <a:solidFill>
                  <a:srgbClr val="FF0000"/>
                </a:solidFill>
              </a:rPr>
              <a:t>God</a:t>
            </a:r>
            <a:r>
              <a:rPr lang="en-US" sz="2800" b="1" dirty="0"/>
              <a:t>, and there is one mediator between </a:t>
            </a:r>
            <a:r>
              <a:rPr lang="en-US" sz="2800" b="1" dirty="0">
                <a:solidFill>
                  <a:srgbClr val="FF0000"/>
                </a:solidFill>
              </a:rPr>
              <a:t>God</a:t>
            </a:r>
            <a:r>
              <a:rPr lang="en-US" sz="2800" b="1" dirty="0"/>
              <a:t> and men, the </a:t>
            </a:r>
            <a:r>
              <a:rPr lang="en-US" sz="2800" b="1" dirty="0" smtClean="0"/>
              <a:t>man </a:t>
            </a:r>
            <a:r>
              <a:rPr lang="en-US" sz="2800" b="1" dirty="0"/>
              <a:t>Christ Jesus</a:t>
            </a:r>
            <a:r>
              <a:rPr lang="en-US" sz="2800" dirty="0" smtClean="0"/>
              <a:t>, 1 Timothy 2:5</a:t>
            </a:r>
            <a:endParaRPr lang="en-US" sz="2800" dirty="0"/>
          </a:p>
          <a:p>
            <a:pPr marL="457200" lvl="1" indent="0">
              <a:buNone/>
            </a:pPr>
            <a:r>
              <a:rPr lang="en-US" sz="2800" b="1" dirty="0"/>
              <a:t>You believe that </a:t>
            </a:r>
            <a:r>
              <a:rPr lang="en-US" sz="2800" b="1" dirty="0">
                <a:solidFill>
                  <a:srgbClr val="FF0000"/>
                </a:solidFill>
              </a:rPr>
              <a:t>God</a:t>
            </a:r>
            <a:r>
              <a:rPr lang="en-US" sz="2800" b="1" dirty="0"/>
              <a:t> is one; you do well. </a:t>
            </a:r>
            <a:r>
              <a:rPr lang="en-US" sz="2800" b="1" dirty="0" smtClean="0"/>
              <a:t>Even the </a:t>
            </a:r>
            <a:r>
              <a:rPr lang="en-US" sz="2800" b="1" dirty="0"/>
              <a:t>demons believe—and shudder</a:t>
            </a:r>
            <a:r>
              <a:rPr lang="en-US" sz="2800" b="1" dirty="0" smtClean="0"/>
              <a:t>! </a:t>
            </a:r>
            <a:r>
              <a:rPr lang="en-US" sz="2800" dirty="0" smtClean="0"/>
              <a:t>James 2:19</a:t>
            </a:r>
          </a:p>
          <a:p>
            <a:pPr marL="457200" lvl="1" indent="0">
              <a:buNone/>
            </a:pPr>
            <a:r>
              <a:rPr lang="en-US" sz="2800" b="1" i="1" dirty="0" err="1" smtClean="0">
                <a:solidFill>
                  <a:srgbClr val="FF0000"/>
                </a:solidFill>
              </a:rPr>
              <a:t>Theos</a:t>
            </a:r>
            <a:endParaRPr lang="en-US" sz="2800" b="1" i="1" dirty="0" smtClean="0">
              <a:solidFill>
                <a:srgbClr val="FF0000"/>
              </a:solidFill>
            </a:endParaRPr>
          </a:p>
        </p:txBody>
      </p:sp>
    </p:spTree>
    <p:extLst>
      <p:ext uri="{BB962C8B-B14F-4D97-AF65-F5344CB8AC3E}">
        <p14:creationId xmlns:p14="http://schemas.microsoft.com/office/powerpoint/2010/main" val="39080539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Font typeface="+mj-lt"/>
              <a:buAutoNum type="arabicPeriod"/>
            </a:pPr>
            <a:r>
              <a:rPr lang="en-US" b="1" dirty="0" smtClean="0">
                <a:solidFill>
                  <a:srgbClr val="0070C0"/>
                </a:solidFill>
              </a:rPr>
              <a:t>Bridging the Old and  New Testament</a:t>
            </a:r>
          </a:p>
          <a:p>
            <a:pPr marL="0" indent="0">
              <a:buNone/>
            </a:pPr>
            <a:r>
              <a:rPr lang="en-US" b="1" dirty="0" smtClean="0"/>
              <a:t>Jesus asked them a question, saying, “What do you think about the Christ? Whose son is he?” They said to him, “The son of David.” He said to them, “How is it then that David, in the </a:t>
            </a:r>
            <a:r>
              <a:rPr lang="en-US" b="1" dirty="0" smtClean="0">
                <a:solidFill>
                  <a:srgbClr val="FF0000"/>
                </a:solidFill>
              </a:rPr>
              <a:t>Spirit</a:t>
            </a:r>
            <a:r>
              <a:rPr lang="en-US" b="1" dirty="0" smtClean="0"/>
              <a:t>, calls him </a:t>
            </a:r>
            <a:r>
              <a:rPr lang="en-US" b="1" dirty="0" smtClean="0">
                <a:solidFill>
                  <a:srgbClr val="FF0000"/>
                </a:solidFill>
              </a:rPr>
              <a:t>Lord</a:t>
            </a:r>
            <a:r>
              <a:rPr lang="en-US" b="1" dirty="0" smtClean="0"/>
              <a:t>, saying,</a:t>
            </a:r>
          </a:p>
          <a:p>
            <a:pPr marL="457200" lvl="1" indent="0">
              <a:buNone/>
            </a:pPr>
            <a:r>
              <a:rPr lang="en-US" sz="2800" b="1" dirty="0" smtClean="0">
                <a:solidFill>
                  <a:srgbClr val="0070C0"/>
                </a:solidFill>
              </a:rPr>
              <a:t>The </a:t>
            </a:r>
            <a:r>
              <a:rPr lang="en-US" sz="2800" b="1" dirty="0" smtClean="0">
                <a:solidFill>
                  <a:srgbClr val="FF0000"/>
                </a:solidFill>
              </a:rPr>
              <a:t>Lord</a:t>
            </a:r>
            <a:r>
              <a:rPr lang="en-US" sz="2800" b="1" dirty="0" smtClean="0">
                <a:solidFill>
                  <a:srgbClr val="0070C0"/>
                </a:solidFill>
              </a:rPr>
              <a:t> said to my </a:t>
            </a:r>
            <a:r>
              <a:rPr lang="en-US" sz="2800" b="1" dirty="0" smtClean="0">
                <a:solidFill>
                  <a:srgbClr val="FF0000"/>
                </a:solidFill>
              </a:rPr>
              <a:t>Lord</a:t>
            </a:r>
            <a:r>
              <a:rPr lang="en-US" sz="2800" b="1" dirty="0" smtClean="0">
                <a:solidFill>
                  <a:srgbClr val="0070C0"/>
                </a:solidFill>
              </a:rPr>
              <a:t>, Sit at my right hand, until I put your enemies under your feet? </a:t>
            </a:r>
            <a:r>
              <a:rPr lang="en-US" sz="2800" dirty="0" smtClean="0">
                <a:solidFill>
                  <a:srgbClr val="0070C0"/>
                </a:solidFill>
              </a:rPr>
              <a:t>(Quoted from Psalm 110:1)</a:t>
            </a:r>
          </a:p>
          <a:p>
            <a:pPr marL="0" indent="0">
              <a:buNone/>
            </a:pPr>
            <a:r>
              <a:rPr lang="en-US" b="1" dirty="0" smtClean="0"/>
              <a:t>If then David calls him Lord, how is he his son?” And no one was able to answer him a word, nor from that day did anyone dare to ask him any more questions. </a:t>
            </a:r>
            <a:r>
              <a:rPr lang="en-US" dirty="0" smtClean="0"/>
              <a:t>Matthew 22:41-46</a:t>
            </a:r>
          </a:p>
          <a:p>
            <a:pPr marL="0" indent="0">
              <a:buNone/>
            </a:pPr>
            <a:endParaRPr lang="en-US" b="1" dirty="0"/>
          </a:p>
        </p:txBody>
      </p:sp>
    </p:spTree>
    <p:extLst>
      <p:ext uri="{BB962C8B-B14F-4D97-AF65-F5344CB8AC3E}">
        <p14:creationId xmlns:p14="http://schemas.microsoft.com/office/powerpoint/2010/main" val="1506337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sz="3000" b="1" dirty="0" smtClean="0">
                <a:solidFill>
                  <a:srgbClr val="0070C0"/>
                </a:solidFill>
              </a:rPr>
              <a:t>The Doctrine of the Trinity is progressively revealed in Scripture.</a:t>
            </a:r>
          </a:p>
          <a:p>
            <a:pPr marL="514350" indent="-514350">
              <a:buFont typeface="+mj-lt"/>
              <a:buAutoNum type="arabicPeriod"/>
            </a:pPr>
            <a:r>
              <a:rPr lang="en-US" b="1" dirty="0">
                <a:solidFill>
                  <a:srgbClr val="0070C0"/>
                </a:solidFill>
              </a:rPr>
              <a:t>Bridging the Old and  New Testament</a:t>
            </a:r>
          </a:p>
          <a:p>
            <a:pPr marL="0" indent="0">
              <a:buNone/>
            </a:pPr>
            <a:r>
              <a:rPr lang="en-US" b="1" dirty="0" smtClean="0"/>
              <a:t>Jesus asked them a question, saying, “What do you think about the Christ? Whose son is he?” They said to him, “The son of David.” He said to them, “How is it then that David, in the </a:t>
            </a:r>
            <a:r>
              <a:rPr lang="en-US" b="1" dirty="0" smtClean="0">
                <a:solidFill>
                  <a:srgbClr val="FF0000"/>
                </a:solidFill>
              </a:rPr>
              <a:t>Spirit</a:t>
            </a:r>
            <a:r>
              <a:rPr lang="en-US" b="1" dirty="0" smtClean="0"/>
              <a:t>, calls him </a:t>
            </a:r>
            <a:r>
              <a:rPr lang="en-US" b="1" dirty="0" smtClean="0">
                <a:solidFill>
                  <a:srgbClr val="FF0000"/>
                </a:solidFill>
              </a:rPr>
              <a:t>Lord</a:t>
            </a:r>
            <a:r>
              <a:rPr lang="en-US" b="1" dirty="0" smtClean="0"/>
              <a:t>, saying,</a:t>
            </a:r>
          </a:p>
          <a:p>
            <a:pPr marL="457200" lvl="1" indent="0">
              <a:buNone/>
            </a:pPr>
            <a:r>
              <a:rPr lang="en-US" sz="2800" b="1" dirty="0" smtClean="0">
                <a:solidFill>
                  <a:srgbClr val="0070C0"/>
                </a:solidFill>
              </a:rPr>
              <a:t>The </a:t>
            </a:r>
            <a:r>
              <a:rPr lang="en-US" sz="2800" b="1" dirty="0" smtClean="0">
                <a:solidFill>
                  <a:srgbClr val="FF0000"/>
                </a:solidFill>
              </a:rPr>
              <a:t>Lord</a:t>
            </a:r>
            <a:r>
              <a:rPr lang="en-US" sz="2800" b="1" dirty="0" smtClean="0">
                <a:solidFill>
                  <a:srgbClr val="0070C0"/>
                </a:solidFill>
              </a:rPr>
              <a:t> said to my </a:t>
            </a:r>
            <a:r>
              <a:rPr lang="en-US" sz="2800" b="1" dirty="0" smtClean="0">
                <a:solidFill>
                  <a:srgbClr val="FF0000"/>
                </a:solidFill>
              </a:rPr>
              <a:t>Lord</a:t>
            </a:r>
            <a:r>
              <a:rPr lang="en-US" sz="2800" b="1" dirty="0" smtClean="0">
                <a:solidFill>
                  <a:srgbClr val="0070C0"/>
                </a:solidFill>
              </a:rPr>
              <a:t>, Sit at my right hand, until I put your enemies under your feet? </a:t>
            </a:r>
            <a:r>
              <a:rPr lang="en-US" sz="2800" dirty="0" smtClean="0">
                <a:solidFill>
                  <a:srgbClr val="0070C0"/>
                </a:solidFill>
              </a:rPr>
              <a:t>(Quoted from Psalm 110:1)</a:t>
            </a:r>
          </a:p>
          <a:p>
            <a:pPr marL="0" indent="0">
              <a:buNone/>
            </a:pPr>
            <a:r>
              <a:rPr lang="en-US" b="1" dirty="0" smtClean="0"/>
              <a:t>In the Hebrew Old Testament: </a:t>
            </a:r>
            <a:r>
              <a:rPr lang="en-US" b="1" dirty="0" err="1" smtClean="0">
                <a:solidFill>
                  <a:srgbClr val="FF0000"/>
                </a:solidFill>
              </a:rPr>
              <a:t>Yehovah</a:t>
            </a:r>
            <a:r>
              <a:rPr lang="en-US" b="1" dirty="0" smtClean="0">
                <a:solidFill>
                  <a:srgbClr val="FF0000"/>
                </a:solidFill>
              </a:rPr>
              <a:t> said to </a:t>
            </a:r>
            <a:r>
              <a:rPr lang="en-US" b="1" dirty="0" err="1" smtClean="0">
                <a:solidFill>
                  <a:srgbClr val="FF0000"/>
                </a:solidFill>
              </a:rPr>
              <a:t>Adonay</a:t>
            </a:r>
            <a:endParaRPr lang="en-US" b="1" dirty="0" smtClean="0">
              <a:solidFill>
                <a:srgbClr val="FF0000"/>
              </a:solidFill>
            </a:endParaRPr>
          </a:p>
          <a:p>
            <a:pPr marL="0" indent="0">
              <a:buNone/>
            </a:pPr>
            <a:r>
              <a:rPr lang="en-US" b="1" dirty="0" smtClean="0"/>
              <a:t>In the New Testament: </a:t>
            </a:r>
            <a:r>
              <a:rPr lang="en-US" b="1" dirty="0" err="1" smtClean="0">
                <a:solidFill>
                  <a:srgbClr val="FF0000"/>
                </a:solidFill>
              </a:rPr>
              <a:t>Kyrios</a:t>
            </a:r>
            <a:r>
              <a:rPr lang="en-US" b="1" dirty="0" smtClean="0"/>
              <a:t> said to </a:t>
            </a:r>
            <a:r>
              <a:rPr lang="en-US" b="1" dirty="0" err="1" smtClean="0">
                <a:solidFill>
                  <a:srgbClr val="FF0000"/>
                </a:solidFill>
              </a:rPr>
              <a:t>Kyrios</a:t>
            </a:r>
            <a:endParaRPr lang="en-US" b="1" dirty="0" smtClean="0">
              <a:solidFill>
                <a:srgbClr val="FF0000"/>
              </a:solidFill>
            </a:endParaRPr>
          </a:p>
          <a:p>
            <a:pPr marL="0" indent="0">
              <a:buNone/>
            </a:pPr>
            <a:endParaRPr lang="en-US" sz="3300" b="1" dirty="0"/>
          </a:p>
          <a:p>
            <a:pPr marL="0" indent="0">
              <a:buNone/>
            </a:pPr>
            <a:endParaRPr lang="en-US" sz="3300" b="1" dirty="0" smtClean="0"/>
          </a:p>
          <a:p>
            <a:pPr marL="0" indent="0">
              <a:buNone/>
            </a:pPr>
            <a:endParaRPr lang="en-US" sz="3300" dirty="0" smtClean="0"/>
          </a:p>
          <a:p>
            <a:pPr marL="0" indent="0">
              <a:buNone/>
            </a:pPr>
            <a:endParaRPr lang="en-US" b="1" dirty="0"/>
          </a:p>
        </p:txBody>
      </p:sp>
    </p:spTree>
    <p:extLst>
      <p:ext uri="{BB962C8B-B14F-4D97-AF65-F5344CB8AC3E}">
        <p14:creationId xmlns:p14="http://schemas.microsoft.com/office/powerpoint/2010/main" val="1665037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Font typeface="+mj-lt"/>
              <a:buAutoNum type="arabicPeriod"/>
            </a:pPr>
            <a:r>
              <a:rPr lang="en-US" b="1" dirty="0">
                <a:solidFill>
                  <a:srgbClr val="0070C0"/>
                </a:solidFill>
              </a:rPr>
              <a:t>Bridging the Old and  New Testament</a:t>
            </a:r>
          </a:p>
          <a:p>
            <a:r>
              <a:rPr lang="en-US" b="1" dirty="0" smtClean="0"/>
              <a:t>In light of the NT Psalm 110:1 says </a:t>
            </a:r>
            <a:r>
              <a:rPr lang="en-US" b="1" dirty="0" smtClean="0">
                <a:solidFill>
                  <a:srgbClr val="0070C0"/>
                </a:solidFill>
              </a:rPr>
              <a:t>God the Father said to God the Son, Sit at my (God the Father’s) right hand.</a:t>
            </a:r>
          </a:p>
          <a:p>
            <a:r>
              <a:rPr lang="en-US" b="1" smtClean="0">
                <a:solidFill>
                  <a:srgbClr val="0070C0"/>
                </a:solidFill>
              </a:rPr>
              <a:t>The </a:t>
            </a:r>
            <a:r>
              <a:rPr lang="en-US" b="1" dirty="0" smtClean="0">
                <a:solidFill>
                  <a:srgbClr val="0070C0"/>
                </a:solidFill>
              </a:rPr>
              <a:t>Pharisees would not admit to Jesus a plurality of persons in one God </a:t>
            </a:r>
            <a:r>
              <a:rPr lang="en-US" dirty="0" smtClean="0">
                <a:solidFill>
                  <a:srgbClr val="0070C0"/>
                </a:solidFill>
              </a:rPr>
              <a:t>(Matthew 22:41-46) </a:t>
            </a:r>
            <a:r>
              <a:rPr lang="en-US" b="1" dirty="0" smtClean="0">
                <a:solidFill>
                  <a:srgbClr val="0070C0"/>
                </a:solidFill>
              </a:rPr>
              <a:t>and hence could not answer Jesus’ question. To this day Jews still have the same problem. The messiah was not to be just a great warrior/king but the Son of God!</a:t>
            </a:r>
          </a:p>
          <a:p>
            <a:pPr marL="0" indent="0">
              <a:buNone/>
            </a:pPr>
            <a:endParaRPr lang="en-US" b="1" dirty="0" smtClean="0">
              <a:solidFill>
                <a:srgbClr val="0070C0"/>
              </a:solidFill>
            </a:endParaRPr>
          </a:p>
          <a:p>
            <a:pPr marL="0" indent="0">
              <a:buNone/>
            </a:pPr>
            <a:endParaRPr lang="en-US" b="1" dirty="0"/>
          </a:p>
        </p:txBody>
      </p:sp>
    </p:spTree>
    <p:extLst>
      <p:ext uri="{BB962C8B-B14F-4D97-AF65-F5344CB8AC3E}">
        <p14:creationId xmlns:p14="http://schemas.microsoft.com/office/powerpoint/2010/main" val="1838452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lnSpcReduction="10000"/>
          </a:bodyPr>
          <a:lstStyle/>
          <a:p>
            <a:pPr marL="0" indent="0">
              <a:buNone/>
            </a:pPr>
            <a:r>
              <a:rPr lang="en-US" b="1" dirty="0" smtClean="0">
                <a:solidFill>
                  <a:srgbClr val="0070C0"/>
                </a:solidFill>
              </a:rPr>
              <a:t>The Doctrine of the Trinity is progressively revealed in Scripture.</a:t>
            </a:r>
          </a:p>
          <a:p>
            <a:pPr marL="0" indent="0">
              <a:buNone/>
            </a:pPr>
            <a:r>
              <a:rPr lang="en-US" b="1" dirty="0" smtClean="0">
                <a:solidFill>
                  <a:srgbClr val="0070C0"/>
                </a:solidFill>
              </a:rPr>
              <a:t>2.   The New Testament</a:t>
            </a:r>
          </a:p>
          <a:p>
            <a:pPr marL="0" indent="0">
              <a:buNone/>
            </a:pPr>
            <a:r>
              <a:rPr lang="en-US" b="1" dirty="0"/>
              <a:t>And when Jesus was baptized, immediately he went up from the water, and </a:t>
            </a:r>
            <a:r>
              <a:rPr lang="en-US" b="1" dirty="0" smtClean="0"/>
              <a:t>behold the </a:t>
            </a:r>
            <a:r>
              <a:rPr lang="en-US" b="1" dirty="0"/>
              <a:t>heavens were opened to him</a:t>
            </a:r>
            <a:r>
              <a:rPr lang="en-US" b="1" dirty="0" smtClean="0"/>
              <a:t>, </a:t>
            </a:r>
            <a:r>
              <a:rPr lang="en-US" b="1" dirty="0"/>
              <a:t>and he </a:t>
            </a:r>
            <a:r>
              <a:rPr lang="en-US" b="1" dirty="0" smtClean="0"/>
              <a:t>saw </a:t>
            </a:r>
            <a:r>
              <a:rPr lang="en-US" b="1" dirty="0"/>
              <a:t>the </a:t>
            </a:r>
            <a:r>
              <a:rPr lang="en-US" b="1" dirty="0">
                <a:solidFill>
                  <a:srgbClr val="FF0000"/>
                </a:solidFill>
              </a:rPr>
              <a:t>Spirit of God </a:t>
            </a:r>
            <a:r>
              <a:rPr lang="en-US" b="1" dirty="0"/>
              <a:t>descending like a dove and coming to rest on him; </a:t>
            </a:r>
            <a:r>
              <a:rPr lang="en-US" b="1" dirty="0" smtClean="0"/>
              <a:t>and </a:t>
            </a:r>
            <a:r>
              <a:rPr lang="en-US" b="1" dirty="0"/>
              <a:t>behold, </a:t>
            </a:r>
            <a:r>
              <a:rPr lang="en-US" b="1" dirty="0" smtClean="0"/>
              <a:t>a </a:t>
            </a:r>
            <a:r>
              <a:rPr lang="en-US" b="1" dirty="0">
                <a:solidFill>
                  <a:srgbClr val="FF0000"/>
                </a:solidFill>
              </a:rPr>
              <a:t>voice from heaven </a:t>
            </a:r>
            <a:r>
              <a:rPr lang="en-US" b="1" dirty="0"/>
              <a:t>said, </a:t>
            </a:r>
            <a:r>
              <a:rPr lang="en-US" b="1" dirty="0" smtClean="0"/>
              <a:t>“</a:t>
            </a:r>
            <a:r>
              <a:rPr lang="en-US" b="1" dirty="0"/>
              <a:t>This is my beloved </a:t>
            </a:r>
            <a:r>
              <a:rPr lang="en-US" b="1" dirty="0">
                <a:solidFill>
                  <a:srgbClr val="FF0000"/>
                </a:solidFill>
              </a:rPr>
              <a:t>Son</a:t>
            </a:r>
            <a:r>
              <a:rPr lang="en-US" b="1" dirty="0" smtClean="0"/>
              <a:t>, </a:t>
            </a:r>
            <a:r>
              <a:rPr lang="en-US" b="1" dirty="0"/>
              <a:t>with whom I am well pleased</a:t>
            </a:r>
            <a:r>
              <a:rPr lang="en-US" b="1" dirty="0" smtClean="0"/>
              <a:t>.” </a:t>
            </a:r>
            <a:r>
              <a:rPr lang="en-US" dirty="0" smtClean="0"/>
              <a:t>Matthew 3:16-17</a:t>
            </a:r>
          </a:p>
          <a:p>
            <a:pPr marL="0" indent="0">
              <a:buNone/>
            </a:pPr>
            <a:r>
              <a:rPr lang="en-US" b="1" dirty="0"/>
              <a:t>make disciples of </a:t>
            </a:r>
            <a:r>
              <a:rPr lang="en-US" b="1" dirty="0" smtClean="0"/>
              <a:t>all </a:t>
            </a:r>
            <a:r>
              <a:rPr lang="en-US" b="1" dirty="0"/>
              <a:t>nations, </a:t>
            </a:r>
            <a:r>
              <a:rPr lang="en-US" b="1" dirty="0" smtClean="0"/>
              <a:t>baptizing </a:t>
            </a:r>
            <a:r>
              <a:rPr lang="en-US" b="1" dirty="0"/>
              <a:t>them </a:t>
            </a:r>
            <a:r>
              <a:rPr lang="en-US" b="1" dirty="0" smtClean="0"/>
              <a:t>in the </a:t>
            </a:r>
            <a:r>
              <a:rPr lang="en-US" b="1" dirty="0"/>
              <a:t>name of the </a:t>
            </a:r>
            <a:r>
              <a:rPr lang="en-US" b="1" dirty="0">
                <a:solidFill>
                  <a:srgbClr val="FF0000"/>
                </a:solidFill>
              </a:rPr>
              <a:t>Father</a:t>
            </a:r>
            <a:r>
              <a:rPr lang="en-US" b="1" dirty="0"/>
              <a:t> and of the </a:t>
            </a:r>
            <a:r>
              <a:rPr lang="en-US" b="1" dirty="0">
                <a:solidFill>
                  <a:srgbClr val="FF0000"/>
                </a:solidFill>
              </a:rPr>
              <a:t>Son</a:t>
            </a:r>
            <a:r>
              <a:rPr lang="en-US" b="1" dirty="0"/>
              <a:t> and of the </a:t>
            </a:r>
            <a:r>
              <a:rPr lang="en-US" b="1" dirty="0">
                <a:solidFill>
                  <a:srgbClr val="FF0000"/>
                </a:solidFill>
              </a:rPr>
              <a:t>Holy Spirit</a:t>
            </a:r>
            <a:r>
              <a:rPr lang="en-US" b="1" dirty="0" smtClean="0"/>
              <a:t>,  </a:t>
            </a:r>
            <a:r>
              <a:rPr lang="en-US" dirty="0" smtClean="0"/>
              <a:t>Matthew 28:19</a:t>
            </a:r>
          </a:p>
          <a:p>
            <a:pPr marL="0" indent="0">
              <a:buNone/>
            </a:pPr>
            <a:r>
              <a:rPr lang="en-US" b="1" dirty="0"/>
              <a:t>The grace of the </a:t>
            </a:r>
            <a:r>
              <a:rPr lang="en-US" b="1" dirty="0">
                <a:solidFill>
                  <a:srgbClr val="FF0000"/>
                </a:solidFill>
              </a:rPr>
              <a:t>Lord Jesus Christ </a:t>
            </a:r>
            <a:r>
              <a:rPr lang="en-US" b="1" dirty="0"/>
              <a:t>and </a:t>
            </a:r>
            <a:r>
              <a:rPr lang="en-US" b="1" dirty="0" smtClean="0"/>
              <a:t>the </a:t>
            </a:r>
            <a:r>
              <a:rPr lang="en-US" b="1" dirty="0"/>
              <a:t>love of </a:t>
            </a:r>
            <a:r>
              <a:rPr lang="en-US" b="1" dirty="0">
                <a:solidFill>
                  <a:srgbClr val="FF0000"/>
                </a:solidFill>
              </a:rPr>
              <a:t>God</a:t>
            </a:r>
            <a:r>
              <a:rPr lang="en-US" b="1" dirty="0"/>
              <a:t> and </a:t>
            </a:r>
            <a:r>
              <a:rPr lang="en-US" b="1" dirty="0" smtClean="0"/>
              <a:t>the </a:t>
            </a:r>
            <a:r>
              <a:rPr lang="en-US" b="1" dirty="0"/>
              <a:t>fellowship of the </a:t>
            </a:r>
            <a:r>
              <a:rPr lang="en-US" b="1" dirty="0">
                <a:solidFill>
                  <a:srgbClr val="FF0000"/>
                </a:solidFill>
              </a:rPr>
              <a:t>Holy Spirit </a:t>
            </a:r>
            <a:r>
              <a:rPr lang="en-US" b="1" dirty="0"/>
              <a:t>be with you all</a:t>
            </a:r>
            <a:r>
              <a:rPr lang="en-US" b="1" dirty="0" smtClean="0"/>
              <a:t>. </a:t>
            </a:r>
            <a:r>
              <a:rPr lang="en-US" dirty="0" smtClean="0"/>
              <a:t>2 Corinthians 13:14</a:t>
            </a:r>
            <a:endParaRPr lang="en-US" b="1" dirty="0"/>
          </a:p>
        </p:txBody>
      </p:sp>
    </p:spTree>
    <p:extLst>
      <p:ext uri="{BB962C8B-B14F-4D97-AF65-F5344CB8AC3E}">
        <p14:creationId xmlns:p14="http://schemas.microsoft.com/office/powerpoint/2010/main" val="15139186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AutoNum type="arabicPeriod" startAt="2"/>
            </a:pPr>
            <a:r>
              <a:rPr lang="en-US" b="1" dirty="0" smtClean="0">
                <a:solidFill>
                  <a:srgbClr val="0070C0"/>
                </a:solidFill>
              </a:rPr>
              <a:t>The New Testament</a:t>
            </a:r>
          </a:p>
          <a:p>
            <a:pPr marL="0" indent="0">
              <a:buNone/>
            </a:pPr>
            <a:r>
              <a:rPr lang="en-US" b="1" dirty="0"/>
              <a:t>Now </a:t>
            </a:r>
            <a:r>
              <a:rPr lang="en-US" b="1" dirty="0" smtClean="0"/>
              <a:t>there </a:t>
            </a:r>
            <a:r>
              <a:rPr lang="en-US" b="1" dirty="0"/>
              <a:t>are varieties of gifts, but </a:t>
            </a:r>
            <a:r>
              <a:rPr lang="en-US" b="1" dirty="0" smtClean="0"/>
              <a:t>the </a:t>
            </a:r>
            <a:r>
              <a:rPr lang="en-US" b="1" dirty="0"/>
              <a:t>same </a:t>
            </a:r>
            <a:r>
              <a:rPr lang="en-US" b="1" dirty="0">
                <a:solidFill>
                  <a:srgbClr val="FF0000"/>
                </a:solidFill>
              </a:rPr>
              <a:t>Spirit</a:t>
            </a:r>
            <a:r>
              <a:rPr lang="en-US" b="1" dirty="0"/>
              <a:t>; </a:t>
            </a:r>
            <a:r>
              <a:rPr lang="en-US" b="1" dirty="0" smtClean="0"/>
              <a:t>and there </a:t>
            </a:r>
            <a:r>
              <a:rPr lang="en-US" b="1" dirty="0"/>
              <a:t>are varieties of service, but </a:t>
            </a:r>
            <a:r>
              <a:rPr lang="en-US" b="1" dirty="0" smtClean="0"/>
              <a:t>the </a:t>
            </a:r>
            <a:r>
              <a:rPr lang="en-US" b="1" dirty="0"/>
              <a:t>same </a:t>
            </a:r>
            <a:r>
              <a:rPr lang="en-US" b="1" dirty="0">
                <a:solidFill>
                  <a:srgbClr val="FF0000"/>
                </a:solidFill>
              </a:rPr>
              <a:t>Lord</a:t>
            </a:r>
            <a:r>
              <a:rPr lang="en-US" b="1" dirty="0"/>
              <a:t>;  and there are varieties of activities, but it is </a:t>
            </a:r>
            <a:r>
              <a:rPr lang="en-US" b="1" dirty="0" smtClean="0"/>
              <a:t>the </a:t>
            </a:r>
            <a:r>
              <a:rPr lang="en-US" b="1" dirty="0"/>
              <a:t>same </a:t>
            </a:r>
            <a:r>
              <a:rPr lang="en-US" b="1" dirty="0">
                <a:solidFill>
                  <a:srgbClr val="FF0000"/>
                </a:solidFill>
              </a:rPr>
              <a:t>God</a:t>
            </a:r>
            <a:r>
              <a:rPr lang="en-US" b="1" dirty="0"/>
              <a:t> who empowers them all in everyone</a:t>
            </a:r>
            <a:r>
              <a:rPr lang="en-US" b="1" dirty="0" smtClean="0"/>
              <a:t>.</a:t>
            </a:r>
          </a:p>
          <a:p>
            <a:pPr marL="0" indent="0">
              <a:buNone/>
            </a:pPr>
            <a:r>
              <a:rPr lang="en-US" dirty="0" smtClean="0"/>
              <a:t>1 Corinthians 12:4-6</a:t>
            </a:r>
          </a:p>
          <a:p>
            <a:pPr marL="0" indent="0">
              <a:buNone/>
            </a:pPr>
            <a:r>
              <a:rPr lang="en-US" b="1" dirty="0" smtClean="0"/>
              <a:t>In the NT authors generally use </a:t>
            </a:r>
          </a:p>
          <a:p>
            <a:r>
              <a:rPr lang="en-US" b="1" i="1" dirty="0" err="1" smtClean="0">
                <a:solidFill>
                  <a:srgbClr val="FF0000"/>
                </a:solidFill>
              </a:rPr>
              <a:t>kyrios</a:t>
            </a:r>
            <a:r>
              <a:rPr lang="en-US" b="1" i="1" dirty="0" smtClean="0"/>
              <a:t> </a:t>
            </a:r>
            <a:r>
              <a:rPr lang="en-US" b="1" dirty="0" smtClean="0"/>
              <a:t>translated as </a:t>
            </a:r>
            <a:r>
              <a:rPr lang="en-US" b="1" dirty="0" smtClean="0">
                <a:solidFill>
                  <a:srgbClr val="FF0000"/>
                </a:solidFill>
              </a:rPr>
              <a:t>Lord</a:t>
            </a:r>
            <a:r>
              <a:rPr lang="en-US" b="1" dirty="0" smtClean="0"/>
              <a:t> to refer to God the Son and </a:t>
            </a:r>
          </a:p>
          <a:p>
            <a:r>
              <a:rPr lang="en-US" b="1" i="1" dirty="0" err="1" smtClean="0">
                <a:solidFill>
                  <a:srgbClr val="FF0000"/>
                </a:solidFill>
              </a:rPr>
              <a:t>theos</a:t>
            </a:r>
            <a:r>
              <a:rPr lang="en-US" b="1" dirty="0" smtClean="0"/>
              <a:t> translated as </a:t>
            </a:r>
            <a:r>
              <a:rPr lang="en-US" b="1" dirty="0" smtClean="0">
                <a:solidFill>
                  <a:srgbClr val="FF0000"/>
                </a:solidFill>
              </a:rPr>
              <a:t>God</a:t>
            </a:r>
            <a:r>
              <a:rPr lang="en-US" b="1" dirty="0" smtClean="0"/>
              <a:t> to refer to God the Father</a:t>
            </a:r>
          </a:p>
        </p:txBody>
      </p:sp>
    </p:spTree>
    <p:extLst>
      <p:ext uri="{BB962C8B-B14F-4D97-AF65-F5344CB8AC3E}">
        <p14:creationId xmlns:p14="http://schemas.microsoft.com/office/powerpoint/2010/main" val="31665161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AutoNum type="arabicPeriod" startAt="2"/>
            </a:pPr>
            <a:r>
              <a:rPr lang="en-US" b="1" dirty="0" smtClean="0">
                <a:solidFill>
                  <a:srgbClr val="0070C0"/>
                </a:solidFill>
              </a:rPr>
              <a:t>The New Testament</a:t>
            </a:r>
          </a:p>
          <a:p>
            <a:r>
              <a:rPr lang="en-US" b="1" dirty="0" smtClean="0"/>
              <a:t>We will never fully understand the mystery of the Trinity but we can summarize the teaching of Scripture regarding the Trinity into three statements:</a:t>
            </a:r>
            <a:endParaRPr lang="en-US" b="1" dirty="0"/>
          </a:p>
          <a:p>
            <a:pPr marL="971550" lvl="1" indent="-514350">
              <a:buFont typeface="+mj-lt"/>
              <a:buAutoNum type="arabicPeriod"/>
            </a:pPr>
            <a:r>
              <a:rPr lang="en-US" sz="2800" b="1" dirty="0" smtClean="0"/>
              <a:t>God is three persons.</a:t>
            </a:r>
          </a:p>
          <a:p>
            <a:pPr marL="971550" lvl="1" indent="-514350">
              <a:buFont typeface="+mj-lt"/>
              <a:buAutoNum type="arabicPeriod"/>
            </a:pPr>
            <a:r>
              <a:rPr lang="en-US" sz="2800" b="1" dirty="0" smtClean="0"/>
              <a:t>Each person is fully God</a:t>
            </a:r>
          </a:p>
          <a:p>
            <a:pPr marL="971550" lvl="1" indent="-514350">
              <a:buFont typeface="+mj-lt"/>
              <a:buAutoNum type="arabicPeriod"/>
            </a:pPr>
            <a:r>
              <a:rPr lang="en-US" sz="2800" b="1" dirty="0" smtClean="0"/>
              <a:t>There is one God</a:t>
            </a:r>
          </a:p>
        </p:txBody>
      </p:sp>
    </p:spTree>
    <p:extLst>
      <p:ext uri="{BB962C8B-B14F-4D97-AF65-F5344CB8AC3E}">
        <p14:creationId xmlns:p14="http://schemas.microsoft.com/office/powerpoint/2010/main" val="21847524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87332"/>
            <a:ext cx="10515600" cy="856005"/>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48810" y="1125356"/>
            <a:ext cx="10515600" cy="5593747"/>
          </a:xfrm>
          <a:solidFill>
            <a:srgbClr val="FFFFCC"/>
          </a:solidFill>
        </p:spPr>
        <p:txBody>
          <a:bodyPr>
            <a:normAutofit fontScale="92500"/>
          </a:bodyPr>
          <a:lstStyle/>
          <a:p>
            <a:pPr marL="0" indent="0">
              <a:buNone/>
            </a:pPr>
            <a:r>
              <a:rPr lang="en-US" b="1" dirty="0" smtClean="0">
                <a:solidFill>
                  <a:srgbClr val="0070C0"/>
                </a:solidFill>
              </a:rPr>
              <a:t>1.     God is three persons.</a:t>
            </a:r>
          </a:p>
          <a:p>
            <a:r>
              <a:rPr lang="en-US" b="1" dirty="0" smtClean="0">
                <a:solidFill>
                  <a:srgbClr val="0070C0"/>
                </a:solidFill>
              </a:rPr>
              <a:t>As previously seen the Father, Son and Holy Spirit are distinct persons not different names or offices for the same person.</a:t>
            </a:r>
          </a:p>
          <a:p>
            <a:r>
              <a:rPr lang="en-US" b="1" dirty="0">
                <a:solidFill>
                  <a:srgbClr val="0070C0"/>
                </a:solidFill>
              </a:rPr>
              <a:t>T</a:t>
            </a:r>
            <a:r>
              <a:rPr lang="en-US" b="1" dirty="0" smtClean="0">
                <a:solidFill>
                  <a:srgbClr val="0070C0"/>
                </a:solidFill>
              </a:rPr>
              <a:t>he Holy Spirit is not just the power of God or some kind of a Star Wars “Force.” </a:t>
            </a:r>
            <a:r>
              <a:rPr lang="en-US" b="1" dirty="0">
                <a:solidFill>
                  <a:srgbClr val="0070C0"/>
                </a:solidFill>
              </a:rPr>
              <a:t>T</a:t>
            </a:r>
            <a:r>
              <a:rPr lang="en-US" b="1" dirty="0" smtClean="0">
                <a:solidFill>
                  <a:srgbClr val="0070C0"/>
                </a:solidFill>
              </a:rPr>
              <a:t>he Holy Spirit must be a person because:</a:t>
            </a:r>
          </a:p>
          <a:p>
            <a:pPr marL="971550" lvl="1" indent="-514350">
              <a:buFont typeface="+mj-lt"/>
              <a:buAutoNum type="arabicPeriod"/>
            </a:pPr>
            <a:r>
              <a:rPr lang="en-US" sz="2800" b="1" dirty="0" smtClean="0">
                <a:solidFill>
                  <a:srgbClr val="0070C0"/>
                </a:solidFill>
              </a:rPr>
              <a:t>The Greek word for Spirit  is the neuter word </a:t>
            </a:r>
            <a:r>
              <a:rPr lang="en-US" sz="2800" b="1" i="1" dirty="0" err="1" smtClean="0">
                <a:solidFill>
                  <a:srgbClr val="0070C0"/>
                </a:solidFill>
              </a:rPr>
              <a:t>pneuma</a:t>
            </a:r>
            <a:r>
              <a:rPr lang="en-US" sz="2800" b="1" i="1" dirty="0" smtClean="0">
                <a:solidFill>
                  <a:srgbClr val="0070C0"/>
                </a:solidFill>
              </a:rPr>
              <a:t>. </a:t>
            </a:r>
            <a:r>
              <a:rPr lang="en-US" sz="2800" b="1" dirty="0" smtClean="0">
                <a:solidFill>
                  <a:srgbClr val="0070C0"/>
                </a:solidFill>
              </a:rPr>
              <a:t>But</a:t>
            </a:r>
            <a:r>
              <a:rPr lang="en-US" sz="2800" b="1" i="1" dirty="0" smtClean="0">
                <a:solidFill>
                  <a:srgbClr val="0070C0"/>
                </a:solidFill>
              </a:rPr>
              <a:t> </a:t>
            </a:r>
            <a:r>
              <a:rPr lang="en-US" sz="2800" b="1" dirty="0" smtClean="0">
                <a:solidFill>
                  <a:srgbClr val="0070C0"/>
                </a:solidFill>
              </a:rPr>
              <a:t>in John 14:26; 15:26; and 16:13-14 the masculine pronoun is used for the Holy Spirit.</a:t>
            </a:r>
          </a:p>
          <a:p>
            <a:pPr marL="971550" lvl="1" indent="-514350">
              <a:buFont typeface="+mj-lt"/>
              <a:buAutoNum type="arabicPeriod"/>
            </a:pPr>
            <a:r>
              <a:rPr lang="en-US" sz="2800" b="1" dirty="0" smtClean="0">
                <a:solidFill>
                  <a:srgbClr val="0070C0"/>
                </a:solidFill>
              </a:rPr>
              <a:t>The Greek word </a:t>
            </a:r>
            <a:r>
              <a:rPr lang="en-US" sz="2800" b="1" i="1" dirty="0" err="1" smtClean="0">
                <a:solidFill>
                  <a:srgbClr val="0070C0"/>
                </a:solidFill>
              </a:rPr>
              <a:t>paraklētos</a:t>
            </a:r>
            <a:r>
              <a:rPr lang="en-US" sz="2800" b="1" dirty="0" smtClean="0">
                <a:solidFill>
                  <a:srgbClr val="0070C0"/>
                </a:solidFill>
              </a:rPr>
              <a:t> (a person who helps or gives comfort or counsel to another person or persons) is used for the Holy Spirit in John 14:16, 26; 15:26; and 16:7.</a:t>
            </a:r>
          </a:p>
          <a:p>
            <a:pPr marL="971550" lvl="1" indent="-514350">
              <a:buFont typeface="+mj-lt"/>
              <a:buAutoNum type="arabicPeriod"/>
            </a:pPr>
            <a:r>
              <a:rPr lang="en-US" sz="2800" b="1" dirty="0" smtClean="0">
                <a:solidFill>
                  <a:srgbClr val="0070C0"/>
                </a:solidFill>
              </a:rPr>
              <a:t>If the Holy Spirit is the power of God then verses like Luke 4:14 </a:t>
            </a:r>
            <a:r>
              <a:rPr lang="en-US" sz="2800" b="1" dirty="0"/>
              <a:t>Jesus returned </a:t>
            </a:r>
            <a:r>
              <a:rPr lang="en-US" sz="2800" b="1" dirty="0" smtClean="0"/>
              <a:t>in </a:t>
            </a:r>
            <a:r>
              <a:rPr lang="en-US" sz="2800" b="1" dirty="0"/>
              <a:t>the power of the Spirit to Galilee</a:t>
            </a:r>
            <a:r>
              <a:rPr lang="en-US" sz="2800" b="1" dirty="0" smtClean="0"/>
              <a:t>, </a:t>
            </a:r>
            <a:r>
              <a:rPr lang="en-US" sz="2800" b="1" dirty="0" smtClean="0">
                <a:solidFill>
                  <a:srgbClr val="0070C0"/>
                </a:solidFill>
              </a:rPr>
              <a:t>would make no sense: </a:t>
            </a:r>
            <a:r>
              <a:rPr lang="en-US" sz="2800" b="1" dirty="0" err="1" smtClean="0">
                <a:solidFill>
                  <a:srgbClr val="0070C0"/>
                </a:solidFill>
              </a:rPr>
              <a:t>i.e</a:t>
            </a:r>
            <a:r>
              <a:rPr lang="en-US" sz="2800" b="1" dirty="0" smtClean="0">
                <a:solidFill>
                  <a:srgbClr val="0070C0"/>
                </a:solidFill>
              </a:rPr>
              <a:t>: Jesus returned in the power of the power of God.</a:t>
            </a:r>
          </a:p>
          <a:p>
            <a:pPr marL="971550" lvl="1" indent="-514350">
              <a:buFont typeface="+mj-lt"/>
              <a:buAutoNum type="arabicPeriod"/>
            </a:pPr>
            <a:endParaRPr lang="en-US" b="1" dirty="0" smtClean="0">
              <a:solidFill>
                <a:srgbClr val="0070C0"/>
              </a:solidFill>
            </a:endParaRPr>
          </a:p>
        </p:txBody>
      </p:sp>
    </p:spTree>
    <p:extLst>
      <p:ext uri="{BB962C8B-B14F-4D97-AF65-F5344CB8AC3E}">
        <p14:creationId xmlns:p14="http://schemas.microsoft.com/office/powerpoint/2010/main" val="22540848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2.    Each Person is fully God.</a:t>
            </a:r>
          </a:p>
          <a:p>
            <a:r>
              <a:rPr lang="en-US" b="1" dirty="0" smtClean="0">
                <a:solidFill>
                  <a:srgbClr val="0070C0"/>
                </a:solidFill>
              </a:rPr>
              <a:t>God the Father is obviously God and hence fully God.</a:t>
            </a:r>
          </a:p>
          <a:p>
            <a:r>
              <a:rPr lang="en-US" b="1" dirty="0" smtClean="0">
                <a:solidFill>
                  <a:srgbClr val="0070C0"/>
                </a:solidFill>
              </a:rPr>
              <a:t>God the Son is fully God.</a:t>
            </a:r>
          </a:p>
          <a:p>
            <a:pPr lvl="2"/>
            <a:r>
              <a:rPr lang="en-US" sz="2800" b="1" dirty="0" smtClean="0"/>
              <a:t>For in </a:t>
            </a:r>
            <a:r>
              <a:rPr lang="en-US" sz="2800" b="1" dirty="0"/>
              <a:t>him the whole fullness of deity dwells </a:t>
            </a:r>
            <a:r>
              <a:rPr lang="en-US" sz="2800" b="1" dirty="0" smtClean="0"/>
              <a:t>bodily, </a:t>
            </a:r>
            <a:r>
              <a:rPr lang="en-US" sz="2800" dirty="0" smtClean="0"/>
              <a:t>Colossians 2:9 </a:t>
            </a:r>
          </a:p>
          <a:p>
            <a:pPr lvl="2"/>
            <a:r>
              <a:rPr lang="en-US" sz="2800" b="1" dirty="0"/>
              <a:t>He is the radiance of the glory of God and </a:t>
            </a:r>
            <a:r>
              <a:rPr lang="en-US" sz="2800" b="1" dirty="0" smtClean="0"/>
              <a:t>the </a:t>
            </a:r>
            <a:r>
              <a:rPr lang="en-US" sz="2800" b="1" dirty="0"/>
              <a:t>exact imprint of his nature, and he upholds the universe by the word of his power</a:t>
            </a:r>
            <a:r>
              <a:rPr lang="en-US" sz="2800" b="1" dirty="0" smtClean="0"/>
              <a:t>. </a:t>
            </a:r>
            <a:r>
              <a:rPr lang="en-US" sz="2800" dirty="0" smtClean="0"/>
              <a:t>Hebrews 1:3</a:t>
            </a:r>
          </a:p>
          <a:p>
            <a:pPr lvl="2"/>
            <a:r>
              <a:rPr lang="en-US" sz="2800" b="1" dirty="0" smtClean="0"/>
              <a:t>In </a:t>
            </a:r>
            <a:r>
              <a:rPr lang="en-US" sz="2800" b="1" dirty="0"/>
              <a:t>the beginning was </a:t>
            </a:r>
            <a:r>
              <a:rPr lang="en-US" sz="2800" b="1" dirty="0" smtClean="0"/>
              <a:t>the </a:t>
            </a:r>
            <a:r>
              <a:rPr lang="en-US" sz="2800" b="1" dirty="0"/>
              <a:t>Word, and </a:t>
            </a:r>
            <a:r>
              <a:rPr lang="en-US" sz="2800" b="1" dirty="0" smtClean="0"/>
              <a:t>the </a:t>
            </a:r>
            <a:r>
              <a:rPr lang="en-US" sz="2800" b="1" dirty="0"/>
              <a:t>Word was with God, and </a:t>
            </a:r>
            <a:r>
              <a:rPr lang="en-US" sz="2800" b="1" dirty="0" smtClean="0"/>
              <a:t>the </a:t>
            </a:r>
            <a:r>
              <a:rPr lang="en-US" sz="2800" b="1" dirty="0"/>
              <a:t>Word was God</a:t>
            </a:r>
            <a:r>
              <a:rPr lang="en-US" sz="2800" b="1" dirty="0" smtClean="0"/>
              <a:t>. </a:t>
            </a:r>
            <a:r>
              <a:rPr lang="en-US" sz="2800" dirty="0" smtClean="0"/>
              <a:t>John 1:1</a:t>
            </a:r>
            <a:r>
              <a:rPr lang="en-US" dirty="0" smtClean="0"/>
              <a:t>.</a:t>
            </a:r>
          </a:p>
          <a:p>
            <a:pPr marL="457200" lvl="1" indent="0">
              <a:buNone/>
            </a:pPr>
            <a:endParaRPr lang="en-US" b="1" dirty="0" smtClean="0">
              <a:solidFill>
                <a:srgbClr val="0070C0"/>
              </a:solidFill>
            </a:endParaRPr>
          </a:p>
        </p:txBody>
      </p:sp>
    </p:spTree>
    <p:extLst>
      <p:ext uri="{BB962C8B-B14F-4D97-AF65-F5344CB8AC3E}">
        <p14:creationId xmlns:p14="http://schemas.microsoft.com/office/powerpoint/2010/main" val="33048948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1188</Words>
  <Application>Microsoft Office PowerPoint</Application>
  <PresentationFormat>Widescreen</PresentationFormat>
  <Paragraphs>78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Discipleship:  An  Introduction to  Systematic Theology and  Apologetics</vt:lpstr>
      <vt:lpstr>    The Trinity</vt:lpstr>
      <vt:lpstr>    The Trinity</vt:lpstr>
      <vt:lpstr>    The Trinity</vt:lpstr>
      <vt:lpstr>    The Trinity</vt:lpstr>
      <vt:lpstr>    The Trinity</vt:lpstr>
      <vt:lpstr>    The Trinity</vt:lpstr>
      <vt:lpstr>    The Trinity</vt:lpstr>
      <vt:lpstr>    The Trinity</vt:lpstr>
      <vt:lpstr>    The Trinity</vt:lpstr>
      <vt:lpstr>    The Trinity</vt:lpstr>
      <vt:lpstr>    The Trinity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2016-01-18T13:20:28Z</dcterms:created>
  <dcterms:modified xsi:type="dcterms:W3CDTF">2016-01-18T13:24:13Z</dcterms:modified>
</cp:coreProperties>
</file>