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F6A45E-6019-4360-BE9F-B98DDF492EA0}"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337713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F6A45E-6019-4360-BE9F-B98DDF492EA0}"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71420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F6A45E-6019-4360-BE9F-B98DDF492EA0}"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385187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F6A45E-6019-4360-BE9F-B98DDF492EA0}"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83996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F6A45E-6019-4360-BE9F-B98DDF492EA0}" type="datetimeFigureOut">
              <a:rPr lang="en-US" smtClean="0"/>
              <a:t>1/24/2016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507820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F6A45E-6019-4360-BE9F-B98DDF492EA0}"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846988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F6A45E-6019-4360-BE9F-B98DDF492EA0}" type="datetimeFigureOut">
              <a:rPr lang="en-US" smtClean="0"/>
              <a:t>1/24/2016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067297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F6A45E-6019-4360-BE9F-B98DDF492EA0}" type="datetimeFigureOut">
              <a:rPr lang="en-US" smtClean="0"/>
              <a:t>1/24/2016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3587792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F6A45E-6019-4360-BE9F-B98DDF492EA0}" type="datetimeFigureOut">
              <a:rPr lang="en-US" smtClean="0"/>
              <a:t>1/24/2016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3329672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F6A45E-6019-4360-BE9F-B98DDF492EA0}"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3304979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F6A45E-6019-4360-BE9F-B98DDF492EA0}" type="datetimeFigureOut">
              <a:rPr lang="en-US" smtClean="0"/>
              <a:t>1/24/2016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FC11F-9516-42A2-9E63-E9BC8969BD64}" type="slidenum">
              <a:rPr lang="en-US" smtClean="0"/>
              <a:t>‹#›</a:t>
            </a:fld>
            <a:endParaRPr lang="en-US"/>
          </a:p>
        </p:txBody>
      </p:sp>
    </p:spTree>
    <p:extLst>
      <p:ext uri="{BB962C8B-B14F-4D97-AF65-F5344CB8AC3E}">
        <p14:creationId xmlns:p14="http://schemas.microsoft.com/office/powerpoint/2010/main" val="205726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6A45E-6019-4360-BE9F-B98DDF492EA0}" type="datetimeFigureOut">
              <a:rPr lang="en-US" smtClean="0"/>
              <a:t>1/24/2016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1FC11F-9516-42A2-9E63-E9BC8969BD64}" type="slidenum">
              <a:rPr lang="en-US" smtClean="0"/>
              <a:t>‹#›</a:t>
            </a:fld>
            <a:endParaRPr lang="en-US"/>
          </a:p>
        </p:txBody>
      </p:sp>
    </p:spTree>
    <p:extLst>
      <p:ext uri="{BB962C8B-B14F-4D97-AF65-F5344CB8AC3E}">
        <p14:creationId xmlns:p14="http://schemas.microsoft.com/office/powerpoint/2010/main" val="2972290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Trinity Part 3</a:t>
            </a:r>
          </a:p>
          <a:p>
            <a:r>
              <a:rPr lang="en-US" dirty="0" smtClean="0">
                <a:solidFill>
                  <a:srgbClr val="0070C0"/>
                </a:solidFill>
              </a:rPr>
              <a:t>The Heights Church January 24, 2016</a:t>
            </a:r>
            <a:endParaRPr lang="en-US" dirty="0">
              <a:solidFill>
                <a:srgbClr val="0070C0"/>
              </a:solidFill>
            </a:endParaRPr>
          </a:p>
        </p:txBody>
      </p:sp>
    </p:spTree>
    <p:extLst>
      <p:ext uri="{BB962C8B-B14F-4D97-AF65-F5344CB8AC3E}">
        <p14:creationId xmlns:p14="http://schemas.microsoft.com/office/powerpoint/2010/main" val="35190093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54596" y="93119"/>
            <a:ext cx="10515600" cy="908091"/>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54596" y="1119569"/>
            <a:ext cx="10515600" cy="5611109"/>
          </a:xfrm>
          <a:solidFill>
            <a:srgbClr val="FFFFCC"/>
          </a:solidFill>
        </p:spPr>
        <p:txBody>
          <a:bodyPr>
            <a:normAutofit/>
          </a:bodyPr>
          <a:lstStyle/>
          <a:p>
            <a:r>
              <a:rPr lang="en-US" b="1" u="sng" dirty="0" smtClean="0">
                <a:solidFill>
                  <a:srgbClr val="0070C0"/>
                </a:solidFill>
              </a:rPr>
              <a:t>Arianism:</a:t>
            </a:r>
            <a:r>
              <a:rPr lang="en-US" b="1" dirty="0" smtClean="0">
                <a:solidFill>
                  <a:srgbClr val="0070C0"/>
                </a:solidFill>
              </a:rPr>
              <a:t> </a:t>
            </a:r>
            <a:r>
              <a:rPr lang="en-US" b="1" dirty="0" smtClean="0"/>
              <a:t>God the Son was created by God the Father and before the creation of the Son the Holy Spirit did not exist.</a:t>
            </a:r>
          </a:p>
          <a:p>
            <a:r>
              <a:rPr lang="en-US" b="1" dirty="0"/>
              <a:t>By faith Abraham, when he was tested, offered up Isaac, and he who had received the promises was in the act of offering up his only (</a:t>
            </a:r>
            <a:r>
              <a:rPr lang="en-US" i="1" dirty="0" err="1">
                <a:solidFill>
                  <a:srgbClr val="FF0000"/>
                </a:solidFill>
              </a:rPr>
              <a:t>gennao</a:t>
            </a:r>
            <a:r>
              <a:rPr lang="en-US" b="1" dirty="0"/>
              <a:t>)</a:t>
            </a:r>
            <a:r>
              <a:rPr lang="en-US" i="1" dirty="0">
                <a:solidFill>
                  <a:srgbClr val="FF0000"/>
                </a:solidFill>
              </a:rPr>
              <a:t> </a:t>
            </a:r>
            <a:r>
              <a:rPr lang="en-US" b="1" dirty="0"/>
              <a:t>son,</a:t>
            </a:r>
            <a:r>
              <a:rPr lang="en-US" dirty="0"/>
              <a:t> Hebrews </a:t>
            </a:r>
            <a:r>
              <a:rPr lang="en-US" dirty="0" smtClean="0"/>
              <a:t>11:17</a:t>
            </a:r>
          </a:p>
          <a:p>
            <a:pPr marL="0" indent="0">
              <a:buNone/>
            </a:pPr>
            <a:r>
              <a:rPr lang="en-US" b="1" dirty="0" smtClean="0">
                <a:solidFill>
                  <a:srgbClr val="FF0000"/>
                </a:solidFill>
              </a:rPr>
              <a:t>Arianism interprets the following passages to say the Son is not eternal.</a:t>
            </a:r>
          </a:p>
          <a:p>
            <a:r>
              <a:rPr lang="en-US" b="1" dirty="0" smtClean="0">
                <a:solidFill>
                  <a:srgbClr val="0070C0"/>
                </a:solidFill>
              </a:rPr>
              <a:t>In Acts 13:33, Hebrews 1:5 and 5:5 quotes Psalm 2:7 </a:t>
            </a:r>
            <a:r>
              <a:rPr lang="en-US" b="1" dirty="0" smtClean="0"/>
              <a:t>“You are my Son, today I have (</a:t>
            </a:r>
            <a:r>
              <a:rPr lang="en-US" i="1" dirty="0" err="1">
                <a:solidFill>
                  <a:srgbClr val="FF0000"/>
                </a:solidFill>
              </a:rPr>
              <a:t>gennao</a:t>
            </a:r>
            <a:r>
              <a:rPr lang="en-US" b="1" dirty="0" smtClean="0"/>
              <a:t>) begotten you. </a:t>
            </a:r>
          </a:p>
          <a:p>
            <a:pPr lvl="1"/>
            <a:r>
              <a:rPr lang="en-US" sz="2800" b="1" dirty="0" smtClean="0"/>
              <a:t>Refers to the Father declaring Jesus is God’s Son at the conclusion of fulfilling his role in redemption in his </a:t>
            </a:r>
            <a:r>
              <a:rPr lang="en-US" sz="2800" b="1" dirty="0" smtClean="0">
                <a:solidFill>
                  <a:srgbClr val="FF0000"/>
                </a:solidFill>
              </a:rPr>
              <a:t>human</a:t>
            </a:r>
            <a:r>
              <a:rPr lang="en-US" sz="2800" b="1" dirty="0" smtClean="0"/>
              <a:t> nature.</a:t>
            </a:r>
          </a:p>
        </p:txBody>
      </p:sp>
    </p:spTree>
    <p:extLst>
      <p:ext uri="{BB962C8B-B14F-4D97-AF65-F5344CB8AC3E}">
        <p14:creationId xmlns:p14="http://schemas.microsoft.com/office/powerpoint/2010/main" val="30529434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54596" y="93119"/>
            <a:ext cx="10515600" cy="908091"/>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54596" y="1119569"/>
            <a:ext cx="10515600" cy="5611109"/>
          </a:xfrm>
          <a:solidFill>
            <a:srgbClr val="FFFFCC"/>
          </a:solidFill>
        </p:spPr>
        <p:txBody>
          <a:bodyPr>
            <a:normAutofit lnSpcReduction="10000"/>
          </a:bodyPr>
          <a:lstStyle/>
          <a:p>
            <a:r>
              <a:rPr lang="en-US" b="1" u="sng" dirty="0" smtClean="0">
                <a:solidFill>
                  <a:srgbClr val="0070C0"/>
                </a:solidFill>
              </a:rPr>
              <a:t>Arianism:</a:t>
            </a:r>
            <a:r>
              <a:rPr lang="en-US" b="1" dirty="0" smtClean="0">
                <a:solidFill>
                  <a:srgbClr val="0070C0"/>
                </a:solidFill>
              </a:rPr>
              <a:t> </a:t>
            </a:r>
            <a:r>
              <a:rPr lang="en-US" b="1" dirty="0" smtClean="0"/>
              <a:t>God the Son was created by God the Father and before the creation of the Son the Holy Spirit did not exist.</a:t>
            </a:r>
          </a:p>
          <a:p>
            <a:pPr marL="0" indent="0">
              <a:buNone/>
            </a:pPr>
            <a:r>
              <a:rPr lang="en-US" b="1" dirty="0"/>
              <a:t>He is the image of the invisible God, the </a:t>
            </a:r>
            <a:r>
              <a:rPr lang="en-US" b="1" dirty="0">
                <a:solidFill>
                  <a:srgbClr val="FF0000"/>
                </a:solidFill>
              </a:rPr>
              <a:t>firstborn</a:t>
            </a:r>
            <a:r>
              <a:rPr lang="en-US" b="1" dirty="0"/>
              <a:t> of all creation. </a:t>
            </a:r>
            <a:r>
              <a:rPr lang="en-US" dirty="0"/>
              <a:t>(Colossians 1:15</a:t>
            </a:r>
            <a:r>
              <a:rPr lang="en-US" dirty="0" smtClean="0"/>
              <a:t>) </a:t>
            </a:r>
          </a:p>
          <a:p>
            <a:r>
              <a:rPr lang="en-US" b="1" dirty="0" smtClean="0">
                <a:solidFill>
                  <a:srgbClr val="FF0000"/>
                </a:solidFill>
              </a:rPr>
              <a:t>Firstborn (</a:t>
            </a:r>
            <a:r>
              <a:rPr lang="en-US" b="1" i="1" dirty="0" err="1" smtClean="0">
                <a:solidFill>
                  <a:srgbClr val="FF0000"/>
                </a:solidFill>
              </a:rPr>
              <a:t>protokos</a:t>
            </a:r>
            <a:r>
              <a:rPr lang="en-US" b="1" i="1" dirty="0" smtClean="0">
                <a:solidFill>
                  <a:srgbClr val="FF0000"/>
                </a:solidFill>
              </a:rPr>
              <a:t> in Greek)</a:t>
            </a:r>
            <a:r>
              <a:rPr lang="en-US" b="1" dirty="0" smtClean="0">
                <a:solidFill>
                  <a:srgbClr val="0070C0"/>
                </a:solidFill>
              </a:rPr>
              <a:t> is a derived from two Greek words. It is best understood as Christ has the privileges and authority of a first born.  </a:t>
            </a:r>
            <a:r>
              <a:rPr lang="en-US" b="1" dirty="0" smtClean="0"/>
              <a:t>The NIV translates this as firstborn over all creation.</a:t>
            </a:r>
          </a:p>
          <a:p>
            <a:r>
              <a:rPr lang="en-US" b="1" dirty="0"/>
              <a:t>And I will make him the </a:t>
            </a:r>
            <a:r>
              <a:rPr lang="en-US" b="1" dirty="0">
                <a:solidFill>
                  <a:srgbClr val="FF0000"/>
                </a:solidFill>
              </a:rPr>
              <a:t>firstborn</a:t>
            </a:r>
            <a:r>
              <a:rPr lang="en-US" b="1" dirty="0"/>
              <a:t>, the highest of the kings of the earth. </a:t>
            </a:r>
            <a:r>
              <a:rPr lang="en-US" dirty="0"/>
              <a:t>(Psalm </a:t>
            </a:r>
            <a:r>
              <a:rPr lang="en-US" dirty="0" smtClean="0"/>
              <a:t>89:27</a:t>
            </a:r>
            <a:r>
              <a:rPr lang="en-US" b="1" dirty="0" smtClean="0"/>
              <a:t>) </a:t>
            </a:r>
            <a:r>
              <a:rPr lang="en-US" b="1" dirty="0" smtClean="0">
                <a:solidFill>
                  <a:srgbClr val="FF0000"/>
                </a:solidFill>
              </a:rPr>
              <a:t>i.e. the highest ranking one or Lord of lords and King of kings.</a:t>
            </a:r>
            <a:endParaRPr lang="en-US" b="1" dirty="0" smtClean="0"/>
          </a:p>
          <a:p>
            <a:r>
              <a:rPr lang="en-US" b="1" dirty="0" smtClean="0">
                <a:solidFill>
                  <a:srgbClr val="0070C0"/>
                </a:solidFill>
              </a:rPr>
              <a:t>How Christ was eternally begotten has never been fully defined. It somehow refers to something eternally true of the relationship between the Father and the Son in which the Father has some kind of eternal primacy over the Son, </a:t>
            </a:r>
            <a:r>
              <a:rPr lang="en-US" b="1" dirty="0">
                <a:solidFill>
                  <a:srgbClr val="0070C0"/>
                </a:solidFill>
              </a:rPr>
              <a:t>p</a:t>
            </a:r>
            <a:r>
              <a:rPr lang="en-US" b="1" dirty="0" smtClean="0">
                <a:solidFill>
                  <a:srgbClr val="0070C0"/>
                </a:solidFill>
              </a:rPr>
              <a:t>erhaps in response to Gnosticism.</a:t>
            </a:r>
          </a:p>
          <a:p>
            <a:endParaRPr lang="en-US" b="1" dirty="0" smtClean="0">
              <a:solidFill>
                <a:srgbClr val="0070C0"/>
              </a:solidFill>
            </a:endParaRPr>
          </a:p>
          <a:p>
            <a:pPr lvl="1"/>
            <a:endParaRPr lang="en-US" i="1" dirty="0" smtClean="0">
              <a:solidFill>
                <a:srgbClr val="FF0000"/>
              </a:solidFill>
            </a:endParaRPr>
          </a:p>
        </p:txBody>
      </p:sp>
    </p:spTree>
    <p:extLst>
      <p:ext uri="{BB962C8B-B14F-4D97-AF65-F5344CB8AC3E}">
        <p14:creationId xmlns:p14="http://schemas.microsoft.com/office/powerpoint/2010/main" val="2473118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54596" y="93119"/>
            <a:ext cx="10515600" cy="908091"/>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54596" y="1119569"/>
            <a:ext cx="10515600" cy="5611109"/>
          </a:xfrm>
          <a:solidFill>
            <a:srgbClr val="FFFFCC"/>
          </a:solidFill>
        </p:spPr>
        <p:txBody>
          <a:bodyPr>
            <a:normAutofit lnSpcReduction="10000"/>
          </a:bodyPr>
          <a:lstStyle/>
          <a:p>
            <a:r>
              <a:rPr lang="en-US" b="1" u="sng" dirty="0" smtClean="0">
                <a:solidFill>
                  <a:srgbClr val="0070C0"/>
                </a:solidFill>
              </a:rPr>
              <a:t>Arianism:</a:t>
            </a:r>
            <a:r>
              <a:rPr lang="en-US" b="1" dirty="0" smtClean="0">
                <a:solidFill>
                  <a:srgbClr val="0070C0"/>
                </a:solidFill>
              </a:rPr>
              <a:t> </a:t>
            </a:r>
            <a:r>
              <a:rPr lang="en-US" b="1" dirty="0" smtClean="0"/>
              <a:t>God the Son was created by God the Father and before the creation of the Son the Holy Spirit did not exist.</a:t>
            </a:r>
          </a:p>
          <a:p>
            <a:r>
              <a:rPr lang="en-US" b="1" dirty="0">
                <a:solidFill>
                  <a:srgbClr val="0070C0"/>
                </a:solidFill>
              </a:rPr>
              <a:t>The Holy Spirit is eternal since it has the same essence as the Father and the Son and if they are eternal the Holy Spirit is eternal.</a:t>
            </a:r>
          </a:p>
          <a:p>
            <a:pPr algn="just"/>
            <a:r>
              <a:rPr lang="en-US" b="1" dirty="0">
                <a:solidFill>
                  <a:srgbClr val="0070C0"/>
                </a:solidFill>
              </a:rPr>
              <a:t>Jehovah’s Witnesses are modern day Arians</a:t>
            </a:r>
            <a:r>
              <a:rPr lang="en-US" b="1" dirty="0" smtClean="0">
                <a:solidFill>
                  <a:srgbClr val="0070C0"/>
                </a:solidFill>
              </a:rPr>
              <a:t>.</a:t>
            </a:r>
            <a:endParaRPr lang="en-US" b="1" dirty="0" smtClean="0"/>
          </a:p>
          <a:p>
            <a:r>
              <a:rPr lang="en-US" b="1" dirty="0" smtClean="0">
                <a:solidFill>
                  <a:srgbClr val="0070C0"/>
                </a:solidFill>
              </a:rPr>
              <a:t>The Nicene Creed states that Christ was of “the same substance” as the Father. In Greek he is </a:t>
            </a:r>
            <a:r>
              <a:rPr lang="en-US" i="1" dirty="0" err="1" smtClean="0">
                <a:solidFill>
                  <a:srgbClr val="FF0000"/>
                </a:solidFill>
              </a:rPr>
              <a:t>homoousios</a:t>
            </a:r>
            <a:r>
              <a:rPr lang="en-US" dirty="0" smtClean="0">
                <a:solidFill>
                  <a:srgbClr val="FF0000"/>
                </a:solidFill>
              </a:rPr>
              <a:t>.</a:t>
            </a:r>
          </a:p>
          <a:p>
            <a:pPr lvl="1"/>
            <a:r>
              <a:rPr lang="en-US" sz="2800" i="1" dirty="0" smtClean="0"/>
              <a:t>Homo</a:t>
            </a:r>
            <a:r>
              <a:rPr lang="en-US" sz="2800" dirty="0" smtClean="0"/>
              <a:t> = same; </a:t>
            </a:r>
            <a:r>
              <a:rPr lang="en-US" sz="2800" i="1" dirty="0" err="1" smtClean="0"/>
              <a:t>ousios</a:t>
            </a:r>
            <a:r>
              <a:rPr lang="en-US" sz="2800" i="1" dirty="0" smtClean="0"/>
              <a:t> = nature</a:t>
            </a:r>
          </a:p>
          <a:p>
            <a:pPr lvl="1"/>
            <a:r>
              <a:rPr lang="en-US" sz="2800" b="1" dirty="0" smtClean="0"/>
              <a:t>Arius said he is </a:t>
            </a:r>
            <a:r>
              <a:rPr lang="en-US" sz="2800" b="1" dirty="0" err="1" smtClean="0"/>
              <a:t>homoiousios</a:t>
            </a:r>
            <a:r>
              <a:rPr lang="en-US" sz="2800" b="1" dirty="0" smtClean="0"/>
              <a:t>;  </a:t>
            </a:r>
            <a:r>
              <a:rPr lang="en-US" sz="2800" dirty="0" err="1" smtClean="0"/>
              <a:t>homoi</a:t>
            </a:r>
            <a:r>
              <a:rPr lang="en-US" sz="2800" dirty="0" smtClean="0"/>
              <a:t> = similar</a:t>
            </a:r>
          </a:p>
          <a:p>
            <a:pPr lvl="1"/>
            <a:r>
              <a:rPr lang="en-US" sz="2800" b="1" dirty="0"/>
              <a:t>M</a:t>
            </a:r>
            <a:r>
              <a:rPr lang="en-US" sz="2800" b="1" dirty="0" smtClean="0"/>
              <a:t>uch of fourth century theology was consumed by the Greek letter iota leading to the popular saying: </a:t>
            </a:r>
            <a:r>
              <a:rPr lang="en-US" sz="2800" b="1" dirty="0" smtClean="0">
                <a:solidFill>
                  <a:srgbClr val="0070C0"/>
                </a:solidFill>
              </a:rPr>
              <a:t>It makes not one iota of difference. </a:t>
            </a:r>
            <a:r>
              <a:rPr lang="en-US" sz="2800" b="1" dirty="0" smtClean="0">
                <a:solidFill>
                  <a:srgbClr val="FF0000"/>
                </a:solidFill>
              </a:rPr>
              <a:t>BUT it does make a huge difference because Jesus is </a:t>
            </a:r>
            <a:r>
              <a:rPr lang="en-US" sz="2800" b="1" i="1" dirty="0" err="1" smtClean="0">
                <a:solidFill>
                  <a:srgbClr val="FF0000"/>
                </a:solidFill>
              </a:rPr>
              <a:t>homoousios</a:t>
            </a:r>
            <a:r>
              <a:rPr lang="en-US" sz="2800" b="1" dirty="0" smtClean="0">
                <a:solidFill>
                  <a:srgbClr val="FF0000"/>
                </a:solidFill>
              </a:rPr>
              <a:t>!</a:t>
            </a:r>
            <a:endParaRPr lang="en-US" sz="2800" b="1" dirty="0" smtClean="0">
              <a:solidFill>
                <a:srgbClr val="0070C0"/>
              </a:solidFill>
            </a:endParaRPr>
          </a:p>
          <a:p>
            <a:pPr lvl="1"/>
            <a:endParaRPr lang="en-US" i="1" dirty="0" smtClean="0">
              <a:solidFill>
                <a:srgbClr val="FF0000"/>
              </a:solidFill>
            </a:endParaRPr>
          </a:p>
        </p:txBody>
      </p:sp>
    </p:spTree>
    <p:extLst>
      <p:ext uri="{BB962C8B-B14F-4D97-AF65-F5344CB8AC3E}">
        <p14:creationId xmlns:p14="http://schemas.microsoft.com/office/powerpoint/2010/main" val="3266672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41093" y="87332"/>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1093" y="1513108"/>
            <a:ext cx="10515600" cy="5223357"/>
          </a:xfrm>
          <a:solidFill>
            <a:srgbClr val="FFFFCC"/>
          </a:solidFill>
        </p:spPr>
        <p:txBody>
          <a:bodyPr>
            <a:normAutofit/>
          </a:bodyPr>
          <a:lstStyle/>
          <a:p>
            <a:r>
              <a:rPr lang="en-US" b="1" u="sng" dirty="0" smtClean="0">
                <a:solidFill>
                  <a:srgbClr val="0070C0"/>
                </a:solidFill>
              </a:rPr>
              <a:t>Arianism:</a:t>
            </a:r>
            <a:r>
              <a:rPr lang="en-US" b="1" dirty="0" smtClean="0">
                <a:solidFill>
                  <a:srgbClr val="0070C0"/>
                </a:solidFill>
              </a:rPr>
              <a:t> </a:t>
            </a:r>
            <a:r>
              <a:rPr lang="en-US" b="1" dirty="0" smtClean="0"/>
              <a:t>God the Son was created by God the Father and before the creation of the Son the Holy Spirit did not exist.</a:t>
            </a:r>
          </a:p>
          <a:p>
            <a:r>
              <a:rPr lang="en-US" b="1" dirty="0" smtClean="0"/>
              <a:t>There are two variations on Arianism that never gained the same following as Arianism:</a:t>
            </a:r>
          </a:p>
          <a:p>
            <a:pPr lvl="1"/>
            <a:r>
              <a:rPr lang="en-US" sz="2800" b="1" dirty="0" smtClean="0">
                <a:solidFill>
                  <a:srgbClr val="0070C0"/>
                </a:solidFill>
              </a:rPr>
              <a:t>Subordinationism: </a:t>
            </a:r>
            <a:r>
              <a:rPr lang="en-US" sz="2800" b="1" dirty="0" smtClean="0"/>
              <a:t>Origen </a:t>
            </a:r>
            <a:r>
              <a:rPr lang="en-US" sz="2800" b="1" dirty="0"/>
              <a:t>(A.D. 185-254</a:t>
            </a:r>
            <a:r>
              <a:rPr lang="en-US" sz="2800" b="1" dirty="0" smtClean="0"/>
              <a:t>),  while trying to protect the distinction of persons, taught The Son is inferior to the Father in being and eternally derives his being from the Father.</a:t>
            </a:r>
          </a:p>
          <a:p>
            <a:pPr lvl="1"/>
            <a:r>
              <a:rPr lang="en-US" sz="2800" b="1" dirty="0" err="1" smtClean="0">
                <a:solidFill>
                  <a:srgbClr val="0070C0"/>
                </a:solidFill>
              </a:rPr>
              <a:t>Adoptionism</a:t>
            </a:r>
            <a:r>
              <a:rPr lang="en-US" sz="2800" b="1" dirty="0" smtClean="0">
                <a:solidFill>
                  <a:srgbClr val="0070C0"/>
                </a:solidFill>
              </a:rPr>
              <a:t>: </a:t>
            </a:r>
            <a:r>
              <a:rPr lang="en-US" sz="2800" b="1" dirty="0" smtClean="0"/>
              <a:t>Jesus lived as an ordinary man until his baptism. Then God adopted him as his Son and gave him supernatural powers.</a:t>
            </a:r>
          </a:p>
        </p:txBody>
      </p:sp>
    </p:spTree>
    <p:extLst>
      <p:ext uri="{BB962C8B-B14F-4D97-AF65-F5344CB8AC3E}">
        <p14:creationId xmlns:p14="http://schemas.microsoft.com/office/powerpoint/2010/main" val="39841688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41093" y="87332"/>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a:t>
            </a:r>
            <a:r>
              <a:rPr lang="en-US" sz="3200" b="1" dirty="0" smtClean="0">
                <a:latin typeface="Arial" panose="020B0604020202020204" pitchFamily="34" charset="0"/>
                <a:cs typeface="Arial" panose="020B0604020202020204" pitchFamily="34" charset="0"/>
              </a:rPr>
              <a:t>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1093" y="1513108"/>
            <a:ext cx="10515600" cy="5223357"/>
          </a:xfrm>
          <a:solidFill>
            <a:srgbClr val="FFFFCC"/>
          </a:solidFill>
        </p:spPr>
        <p:txBody>
          <a:bodyPr>
            <a:normAutofit/>
          </a:bodyPr>
          <a:lstStyle/>
          <a:p>
            <a:pPr marL="0" indent="0">
              <a:buNone/>
            </a:pPr>
            <a:r>
              <a:rPr lang="en-US" b="1" u="sng" dirty="0" err="1" smtClean="0">
                <a:solidFill>
                  <a:srgbClr val="0070C0"/>
                </a:solidFill>
              </a:rPr>
              <a:t>Tritheism</a:t>
            </a:r>
            <a:r>
              <a:rPr lang="en-US" b="1" u="sng" dirty="0" smtClean="0">
                <a:solidFill>
                  <a:srgbClr val="0070C0"/>
                </a:solidFill>
              </a:rPr>
              <a:t>:</a:t>
            </a:r>
            <a:r>
              <a:rPr lang="en-US" b="1" dirty="0" smtClean="0">
                <a:solidFill>
                  <a:srgbClr val="0070C0"/>
                </a:solidFill>
              </a:rPr>
              <a:t> </a:t>
            </a:r>
            <a:r>
              <a:rPr lang="en-US" b="1" dirty="0" smtClean="0"/>
              <a:t>There are three Gods: Father, Son, and Holy Spirit</a:t>
            </a:r>
          </a:p>
          <a:p>
            <a:r>
              <a:rPr lang="en-US" b="1" u="sng" dirty="0" smtClean="0">
                <a:solidFill>
                  <a:srgbClr val="0070C0"/>
                </a:solidFill>
              </a:rPr>
              <a:t>Monistic </a:t>
            </a:r>
            <a:r>
              <a:rPr lang="en-US" b="1" u="sng" dirty="0" err="1" smtClean="0">
                <a:solidFill>
                  <a:srgbClr val="0070C0"/>
                </a:solidFill>
              </a:rPr>
              <a:t>Tritheism</a:t>
            </a:r>
            <a:r>
              <a:rPr lang="en-US" b="1" u="sng" dirty="0" smtClean="0">
                <a:solidFill>
                  <a:srgbClr val="0070C0"/>
                </a:solidFill>
              </a:rPr>
              <a:t>: </a:t>
            </a:r>
            <a:r>
              <a:rPr lang="en-US" b="1" dirty="0"/>
              <a:t>The </a:t>
            </a:r>
            <a:r>
              <a:rPr lang="en-US" b="1" dirty="0" smtClean="0"/>
              <a:t>Hindu trinity </a:t>
            </a:r>
            <a:r>
              <a:rPr lang="en-US" b="1" dirty="0"/>
              <a:t>of </a:t>
            </a:r>
            <a:r>
              <a:rPr lang="en-US" b="1" dirty="0" smtClean="0"/>
              <a:t>Brahma </a:t>
            </a:r>
            <a:r>
              <a:rPr lang="en-US" b="1" dirty="0"/>
              <a:t>the </a:t>
            </a:r>
            <a:r>
              <a:rPr lang="en-US" b="1" dirty="0" smtClean="0"/>
              <a:t>creator, Vishnu </a:t>
            </a:r>
            <a:r>
              <a:rPr lang="en-US" b="1" dirty="0"/>
              <a:t>the preserver and </a:t>
            </a:r>
            <a:r>
              <a:rPr lang="en-US" b="1" dirty="0" smtClean="0"/>
              <a:t>Shiva </a:t>
            </a:r>
            <a:r>
              <a:rPr lang="en-US" b="1" dirty="0"/>
              <a:t>the destroyer </a:t>
            </a:r>
            <a:r>
              <a:rPr lang="en-US" b="1" dirty="0" smtClean="0"/>
              <a:t>are posited as acting harmoniously and as one of the ways the divine order of the universe can be understood.</a:t>
            </a:r>
          </a:p>
          <a:p>
            <a:r>
              <a:rPr lang="en-US" b="1" u="sng" dirty="0" smtClean="0">
                <a:solidFill>
                  <a:srgbClr val="0070C0"/>
                </a:solidFill>
              </a:rPr>
              <a:t>Monotheistic </a:t>
            </a:r>
            <a:r>
              <a:rPr lang="en-US" b="1" dirty="0" err="1" smtClean="0">
                <a:solidFill>
                  <a:srgbClr val="0070C0"/>
                </a:solidFill>
              </a:rPr>
              <a:t>Tritheism</a:t>
            </a:r>
            <a:r>
              <a:rPr lang="en-US" b="1" dirty="0" smtClean="0">
                <a:solidFill>
                  <a:srgbClr val="0070C0"/>
                </a:solidFill>
              </a:rPr>
              <a:t>: </a:t>
            </a:r>
            <a:r>
              <a:rPr lang="en-US" b="1" dirty="0" smtClean="0"/>
              <a:t>Muslims, Jews, and Unitarians claim Christians have three Gods.</a:t>
            </a:r>
          </a:p>
          <a:p>
            <a:pPr marL="0" indent="0">
              <a:buNone/>
            </a:pPr>
            <a:endParaRPr lang="en-US" b="1" u="sng" dirty="0" smtClean="0"/>
          </a:p>
        </p:txBody>
      </p:sp>
    </p:spTree>
    <p:extLst>
      <p:ext uri="{BB962C8B-B14F-4D97-AF65-F5344CB8AC3E}">
        <p14:creationId xmlns:p14="http://schemas.microsoft.com/office/powerpoint/2010/main" val="31039822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sz="3000" b="1" dirty="0" smtClean="0">
                <a:solidFill>
                  <a:srgbClr val="0070C0"/>
                </a:solidFill>
              </a:rPr>
              <a:t>Each </a:t>
            </a:r>
            <a:r>
              <a:rPr lang="en-US" sz="3000" b="1" dirty="0">
                <a:solidFill>
                  <a:srgbClr val="0070C0"/>
                </a:solidFill>
              </a:rPr>
              <a:t>p</a:t>
            </a:r>
            <a:r>
              <a:rPr lang="en-US" sz="3000" b="1" dirty="0" smtClean="0">
                <a:solidFill>
                  <a:srgbClr val="0070C0"/>
                </a:solidFill>
              </a:rPr>
              <a:t>erson of the Trinity has different roles For example:</a:t>
            </a:r>
          </a:p>
          <a:p>
            <a:pPr marL="0" indent="0">
              <a:buNone/>
            </a:pPr>
            <a:r>
              <a:rPr lang="en-US" sz="3000" b="1" dirty="0">
                <a:solidFill>
                  <a:srgbClr val="0070C0"/>
                </a:solidFill>
              </a:rPr>
              <a:t>I</a:t>
            </a:r>
            <a:r>
              <a:rPr lang="en-US" sz="3000" b="1" dirty="0" smtClean="0">
                <a:solidFill>
                  <a:srgbClr val="0070C0"/>
                </a:solidFill>
              </a:rPr>
              <a:t>n creation:</a:t>
            </a:r>
          </a:p>
          <a:p>
            <a:r>
              <a:rPr lang="en-US" sz="3000" b="1" dirty="0" smtClean="0">
                <a:solidFill>
                  <a:srgbClr val="0070C0"/>
                </a:solidFill>
              </a:rPr>
              <a:t>The Father spoke the creation into being. </a:t>
            </a:r>
            <a:r>
              <a:rPr lang="en-US" sz="3000" dirty="0" smtClean="0"/>
              <a:t>Genesis 1:3, 6, 9, 11, 14, 20, 24.) </a:t>
            </a:r>
          </a:p>
          <a:p>
            <a:r>
              <a:rPr lang="en-US" sz="3000" b="1" dirty="0" smtClean="0">
                <a:solidFill>
                  <a:srgbClr val="0070C0"/>
                </a:solidFill>
              </a:rPr>
              <a:t>God the Son carried out the decrees: </a:t>
            </a:r>
            <a:r>
              <a:rPr lang="en-US" sz="3000" b="1" dirty="0" smtClean="0"/>
              <a:t>All things were made through him, and without him was not anything made that was made. </a:t>
            </a:r>
            <a:r>
              <a:rPr lang="en-US" sz="3000" dirty="0" smtClean="0"/>
              <a:t>John 1:3</a:t>
            </a:r>
          </a:p>
          <a:p>
            <a:r>
              <a:rPr lang="en-US" sz="3000" b="1" dirty="0" smtClean="0">
                <a:solidFill>
                  <a:srgbClr val="0070C0"/>
                </a:solidFill>
              </a:rPr>
              <a:t>God the Holy Spirit was present at creation: </a:t>
            </a:r>
            <a:r>
              <a:rPr lang="en-US" sz="3000" b="1" dirty="0" smtClean="0"/>
              <a:t>And the Spirit of God was hovering over the face of the waters. </a:t>
            </a:r>
            <a:r>
              <a:rPr lang="en-US" sz="3000" dirty="0" smtClean="0"/>
              <a:t>Genesis 1:2</a:t>
            </a:r>
          </a:p>
          <a:p>
            <a:pPr marL="0" indent="0">
              <a:buNone/>
            </a:pPr>
            <a:endParaRPr lang="en-US" b="1" dirty="0">
              <a:solidFill>
                <a:srgbClr val="0070C0"/>
              </a:solidFill>
            </a:endParaRPr>
          </a:p>
          <a:p>
            <a:pPr marL="0" indent="0">
              <a:buNone/>
            </a:pPr>
            <a:endParaRPr lang="en-US" b="1" dirty="0" smtClean="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1025360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67945"/>
            <a:ext cx="10515600" cy="80835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089660"/>
            <a:ext cx="10515600" cy="5548421"/>
          </a:xfrm>
          <a:solidFill>
            <a:srgbClr val="FFFFCC"/>
          </a:solidFill>
        </p:spPr>
        <p:txBody>
          <a:bodyPr>
            <a:normAutofit fontScale="92500" lnSpcReduction="10000"/>
          </a:bodyPr>
          <a:lstStyle/>
          <a:p>
            <a:pPr marL="0" indent="0">
              <a:buNone/>
            </a:pPr>
            <a:r>
              <a:rPr lang="en-US" sz="3300" b="1" dirty="0" smtClean="0">
                <a:solidFill>
                  <a:srgbClr val="0070C0"/>
                </a:solidFill>
              </a:rPr>
              <a:t>Each </a:t>
            </a:r>
            <a:r>
              <a:rPr lang="en-US" sz="3300" b="1" dirty="0">
                <a:solidFill>
                  <a:srgbClr val="0070C0"/>
                </a:solidFill>
              </a:rPr>
              <a:t>p</a:t>
            </a:r>
            <a:r>
              <a:rPr lang="en-US" sz="3300" b="1" dirty="0" smtClean="0">
                <a:solidFill>
                  <a:srgbClr val="0070C0"/>
                </a:solidFill>
              </a:rPr>
              <a:t>erson of the Trinity has different roles For example:</a:t>
            </a:r>
          </a:p>
          <a:p>
            <a:pPr marL="0" indent="0">
              <a:buNone/>
            </a:pPr>
            <a:r>
              <a:rPr lang="en-US" sz="3300" b="1" dirty="0">
                <a:solidFill>
                  <a:srgbClr val="0070C0"/>
                </a:solidFill>
              </a:rPr>
              <a:t>I</a:t>
            </a:r>
            <a:r>
              <a:rPr lang="en-US" sz="3300" b="1" dirty="0" smtClean="0">
                <a:solidFill>
                  <a:srgbClr val="0070C0"/>
                </a:solidFill>
              </a:rPr>
              <a:t>n redemption</a:t>
            </a:r>
          </a:p>
          <a:p>
            <a:r>
              <a:rPr lang="en-US" sz="3300" b="1" dirty="0" smtClean="0">
                <a:solidFill>
                  <a:srgbClr val="0070C0"/>
                </a:solidFill>
              </a:rPr>
              <a:t>The Father designed the plan and sent his son. </a:t>
            </a:r>
            <a:r>
              <a:rPr lang="en-US" sz="3300" b="1" dirty="0"/>
              <a:t>making </a:t>
            </a:r>
            <a:r>
              <a:rPr lang="en-US" sz="3300" b="1" dirty="0" smtClean="0"/>
              <a:t>known </a:t>
            </a:r>
            <a:r>
              <a:rPr lang="en-US" sz="3300" b="1" dirty="0"/>
              <a:t>to us the mystery of his will, </a:t>
            </a:r>
            <a:r>
              <a:rPr lang="en-US" sz="3300" b="1" dirty="0" smtClean="0"/>
              <a:t>according </a:t>
            </a:r>
            <a:r>
              <a:rPr lang="en-US" sz="3300" b="1" dirty="0"/>
              <a:t>to his purpose, which he </a:t>
            </a:r>
            <a:r>
              <a:rPr lang="en-US" sz="3300" b="1" dirty="0" smtClean="0"/>
              <a:t>set </a:t>
            </a:r>
            <a:r>
              <a:rPr lang="en-US" sz="3300" b="1" dirty="0"/>
              <a:t>forth in </a:t>
            </a:r>
            <a:r>
              <a:rPr lang="en-US" sz="3300" b="1" dirty="0" smtClean="0"/>
              <a:t>Christ</a:t>
            </a:r>
            <a:r>
              <a:rPr lang="en-US" sz="3300" b="1" dirty="0"/>
              <a:t> as a plan for </a:t>
            </a:r>
            <a:r>
              <a:rPr lang="en-US" sz="3300" b="1" dirty="0" smtClean="0"/>
              <a:t>the </a:t>
            </a:r>
            <a:r>
              <a:rPr lang="en-US" sz="3300" b="1" dirty="0"/>
              <a:t>fullness of time, </a:t>
            </a:r>
            <a:r>
              <a:rPr lang="en-US" sz="3300" b="1" dirty="0" smtClean="0"/>
              <a:t>to </a:t>
            </a:r>
            <a:r>
              <a:rPr lang="en-US" sz="3300" b="1" dirty="0"/>
              <a:t>unite all things in him, things in heaven and things on </a:t>
            </a:r>
            <a:r>
              <a:rPr lang="en-US" sz="3300" b="1" dirty="0" smtClean="0"/>
              <a:t>earth.</a:t>
            </a:r>
            <a:r>
              <a:rPr lang="en-US" sz="3300" dirty="0" smtClean="0"/>
              <a:t> Ephesians 1:9-10</a:t>
            </a:r>
          </a:p>
          <a:p>
            <a:r>
              <a:rPr lang="en-US" sz="3300" b="1" dirty="0" smtClean="0">
                <a:solidFill>
                  <a:srgbClr val="0070C0"/>
                </a:solidFill>
              </a:rPr>
              <a:t>God the Son obeyed the Father: </a:t>
            </a:r>
            <a:r>
              <a:rPr lang="en-US" sz="3300" b="1" dirty="0"/>
              <a:t>For </a:t>
            </a:r>
            <a:r>
              <a:rPr lang="en-US" sz="3300" b="1" dirty="0" smtClean="0"/>
              <a:t>I </a:t>
            </a:r>
            <a:r>
              <a:rPr lang="en-US" sz="3300" b="1" dirty="0"/>
              <a:t>have come down from heaven, not to do </a:t>
            </a:r>
            <a:r>
              <a:rPr lang="en-US" sz="3300" b="1" dirty="0" smtClean="0"/>
              <a:t>my </a:t>
            </a:r>
            <a:r>
              <a:rPr lang="en-US" sz="3300" b="1" dirty="0"/>
              <a:t>own will but </a:t>
            </a:r>
            <a:r>
              <a:rPr lang="en-US" sz="3300" b="1" dirty="0" smtClean="0"/>
              <a:t>the </a:t>
            </a:r>
            <a:r>
              <a:rPr lang="en-US" sz="3300" b="1" dirty="0"/>
              <a:t>will of him </a:t>
            </a:r>
            <a:r>
              <a:rPr lang="en-US" sz="3300" b="1" dirty="0" smtClean="0"/>
              <a:t>who </a:t>
            </a:r>
            <a:r>
              <a:rPr lang="en-US" sz="3300" b="1" dirty="0"/>
              <a:t>sent me</a:t>
            </a:r>
            <a:r>
              <a:rPr lang="en-US" sz="3300" b="1" dirty="0" smtClean="0"/>
              <a:t>. </a:t>
            </a:r>
            <a:r>
              <a:rPr lang="en-US" sz="3300" dirty="0" smtClean="0"/>
              <a:t>John 6:38-40, </a:t>
            </a:r>
          </a:p>
          <a:p>
            <a:r>
              <a:rPr lang="en-US" sz="3300" b="1" dirty="0" smtClean="0">
                <a:solidFill>
                  <a:srgbClr val="0070C0"/>
                </a:solidFill>
              </a:rPr>
              <a:t>dying in place of all who trust in Jesus</a:t>
            </a:r>
            <a:r>
              <a:rPr lang="en-US" sz="3300" b="1" dirty="0" smtClean="0"/>
              <a:t> </a:t>
            </a:r>
            <a:r>
              <a:rPr lang="en-US" sz="3300" b="1" dirty="0" smtClean="0">
                <a:solidFill>
                  <a:srgbClr val="0070C0"/>
                </a:solidFill>
              </a:rPr>
              <a:t>for their salvation: </a:t>
            </a:r>
            <a:r>
              <a:rPr lang="en-US" sz="3300" b="1" dirty="0"/>
              <a:t>but </a:t>
            </a:r>
            <a:r>
              <a:rPr lang="en-US" sz="3300" b="1" dirty="0" smtClean="0"/>
              <a:t>God </a:t>
            </a:r>
            <a:r>
              <a:rPr lang="en-US" sz="3300" b="1" dirty="0"/>
              <a:t>shows his love for us in that </a:t>
            </a:r>
            <a:r>
              <a:rPr lang="en-US" sz="3300" b="1" dirty="0" smtClean="0"/>
              <a:t>while </a:t>
            </a:r>
            <a:r>
              <a:rPr lang="en-US" sz="3300" b="1" dirty="0"/>
              <a:t>we were still sinners, Christ died for us. </a:t>
            </a:r>
            <a:r>
              <a:rPr lang="en-US" sz="3300" dirty="0" smtClean="0"/>
              <a:t>Romans 5:8</a:t>
            </a:r>
          </a:p>
          <a:p>
            <a:pPr marL="0" indent="0">
              <a:buNone/>
            </a:pPr>
            <a:endParaRPr lang="en-US" b="1" dirty="0">
              <a:solidFill>
                <a:srgbClr val="0070C0"/>
              </a:solidFill>
            </a:endParaRPr>
          </a:p>
          <a:p>
            <a:pPr marL="0" indent="0">
              <a:buNone/>
            </a:pPr>
            <a:endParaRPr lang="en-US" b="1" dirty="0" smtClean="0">
              <a:solidFill>
                <a:srgbClr val="0070C0"/>
              </a:solidFill>
            </a:endParaRPr>
          </a:p>
          <a:p>
            <a:pPr marL="0" indent="0">
              <a:buNone/>
            </a:pPr>
            <a:endParaRPr lang="en-US" b="1" dirty="0">
              <a:solidFill>
                <a:srgbClr val="0070C0"/>
              </a:solidFill>
            </a:endParaRPr>
          </a:p>
        </p:txBody>
      </p:sp>
    </p:spTree>
    <p:extLst>
      <p:ext uri="{BB962C8B-B14F-4D97-AF65-F5344CB8AC3E}">
        <p14:creationId xmlns:p14="http://schemas.microsoft.com/office/powerpoint/2010/main" val="22352431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98425"/>
            <a:ext cx="10515600" cy="73977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066800"/>
            <a:ext cx="10515600" cy="5571281"/>
          </a:xfrm>
          <a:solidFill>
            <a:srgbClr val="FFFFCC"/>
          </a:solidFill>
        </p:spPr>
        <p:txBody>
          <a:bodyPr>
            <a:normAutofit/>
          </a:bodyPr>
          <a:lstStyle/>
          <a:p>
            <a:pPr marL="0" indent="0">
              <a:buNone/>
            </a:pPr>
            <a:r>
              <a:rPr lang="en-US" sz="3000" b="1" dirty="0" smtClean="0">
                <a:solidFill>
                  <a:srgbClr val="0070C0"/>
                </a:solidFill>
              </a:rPr>
              <a:t>Each </a:t>
            </a:r>
            <a:r>
              <a:rPr lang="en-US" sz="3000" b="1" dirty="0">
                <a:solidFill>
                  <a:srgbClr val="0070C0"/>
                </a:solidFill>
              </a:rPr>
              <a:t>p</a:t>
            </a:r>
            <a:r>
              <a:rPr lang="en-US" sz="3000" b="1" dirty="0" smtClean="0">
                <a:solidFill>
                  <a:srgbClr val="0070C0"/>
                </a:solidFill>
              </a:rPr>
              <a:t>erson of the Trinity has different roles For example:</a:t>
            </a:r>
          </a:p>
          <a:p>
            <a:pPr marL="0" indent="0">
              <a:buNone/>
            </a:pPr>
            <a:r>
              <a:rPr lang="en-US" sz="3000" b="1" dirty="0">
                <a:solidFill>
                  <a:srgbClr val="0070C0"/>
                </a:solidFill>
              </a:rPr>
              <a:t>I</a:t>
            </a:r>
            <a:r>
              <a:rPr lang="en-US" sz="3000" b="1" dirty="0" smtClean="0">
                <a:solidFill>
                  <a:srgbClr val="0070C0"/>
                </a:solidFill>
              </a:rPr>
              <a:t>n redemption</a:t>
            </a:r>
          </a:p>
          <a:p>
            <a:r>
              <a:rPr lang="en-US" b="1" dirty="0" smtClean="0">
                <a:solidFill>
                  <a:srgbClr val="0070C0"/>
                </a:solidFill>
              </a:rPr>
              <a:t>God the Holy Spirit was sent by the Father and the Son after Jesus returned to heaven. </a:t>
            </a:r>
          </a:p>
          <a:p>
            <a:pPr marL="457200" lvl="1" indent="0">
              <a:buNone/>
            </a:pPr>
            <a:r>
              <a:rPr lang="en-US" sz="2800" b="1" dirty="0" smtClean="0"/>
              <a:t>And </a:t>
            </a:r>
            <a:r>
              <a:rPr lang="en-US" sz="2800" b="1" dirty="0"/>
              <a:t>I will ask the Father, and he will give you another </a:t>
            </a:r>
            <a:r>
              <a:rPr lang="en-US" sz="2800" b="1" dirty="0" smtClean="0"/>
              <a:t>Helper, to </a:t>
            </a:r>
            <a:r>
              <a:rPr lang="en-US" sz="2800" b="1" dirty="0"/>
              <a:t>be with you forever, </a:t>
            </a:r>
            <a:r>
              <a:rPr lang="en-US" sz="2800" b="1" dirty="0" smtClean="0"/>
              <a:t>even </a:t>
            </a:r>
            <a:r>
              <a:rPr lang="en-US" sz="2800" b="1" dirty="0"/>
              <a:t>the Spirit of truth, whom the world cannot receive, because it neither sees him nor knows him. You know him, for he dwells with you and will </a:t>
            </a:r>
            <a:r>
              <a:rPr lang="en-US" sz="2800" b="1" dirty="0" smtClean="0"/>
              <a:t>be </a:t>
            </a:r>
            <a:r>
              <a:rPr lang="en-US" sz="2800" b="1" dirty="0"/>
              <a:t>in you. </a:t>
            </a:r>
            <a:r>
              <a:rPr lang="en-US" sz="2800" dirty="0" smtClean="0"/>
              <a:t>John 14:16-17</a:t>
            </a:r>
            <a:endParaRPr lang="en-US" sz="2800" b="1" dirty="0" smtClean="0"/>
          </a:p>
          <a:p>
            <a:pPr marL="457200" lvl="1" indent="0">
              <a:buNone/>
            </a:pPr>
            <a:endParaRPr lang="en-US" sz="2800" b="1" dirty="0" smtClean="0"/>
          </a:p>
          <a:p>
            <a:pPr marL="457200" lvl="1" indent="0">
              <a:buNone/>
            </a:pPr>
            <a:r>
              <a:rPr lang="en-US" sz="2800" b="1" dirty="0" smtClean="0"/>
              <a:t>Nevertheless</a:t>
            </a:r>
            <a:r>
              <a:rPr lang="en-US" sz="2800" b="1" dirty="0"/>
              <a:t>, I tell you the truth: it is to your advantage that I go away, for </a:t>
            </a:r>
            <a:r>
              <a:rPr lang="en-US" sz="2800" b="1" dirty="0" smtClean="0"/>
              <a:t>if </a:t>
            </a:r>
            <a:r>
              <a:rPr lang="en-US" sz="2800" b="1" dirty="0"/>
              <a:t>I do not go away, </a:t>
            </a:r>
            <a:r>
              <a:rPr lang="en-US" sz="2800" b="1" dirty="0" smtClean="0"/>
              <a:t>the </a:t>
            </a:r>
            <a:r>
              <a:rPr lang="en-US" sz="2800" b="1" dirty="0"/>
              <a:t>Helper will not come to you. But </a:t>
            </a:r>
            <a:r>
              <a:rPr lang="en-US" sz="2800" b="1" dirty="0" smtClean="0"/>
              <a:t>if I </a:t>
            </a:r>
            <a:r>
              <a:rPr lang="en-US" sz="2800" b="1" dirty="0"/>
              <a:t>go, </a:t>
            </a:r>
            <a:r>
              <a:rPr lang="en-US" sz="2800" b="1" dirty="0" smtClean="0"/>
              <a:t>I </a:t>
            </a:r>
            <a:r>
              <a:rPr lang="en-US" sz="2800" b="1" dirty="0"/>
              <a:t>will send him to you.</a:t>
            </a:r>
            <a:r>
              <a:rPr lang="en-US" sz="2800" b="1" dirty="0" smtClean="0">
                <a:solidFill>
                  <a:srgbClr val="0070C0"/>
                </a:solidFill>
              </a:rPr>
              <a:t> </a:t>
            </a:r>
            <a:r>
              <a:rPr lang="en-US" sz="2800" dirty="0" smtClean="0"/>
              <a:t>John 16:7 </a:t>
            </a:r>
          </a:p>
          <a:p>
            <a:pPr marL="457200" lvl="1" indent="0">
              <a:buNone/>
            </a:pPr>
            <a:endParaRPr lang="en-US" dirty="0" smtClean="0"/>
          </a:p>
        </p:txBody>
      </p:sp>
    </p:spTree>
    <p:extLst>
      <p:ext uri="{BB962C8B-B14F-4D97-AF65-F5344CB8AC3E}">
        <p14:creationId xmlns:p14="http://schemas.microsoft.com/office/powerpoint/2010/main" val="881672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98425"/>
            <a:ext cx="10515600" cy="739775"/>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066800"/>
            <a:ext cx="10515600" cy="5571281"/>
          </a:xfrm>
          <a:solidFill>
            <a:srgbClr val="FFFFCC"/>
          </a:solidFill>
        </p:spPr>
        <p:txBody>
          <a:bodyPr>
            <a:normAutofit/>
          </a:bodyPr>
          <a:lstStyle/>
          <a:p>
            <a:pPr marL="0" indent="0">
              <a:buNone/>
            </a:pPr>
            <a:r>
              <a:rPr lang="en-US" sz="3000" b="1" dirty="0" smtClean="0">
                <a:solidFill>
                  <a:srgbClr val="0070C0"/>
                </a:solidFill>
              </a:rPr>
              <a:t>Each </a:t>
            </a:r>
            <a:r>
              <a:rPr lang="en-US" sz="3000" b="1" dirty="0">
                <a:solidFill>
                  <a:srgbClr val="0070C0"/>
                </a:solidFill>
              </a:rPr>
              <a:t>p</a:t>
            </a:r>
            <a:r>
              <a:rPr lang="en-US" sz="3000" b="1" dirty="0" smtClean="0">
                <a:solidFill>
                  <a:srgbClr val="0070C0"/>
                </a:solidFill>
              </a:rPr>
              <a:t>erson of the Trinity has different roles For example:</a:t>
            </a:r>
          </a:p>
          <a:p>
            <a:pPr marL="0" indent="0">
              <a:buNone/>
            </a:pPr>
            <a:r>
              <a:rPr lang="en-US" sz="3000" b="1" dirty="0">
                <a:solidFill>
                  <a:srgbClr val="0070C0"/>
                </a:solidFill>
              </a:rPr>
              <a:t>I</a:t>
            </a:r>
            <a:r>
              <a:rPr lang="en-US" sz="3000" b="1" dirty="0" smtClean="0">
                <a:solidFill>
                  <a:srgbClr val="0070C0"/>
                </a:solidFill>
              </a:rPr>
              <a:t>n redemption</a:t>
            </a:r>
          </a:p>
          <a:p>
            <a:r>
              <a:rPr lang="en-US" b="1" dirty="0" smtClean="0">
                <a:solidFill>
                  <a:srgbClr val="0070C0"/>
                </a:solidFill>
              </a:rPr>
              <a:t>God </a:t>
            </a:r>
            <a:r>
              <a:rPr lang="en-US" b="1" dirty="0">
                <a:solidFill>
                  <a:srgbClr val="0070C0"/>
                </a:solidFill>
              </a:rPr>
              <a:t>the Holy Spirit </a:t>
            </a:r>
            <a:r>
              <a:rPr lang="en-US" b="1" dirty="0" smtClean="0">
                <a:solidFill>
                  <a:srgbClr val="0070C0"/>
                </a:solidFill>
              </a:rPr>
              <a:t>completed the work planned by the Father and begun by the Son, causing the new birth </a:t>
            </a:r>
            <a:r>
              <a:rPr lang="en-US" b="1" dirty="0" smtClean="0"/>
              <a:t>That </a:t>
            </a:r>
            <a:r>
              <a:rPr lang="en-US" b="1" dirty="0"/>
              <a:t>which is born of the flesh is </a:t>
            </a:r>
            <a:r>
              <a:rPr lang="en-US" b="1" dirty="0" smtClean="0"/>
              <a:t>flesh</a:t>
            </a:r>
            <a:r>
              <a:rPr lang="en-US" b="1" dirty="0"/>
              <a:t>, </a:t>
            </a:r>
            <a:r>
              <a:rPr lang="en-US" b="1" dirty="0" smtClean="0"/>
              <a:t>and that which </a:t>
            </a:r>
            <a:r>
              <a:rPr lang="en-US" b="1" dirty="0"/>
              <a:t>is born of the Spirit is spirit.</a:t>
            </a:r>
            <a:r>
              <a:rPr lang="en-US" dirty="0"/>
              <a:t> John 3:6, </a:t>
            </a:r>
            <a:endParaRPr lang="en-US" dirty="0">
              <a:solidFill>
                <a:srgbClr val="0070C0"/>
              </a:solidFill>
            </a:endParaRPr>
          </a:p>
          <a:p>
            <a:r>
              <a:rPr lang="en-US" b="1" dirty="0" smtClean="0">
                <a:solidFill>
                  <a:srgbClr val="0070C0"/>
                </a:solidFill>
              </a:rPr>
              <a:t>God </a:t>
            </a:r>
            <a:r>
              <a:rPr lang="en-US" b="1" dirty="0">
                <a:solidFill>
                  <a:srgbClr val="0070C0"/>
                </a:solidFill>
              </a:rPr>
              <a:t>the Holy Spirit</a:t>
            </a:r>
            <a:r>
              <a:rPr lang="en-US" b="1" dirty="0" smtClean="0"/>
              <a:t> </a:t>
            </a:r>
            <a:r>
              <a:rPr lang="en-US" b="1" dirty="0" smtClean="0">
                <a:solidFill>
                  <a:srgbClr val="0070C0"/>
                </a:solidFill>
              </a:rPr>
              <a:t>sanctifies us: </a:t>
            </a:r>
            <a:r>
              <a:rPr lang="en-US" b="1" dirty="0" smtClean="0"/>
              <a:t>sanctified </a:t>
            </a:r>
            <a:r>
              <a:rPr lang="en-US" b="1" dirty="0"/>
              <a:t>by the Holy Spirit. </a:t>
            </a:r>
            <a:r>
              <a:rPr lang="en-US" b="1" dirty="0" smtClean="0"/>
              <a:t> </a:t>
            </a:r>
            <a:r>
              <a:rPr lang="en-US" dirty="0" smtClean="0"/>
              <a:t>Romans 15:16</a:t>
            </a:r>
            <a:endParaRPr lang="en-US" dirty="0" smtClean="0">
              <a:solidFill>
                <a:srgbClr val="0070C0"/>
              </a:solidFill>
            </a:endParaRPr>
          </a:p>
          <a:p>
            <a:r>
              <a:rPr lang="en-US" b="1" dirty="0">
                <a:solidFill>
                  <a:srgbClr val="0070C0"/>
                </a:solidFill>
              </a:rPr>
              <a:t>God the Holy Spirit </a:t>
            </a:r>
            <a:r>
              <a:rPr lang="en-US" b="1" dirty="0" smtClean="0">
                <a:solidFill>
                  <a:srgbClr val="0070C0"/>
                </a:solidFill>
              </a:rPr>
              <a:t>empowers Christians for Service: </a:t>
            </a:r>
            <a:r>
              <a:rPr lang="en-US" b="1" dirty="0" smtClean="0"/>
              <a:t>But </a:t>
            </a:r>
            <a:r>
              <a:rPr lang="en-US" b="1" dirty="0"/>
              <a:t>you will receive </a:t>
            </a:r>
            <a:r>
              <a:rPr lang="en-US" b="1" dirty="0" smtClean="0"/>
              <a:t>power when </a:t>
            </a:r>
            <a:r>
              <a:rPr lang="en-US" b="1" dirty="0"/>
              <a:t>the Holy Spirit has come upon you, and </a:t>
            </a:r>
            <a:r>
              <a:rPr lang="en-US" b="1" dirty="0" smtClean="0"/>
              <a:t>you </a:t>
            </a:r>
            <a:r>
              <a:rPr lang="en-US" b="1" dirty="0"/>
              <a:t>will be </a:t>
            </a:r>
            <a:r>
              <a:rPr lang="en-US" b="1" dirty="0" smtClean="0"/>
              <a:t>my </a:t>
            </a:r>
            <a:r>
              <a:rPr lang="en-US" b="1" dirty="0"/>
              <a:t>witnesses in Jerusalem and in all Judea and </a:t>
            </a:r>
            <a:r>
              <a:rPr lang="en-US" b="1" dirty="0" smtClean="0"/>
              <a:t>Samaria</a:t>
            </a:r>
            <a:r>
              <a:rPr lang="en-US" b="1" dirty="0"/>
              <a:t>, and </a:t>
            </a:r>
            <a:r>
              <a:rPr lang="en-US" b="1" dirty="0" smtClean="0"/>
              <a:t>to </a:t>
            </a:r>
            <a:r>
              <a:rPr lang="en-US" b="1" dirty="0"/>
              <a:t>the end of the earth</a:t>
            </a:r>
            <a:r>
              <a:rPr lang="en-US" b="1" dirty="0" smtClean="0"/>
              <a:t>. </a:t>
            </a:r>
            <a:r>
              <a:rPr lang="en-US" dirty="0" smtClean="0"/>
              <a:t>Acts 1:8</a:t>
            </a:r>
            <a:endParaRPr lang="en-US" b="1" dirty="0">
              <a:solidFill>
                <a:srgbClr val="0070C0"/>
              </a:solidFill>
            </a:endParaRPr>
          </a:p>
        </p:txBody>
      </p:sp>
    </p:spTree>
    <p:extLst>
      <p:ext uri="{BB962C8B-B14F-4D97-AF65-F5344CB8AC3E}">
        <p14:creationId xmlns:p14="http://schemas.microsoft.com/office/powerpoint/2010/main" val="36187485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986076"/>
          </a:xfrm>
          <a:solidFill>
            <a:srgbClr val="FFFFCC"/>
          </a:solidFill>
        </p:spPr>
        <p:txBody>
          <a:bodyPr>
            <a:normAutofit lnSpcReduction="10000"/>
          </a:bodyPr>
          <a:lstStyle/>
          <a:p>
            <a:pPr marL="0" indent="0">
              <a:buNone/>
            </a:pPr>
            <a:r>
              <a:rPr lang="en-US" sz="3000" b="1" dirty="0" smtClean="0">
                <a:solidFill>
                  <a:srgbClr val="0070C0"/>
                </a:solidFill>
              </a:rPr>
              <a:t>Trinitarian Summary:</a:t>
            </a:r>
          </a:p>
          <a:p>
            <a:pPr marL="514350" indent="-514350">
              <a:buFont typeface="+mj-lt"/>
              <a:buAutoNum type="arabicPeriod"/>
            </a:pPr>
            <a:r>
              <a:rPr lang="en-US" sz="3000" b="1" u="sng" dirty="0" smtClean="0">
                <a:solidFill>
                  <a:srgbClr val="0070C0"/>
                </a:solidFill>
              </a:rPr>
              <a:t>Ontological equality </a:t>
            </a:r>
            <a:r>
              <a:rPr lang="en-US" sz="3000" b="1" dirty="0" smtClean="0">
                <a:solidFill>
                  <a:srgbClr val="0070C0"/>
                </a:solidFill>
              </a:rPr>
              <a:t>(</a:t>
            </a:r>
            <a:r>
              <a:rPr lang="en-US" sz="3000" b="1" i="1" dirty="0" smtClean="0">
                <a:solidFill>
                  <a:srgbClr val="0070C0"/>
                </a:solidFill>
              </a:rPr>
              <a:t>being equality</a:t>
            </a:r>
            <a:r>
              <a:rPr lang="en-US" sz="3000" b="1" dirty="0" smtClean="0">
                <a:solidFill>
                  <a:srgbClr val="0070C0"/>
                </a:solidFill>
              </a:rPr>
              <a:t>): </a:t>
            </a:r>
            <a:r>
              <a:rPr lang="en-US" sz="3000" b="1" dirty="0" smtClean="0"/>
              <a:t>The Father, Son, and Holy Spirit  each have all the attributes of God.</a:t>
            </a:r>
          </a:p>
          <a:p>
            <a:pPr marL="514350" indent="-514350">
              <a:buFont typeface="+mj-lt"/>
              <a:buAutoNum type="arabicPeriod"/>
            </a:pPr>
            <a:r>
              <a:rPr lang="en-US" sz="3000" b="1" u="sng" dirty="0" smtClean="0">
                <a:solidFill>
                  <a:srgbClr val="0070C0"/>
                </a:solidFill>
              </a:rPr>
              <a:t>Economic subordination: </a:t>
            </a:r>
            <a:r>
              <a:rPr lang="en-US" sz="3000" b="1" dirty="0" smtClean="0"/>
              <a:t>The Son is subordinate to the Father and the Father and the Son sent the Holy Spirit.</a:t>
            </a:r>
          </a:p>
          <a:p>
            <a:pPr marL="514350" indent="-514350">
              <a:buFont typeface="+mj-lt"/>
              <a:buAutoNum type="arabicPeriod"/>
            </a:pPr>
            <a:r>
              <a:rPr lang="en-US" sz="3000" b="1" u="sng" dirty="0" smtClean="0">
                <a:solidFill>
                  <a:srgbClr val="0070C0"/>
                </a:solidFill>
              </a:rPr>
              <a:t>Unity and Diversity:</a:t>
            </a:r>
            <a:r>
              <a:rPr lang="en-US" sz="3000" b="1" dirty="0" smtClean="0">
                <a:solidFill>
                  <a:srgbClr val="0070C0"/>
                </a:solidFill>
              </a:rPr>
              <a:t> </a:t>
            </a:r>
            <a:r>
              <a:rPr lang="en-US" sz="3000" b="1" dirty="0" smtClean="0"/>
              <a:t>All three persons have the same attributes but different roles.</a:t>
            </a:r>
          </a:p>
          <a:p>
            <a:pPr lvl="1"/>
            <a:r>
              <a:rPr lang="en-US" sz="2800" b="1" dirty="0" smtClean="0"/>
              <a:t>God created us male and female yet we are one flesh in marriage. Ephesians 5:31</a:t>
            </a:r>
          </a:p>
          <a:p>
            <a:pPr lvl="1"/>
            <a:r>
              <a:rPr lang="en-US" sz="2800" b="1" dirty="0" smtClean="0"/>
              <a:t>The church has many members but one body. 1 Corinthians 12:12</a:t>
            </a:r>
          </a:p>
          <a:p>
            <a:pPr lvl="1"/>
            <a:r>
              <a:rPr lang="en-US" sz="2800" b="1" dirty="0" smtClean="0"/>
              <a:t>Jews and Gentiles (all races) are united in Christ. Ephesians 2:16; 3:8-10</a:t>
            </a:r>
            <a:endParaRPr lang="en-US" sz="2800" b="1" dirty="0"/>
          </a:p>
        </p:txBody>
      </p:sp>
    </p:spTree>
    <p:extLst>
      <p:ext uri="{BB962C8B-B14F-4D97-AF65-F5344CB8AC3E}">
        <p14:creationId xmlns:p14="http://schemas.microsoft.com/office/powerpoint/2010/main" val="23640963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104695"/>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547832"/>
            <a:ext cx="10515600" cy="4986076"/>
          </a:xfrm>
          <a:solidFill>
            <a:srgbClr val="FFFFCC"/>
          </a:solidFill>
        </p:spPr>
        <p:txBody>
          <a:bodyPr>
            <a:normAutofit lnSpcReduction="10000"/>
          </a:bodyPr>
          <a:lstStyle/>
          <a:p>
            <a:pPr marL="0" indent="0">
              <a:buNone/>
            </a:pPr>
            <a:r>
              <a:rPr lang="en-US" b="1" u="sng" dirty="0" smtClean="0">
                <a:solidFill>
                  <a:srgbClr val="0070C0"/>
                </a:solidFill>
              </a:rPr>
              <a:t>Modalism: </a:t>
            </a:r>
            <a:r>
              <a:rPr lang="en-US" b="1" dirty="0" smtClean="0"/>
              <a:t>There is one person who appears to us in three </a:t>
            </a:r>
            <a:r>
              <a:rPr lang="en-US" b="1" dirty="0"/>
              <a:t>d</a:t>
            </a:r>
            <a:r>
              <a:rPr lang="en-US" b="1" dirty="0" smtClean="0"/>
              <a:t>ifferent forms (modes):</a:t>
            </a:r>
          </a:p>
          <a:p>
            <a:pPr lvl="1"/>
            <a:r>
              <a:rPr lang="en-US" sz="2800" b="1" dirty="0" smtClean="0">
                <a:solidFill>
                  <a:srgbClr val="0070C0"/>
                </a:solidFill>
              </a:rPr>
              <a:t>Clearly emphasizes one God. </a:t>
            </a:r>
            <a:r>
              <a:rPr lang="en-US" sz="2800" b="1" dirty="0" smtClean="0"/>
              <a:t>I and the father are one. </a:t>
            </a:r>
            <a:r>
              <a:rPr lang="en-US" sz="2800" dirty="0" smtClean="0"/>
              <a:t>John10:30</a:t>
            </a:r>
          </a:p>
          <a:p>
            <a:pPr lvl="1"/>
            <a:r>
              <a:rPr lang="en-US" sz="2800" b="1" dirty="0" smtClean="0">
                <a:solidFill>
                  <a:srgbClr val="0070C0"/>
                </a:solidFill>
              </a:rPr>
              <a:t>It denies the personal relationships within the Trinity. </a:t>
            </a:r>
            <a:r>
              <a:rPr lang="en-US" sz="2800" b="1" dirty="0"/>
              <a:t>And when </a:t>
            </a:r>
            <a:r>
              <a:rPr lang="en-US" sz="2800" b="1" dirty="0">
                <a:solidFill>
                  <a:srgbClr val="FF0000"/>
                </a:solidFill>
              </a:rPr>
              <a:t>Jesus</a:t>
            </a:r>
            <a:r>
              <a:rPr lang="en-US" sz="2800" b="1" dirty="0"/>
              <a:t> was baptized, immediately he went up from the water, and behold, </a:t>
            </a:r>
            <a:r>
              <a:rPr lang="en-US" sz="2800" b="1" dirty="0" smtClean="0"/>
              <a:t>the </a:t>
            </a:r>
            <a:r>
              <a:rPr lang="en-US" sz="2800" b="1" dirty="0"/>
              <a:t>heavens were opened to him</a:t>
            </a:r>
            <a:r>
              <a:rPr lang="en-US" sz="2800" b="1" dirty="0" smtClean="0"/>
              <a:t>, </a:t>
            </a:r>
            <a:r>
              <a:rPr lang="en-US" sz="2800" b="1" dirty="0"/>
              <a:t>and he </a:t>
            </a:r>
            <a:r>
              <a:rPr lang="en-US" sz="2800" b="1" dirty="0" smtClean="0"/>
              <a:t>saw </a:t>
            </a:r>
            <a:r>
              <a:rPr lang="en-US" sz="2800" b="1" dirty="0"/>
              <a:t>the </a:t>
            </a:r>
            <a:r>
              <a:rPr lang="en-US" sz="2800" b="1" dirty="0">
                <a:solidFill>
                  <a:srgbClr val="FF0000"/>
                </a:solidFill>
              </a:rPr>
              <a:t>Spirit of God </a:t>
            </a:r>
            <a:r>
              <a:rPr lang="en-US" sz="2800" b="1" dirty="0"/>
              <a:t>descending like a dove and coming to rest on him</a:t>
            </a:r>
            <a:r>
              <a:rPr lang="en-US" sz="2800" b="1" dirty="0" smtClean="0"/>
              <a:t>;</a:t>
            </a:r>
            <a:r>
              <a:rPr lang="en-US" sz="2800" b="1" dirty="0"/>
              <a:t> and behold, </a:t>
            </a:r>
            <a:r>
              <a:rPr lang="en-US" sz="2800" b="1" dirty="0" smtClean="0"/>
              <a:t>a </a:t>
            </a:r>
            <a:r>
              <a:rPr lang="en-US" sz="2800" b="1" dirty="0"/>
              <a:t>voice from heaven said, </a:t>
            </a:r>
            <a:r>
              <a:rPr lang="en-US" sz="2800" b="1" dirty="0" smtClean="0"/>
              <a:t>“</a:t>
            </a:r>
            <a:r>
              <a:rPr lang="en-US" sz="2800" b="1" dirty="0"/>
              <a:t>This is </a:t>
            </a:r>
            <a:r>
              <a:rPr lang="en-US" sz="2800" b="1" dirty="0">
                <a:solidFill>
                  <a:srgbClr val="FF0000"/>
                </a:solidFill>
              </a:rPr>
              <a:t>my beloved Son</a:t>
            </a:r>
            <a:r>
              <a:rPr lang="en-US" sz="2800" b="1" dirty="0" smtClean="0"/>
              <a:t>, </a:t>
            </a:r>
            <a:r>
              <a:rPr lang="en-US" sz="2800" b="1" dirty="0"/>
              <a:t>with </a:t>
            </a:r>
            <a:r>
              <a:rPr lang="en-US" sz="2800" b="1" dirty="0" smtClean="0"/>
              <a:t>whom </a:t>
            </a:r>
            <a:r>
              <a:rPr lang="en-US" sz="2800" b="1" dirty="0"/>
              <a:t>I am well pleased</a:t>
            </a:r>
            <a:r>
              <a:rPr lang="en-US" sz="2800" b="1" dirty="0" smtClean="0"/>
              <a:t>.” </a:t>
            </a:r>
            <a:r>
              <a:rPr lang="en-US" sz="2800" dirty="0" smtClean="0"/>
              <a:t>Matthew 3:16-17</a:t>
            </a:r>
          </a:p>
          <a:p>
            <a:pPr lvl="1"/>
            <a:r>
              <a:rPr lang="en-US" sz="2800" b="1" dirty="0" smtClean="0">
                <a:solidFill>
                  <a:srgbClr val="0070C0"/>
                </a:solidFill>
              </a:rPr>
              <a:t>It must say that it is an illusion or charade when Jesus prays to the Father. </a:t>
            </a:r>
            <a:r>
              <a:rPr lang="en-US" sz="2800" b="1" dirty="0"/>
              <a:t>When Jesus had spoken these words, </a:t>
            </a:r>
            <a:r>
              <a:rPr lang="en-US" sz="2800" b="1" dirty="0" smtClean="0"/>
              <a:t>he </a:t>
            </a:r>
            <a:r>
              <a:rPr lang="en-US" sz="2800" b="1" dirty="0"/>
              <a:t>lifted up his eyes to heaven, and said, “Father, </a:t>
            </a:r>
            <a:r>
              <a:rPr lang="en-US" sz="2800" b="1" dirty="0" smtClean="0"/>
              <a:t>the </a:t>
            </a:r>
            <a:r>
              <a:rPr lang="en-US" sz="2800" b="1" dirty="0"/>
              <a:t>hour has come; </a:t>
            </a:r>
            <a:r>
              <a:rPr lang="en-US" sz="2800" b="1" dirty="0" smtClean="0"/>
              <a:t>glorify </a:t>
            </a:r>
            <a:r>
              <a:rPr lang="en-US" sz="2800" b="1" dirty="0"/>
              <a:t>your Son that the Son may </a:t>
            </a:r>
            <a:r>
              <a:rPr lang="en-US" sz="2800" b="1" dirty="0" smtClean="0"/>
              <a:t>glorify </a:t>
            </a:r>
            <a:r>
              <a:rPr lang="en-US" sz="2800" b="1" dirty="0"/>
              <a:t>you</a:t>
            </a:r>
            <a:r>
              <a:rPr lang="en-US" sz="2800" b="1" dirty="0" smtClean="0"/>
              <a:t>, </a:t>
            </a:r>
            <a:r>
              <a:rPr lang="en-US" sz="2800" dirty="0" smtClean="0"/>
              <a:t>John 17:1</a:t>
            </a:r>
            <a:endParaRPr lang="en-US" sz="2800" b="1" dirty="0" smtClean="0">
              <a:solidFill>
                <a:srgbClr val="0070C0"/>
              </a:solidFill>
            </a:endParaRPr>
          </a:p>
        </p:txBody>
      </p:sp>
    </p:spTree>
    <p:extLst>
      <p:ext uri="{BB962C8B-B14F-4D97-AF65-F5344CB8AC3E}">
        <p14:creationId xmlns:p14="http://schemas.microsoft.com/office/powerpoint/2010/main" val="404235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38200" y="133631"/>
            <a:ext cx="10515600" cy="1325563"/>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a:t>
            </a:r>
            <a:r>
              <a:rPr lang="en-US" sz="3200" b="1" dirty="0" smtClean="0">
                <a:latin typeface="Arial" panose="020B0604020202020204" pitchFamily="34" charset="0"/>
                <a:cs typeface="Arial" panose="020B0604020202020204" pitchFamily="34" charset="0"/>
              </a:rPr>
              <a:t>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1448" y="1588344"/>
            <a:ext cx="10515600" cy="4986076"/>
          </a:xfrm>
          <a:solidFill>
            <a:srgbClr val="FFFFCC"/>
          </a:solidFill>
        </p:spPr>
        <p:txBody>
          <a:bodyPr>
            <a:normAutofit fontScale="92500"/>
          </a:bodyPr>
          <a:lstStyle/>
          <a:p>
            <a:r>
              <a:rPr lang="en-US" b="1" u="sng" dirty="0" smtClean="0">
                <a:solidFill>
                  <a:srgbClr val="0070C0"/>
                </a:solidFill>
              </a:rPr>
              <a:t>Modalism: </a:t>
            </a:r>
            <a:r>
              <a:rPr lang="en-US" b="1" dirty="0" smtClean="0"/>
              <a:t>There is one person who appears to us in three </a:t>
            </a:r>
            <a:r>
              <a:rPr lang="en-US" b="1" dirty="0"/>
              <a:t>d</a:t>
            </a:r>
            <a:r>
              <a:rPr lang="en-US" b="1" dirty="0" smtClean="0"/>
              <a:t>ifferent forms (modes):</a:t>
            </a:r>
          </a:p>
          <a:p>
            <a:pPr lvl="1"/>
            <a:r>
              <a:rPr lang="en-US" sz="2800" b="1" dirty="0" smtClean="0">
                <a:solidFill>
                  <a:srgbClr val="0070C0"/>
                </a:solidFill>
              </a:rPr>
              <a:t>The Son and/or Holy Spirit cannot intercede for us before the Father.</a:t>
            </a:r>
          </a:p>
          <a:p>
            <a:pPr lvl="1"/>
            <a:r>
              <a:rPr lang="en-US" sz="2800" b="1" dirty="0" smtClean="0">
                <a:solidFill>
                  <a:srgbClr val="0070C0"/>
                </a:solidFill>
              </a:rPr>
              <a:t>It loses the heart of the atonement: namely the Father sent the Son as a substitutionary sacrifice to bear the Father’s wrath towards the sins of believers and that the Father saw the sufferings of Jesus as sufficient to satisfy the Father’s wrath.</a:t>
            </a:r>
          </a:p>
          <a:p>
            <a:pPr lvl="1"/>
            <a:r>
              <a:rPr lang="en-US" sz="2800" b="1" dirty="0" smtClean="0">
                <a:solidFill>
                  <a:srgbClr val="0070C0"/>
                </a:solidFill>
              </a:rPr>
              <a:t>If God is one person then he cannot love or communicate without the creation and hence must create the world in contradiction of: </a:t>
            </a:r>
            <a:r>
              <a:rPr lang="en-US" sz="2800" b="1" dirty="0" smtClean="0"/>
              <a:t>God is love. </a:t>
            </a:r>
            <a:r>
              <a:rPr lang="en-US" sz="2800" dirty="0" smtClean="0"/>
              <a:t>1 John 4:8 and John 17:24 </a:t>
            </a:r>
            <a:r>
              <a:rPr lang="en-US" sz="2800" b="1" dirty="0">
                <a:solidFill>
                  <a:srgbClr val="FF0000"/>
                </a:solidFill>
              </a:rPr>
              <a:t>Father, </a:t>
            </a:r>
            <a:r>
              <a:rPr lang="en-US" sz="2800" b="1" dirty="0"/>
              <a:t>I desire that they also, whom you have given me, may be </a:t>
            </a:r>
            <a:r>
              <a:rPr lang="en-US" sz="2800" b="1" dirty="0" smtClean="0"/>
              <a:t>with </a:t>
            </a:r>
            <a:r>
              <a:rPr lang="en-US" sz="2800" b="1" dirty="0">
                <a:solidFill>
                  <a:srgbClr val="FF0000"/>
                </a:solidFill>
              </a:rPr>
              <a:t>me</a:t>
            </a:r>
            <a:r>
              <a:rPr lang="en-US" sz="2800" b="1" dirty="0"/>
              <a:t> </a:t>
            </a:r>
            <a:r>
              <a:rPr lang="en-US" sz="2800" b="1" dirty="0" smtClean="0"/>
              <a:t>where </a:t>
            </a:r>
            <a:r>
              <a:rPr lang="en-US" sz="2800" b="1" dirty="0"/>
              <a:t>I am, </a:t>
            </a:r>
            <a:r>
              <a:rPr lang="en-US" sz="2800" b="1" dirty="0" smtClean="0"/>
              <a:t>to </a:t>
            </a:r>
            <a:r>
              <a:rPr lang="en-US" sz="2800" b="1" dirty="0"/>
              <a:t>see </a:t>
            </a:r>
            <a:r>
              <a:rPr lang="en-US" sz="2800" b="1" dirty="0">
                <a:solidFill>
                  <a:srgbClr val="FF0000"/>
                </a:solidFill>
              </a:rPr>
              <a:t>my glory </a:t>
            </a:r>
            <a:r>
              <a:rPr lang="en-US" sz="2800" b="1" dirty="0"/>
              <a:t>that you have given me because </a:t>
            </a:r>
            <a:r>
              <a:rPr lang="en-US" sz="2800" b="1" dirty="0">
                <a:solidFill>
                  <a:srgbClr val="FF0000"/>
                </a:solidFill>
              </a:rPr>
              <a:t>you loved me </a:t>
            </a:r>
            <a:r>
              <a:rPr lang="en-US" sz="2800" b="1" dirty="0" smtClean="0">
                <a:solidFill>
                  <a:srgbClr val="FF0000"/>
                </a:solidFill>
              </a:rPr>
              <a:t>before </a:t>
            </a:r>
            <a:r>
              <a:rPr lang="en-US" sz="2800" b="1" dirty="0">
                <a:solidFill>
                  <a:srgbClr val="FF0000"/>
                </a:solidFill>
              </a:rPr>
              <a:t>the foundation of the world.</a:t>
            </a:r>
            <a:endParaRPr lang="en-US" sz="2800" b="1" dirty="0" smtClean="0">
              <a:solidFill>
                <a:srgbClr val="FF0000"/>
              </a:solidFill>
            </a:endParaRPr>
          </a:p>
        </p:txBody>
      </p:sp>
    </p:spTree>
    <p:extLst>
      <p:ext uri="{BB962C8B-B14F-4D97-AF65-F5344CB8AC3E}">
        <p14:creationId xmlns:p14="http://schemas.microsoft.com/office/powerpoint/2010/main" val="1877373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41093" y="87333"/>
            <a:ext cx="10515600" cy="1063288"/>
          </a:xfrm>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The Trinity </a:t>
            </a:r>
            <a:r>
              <a:rPr lang="en-US" sz="3200" b="1" dirty="0">
                <a:latin typeface="Arial" panose="020B0604020202020204" pitchFamily="34" charset="0"/>
                <a:cs typeface="Arial" panose="020B0604020202020204" pitchFamily="34" charset="0"/>
              </a:rPr>
              <a:t>Historic Trinity </a:t>
            </a:r>
            <a:r>
              <a:rPr lang="en-US" sz="3200" b="1" dirty="0" smtClean="0">
                <a:latin typeface="Arial" panose="020B0604020202020204" pitchFamily="34" charset="0"/>
                <a:cs typeface="Arial" panose="020B0604020202020204" pitchFamily="34" charset="0"/>
              </a:rPr>
              <a:t>Controversies</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41093" y="1272540"/>
            <a:ext cx="10515600" cy="5463925"/>
          </a:xfrm>
          <a:solidFill>
            <a:srgbClr val="FFFFCC"/>
          </a:solidFill>
        </p:spPr>
        <p:txBody>
          <a:bodyPr>
            <a:normAutofit/>
          </a:bodyPr>
          <a:lstStyle/>
          <a:p>
            <a:r>
              <a:rPr lang="en-US" b="1" u="sng" dirty="0" smtClean="0">
                <a:solidFill>
                  <a:srgbClr val="0070C0"/>
                </a:solidFill>
              </a:rPr>
              <a:t>Arianism:</a:t>
            </a:r>
            <a:r>
              <a:rPr lang="en-US" b="1" dirty="0" smtClean="0">
                <a:solidFill>
                  <a:srgbClr val="0070C0"/>
                </a:solidFill>
              </a:rPr>
              <a:t> </a:t>
            </a:r>
            <a:r>
              <a:rPr lang="en-US" b="1" dirty="0" smtClean="0"/>
              <a:t>God the Son was created by God the Father and before the creation of the Son the Holy Spirit did not exist thus </a:t>
            </a:r>
          </a:p>
          <a:p>
            <a:r>
              <a:rPr lang="en-US" b="1" dirty="0" smtClean="0">
                <a:solidFill>
                  <a:srgbClr val="FF0000"/>
                </a:solidFill>
              </a:rPr>
              <a:t>Arianism denies the full deity of the Son and Holy Spirit.</a:t>
            </a:r>
          </a:p>
          <a:p>
            <a:r>
              <a:rPr lang="en-US" b="1" dirty="0">
                <a:solidFill>
                  <a:srgbClr val="FF0000"/>
                </a:solidFill>
              </a:rPr>
              <a:t>Much confusion has and still does exist over the meaning of “beget.”</a:t>
            </a:r>
          </a:p>
          <a:p>
            <a:r>
              <a:rPr lang="en-US" sz="2800" i="1" dirty="0" err="1" smtClean="0">
                <a:solidFill>
                  <a:srgbClr val="FF0000"/>
                </a:solidFill>
              </a:rPr>
              <a:t>monogenēs</a:t>
            </a:r>
            <a:r>
              <a:rPr lang="en-US" sz="2800" b="1" i="1" dirty="0" smtClean="0"/>
              <a:t> </a:t>
            </a:r>
            <a:r>
              <a:rPr lang="en-US" sz="2800" b="1" dirty="0" smtClean="0">
                <a:solidFill>
                  <a:srgbClr val="0070C0"/>
                </a:solidFill>
              </a:rPr>
              <a:t>was translated as </a:t>
            </a:r>
            <a:r>
              <a:rPr lang="en-US" sz="2800" b="1" i="1" dirty="0" smtClean="0">
                <a:solidFill>
                  <a:srgbClr val="FF0000"/>
                </a:solidFill>
              </a:rPr>
              <a:t>only begotten</a:t>
            </a:r>
            <a:r>
              <a:rPr lang="en-US" sz="2800" b="1" dirty="0" smtClean="0">
                <a:solidFill>
                  <a:srgbClr val="FF0000"/>
                </a:solidFill>
              </a:rPr>
              <a:t> </a:t>
            </a:r>
            <a:r>
              <a:rPr lang="en-US" sz="2800" b="1" dirty="0" smtClean="0">
                <a:solidFill>
                  <a:srgbClr val="0070C0"/>
                </a:solidFill>
              </a:rPr>
              <a:t>in the KJV and NASV. It means one of a kind or unique. The NIV and ESV correctly translate it as only (ESV) or one and only (NIV). </a:t>
            </a:r>
            <a:r>
              <a:rPr lang="en-US" i="1" dirty="0" err="1" smtClean="0">
                <a:solidFill>
                  <a:srgbClr val="FF0000"/>
                </a:solidFill>
              </a:rPr>
              <a:t>Monogenēs</a:t>
            </a:r>
            <a:r>
              <a:rPr lang="en-US" i="1" dirty="0" smtClean="0">
                <a:solidFill>
                  <a:srgbClr val="FF0000"/>
                </a:solidFill>
              </a:rPr>
              <a:t> </a:t>
            </a:r>
            <a:r>
              <a:rPr lang="en-US" b="1" dirty="0" smtClean="0"/>
              <a:t>is used in John 3:16 </a:t>
            </a:r>
            <a:r>
              <a:rPr lang="en-US" sz="2800" b="1" dirty="0" smtClean="0"/>
              <a:t>“he gave his (</a:t>
            </a:r>
            <a:r>
              <a:rPr lang="en-US" i="1" dirty="0" err="1" smtClean="0">
                <a:solidFill>
                  <a:srgbClr val="FF0000"/>
                </a:solidFill>
              </a:rPr>
              <a:t>monogenēs</a:t>
            </a:r>
            <a:r>
              <a:rPr lang="en-US" b="1" dirty="0" smtClean="0"/>
              <a:t>) only Son”</a:t>
            </a:r>
            <a:endParaRPr lang="en-US" sz="2800" b="1" dirty="0"/>
          </a:p>
          <a:p>
            <a:r>
              <a:rPr lang="en-US" i="1" dirty="0" err="1">
                <a:solidFill>
                  <a:srgbClr val="FF0000"/>
                </a:solidFill>
              </a:rPr>
              <a:t>g</a:t>
            </a:r>
            <a:r>
              <a:rPr lang="en-US" i="1" dirty="0" err="1" smtClean="0">
                <a:solidFill>
                  <a:srgbClr val="FF0000"/>
                </a:solidFill>
              </a:rPr>
              <a:t>ennao</a:t>
            </a:r>
            <a:r>
              <a:rPr lang="en-US" i="1" dirty="0" smtClean="0">
                <a:solidFill>
                  <a:srgbClr val="FF0000"/>
                </a:solidFill>
              </a:rPr>
              <a:t> </a:t>
            </a:r>
            <a:r>
              <a:rPr lang="en-US" b="1" dirty="0" smtClean="0">
                <a:solidFill>
                  <a:srgbClr val="0070C0"/>
                </a:solidFill>
              </a:rPr>
              <a:t>is the Greek word for beget, literally meaning to bring forth and is usually translated as “born.” </a:t>
            </a:r>
            <a:r>
              <a:rPr lang="en-US" b="1" dirty="0"/>
              <a:t>“Truly, truly, I say to you, unless one is </a:t>
            </a:r>
            <a:r>
              <a:rPr lang="en-US" b="1" dirty="0" smtClean="0"/>
              <a:t>born (</a:t>
            </a:r>
            <a:r>
              <a:rPr lang="en-US" i="1" dirty="0" err="1">
                <a:solidFill>
                  <a:srgbClr val="FF0000"/>
                </a:solidFill>
              </a:rPr>
              <a:t>gennao</a:t>
            </a:r>
            <a:r>
              <a:rPr lang="en-US" b="1" dirty="0" smtClean="0"/>
              <a:t>)again </a:t>
            </a:r>
            <a:r>
              <a:rPr lang="en-US" b="1" dirty="0"/>
              <a:t>he cannot </a:t>
            </a:r>
            <a:r>
              <a:rPr lang="en-US" b="1" dirty="0" smtClean="0"/>
              <a:t>see </a:t>
            </a:r>
            <a:r>
              <a:rPr lang="en-US" b="1" dirty="0"/>
              <a:t>the kingdom of God</a:t>
            </a:r>
            <a:r>
              <a:rPr lang="en-US" b="1" dirty="0" smtClean="0"/>
              <a:t>.” </a:t>
            </a:r>
            <a:r>
              <a:rPr lang="en-US" dirty="0"/>
              <a:t>John 3:3 </a:t>
            </a:r>
            <a:endParaRPr lang="en-US" dirty="0" smtClean="0"/>
          </a:p>
        </p:txBody>
      </p:sp>
    </p:spTree>
    <p:extLst>
      <p:ext uri="{BB962C8B-B14F-4D97-AF65-F5344CB8AC3E}">
        <p14:creationId xmlns:p14="http://schemas.microsoft.com/office/powerpoint/2010/main" val="13466127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1553</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Discipleship:  An  Introduction to  Systematic Theology and  Apologetics</vt:lpstr>
      <vt:lpstr>    The Trinity</vt:lpstr>
      <vt:lpstr>    The Trinity</vt:lpstr>
      <vt:lpstr>    The Trinity</vt:lpstr>
      <vt:lpstr>    The Trinity</vt:lpstr>
      <vt:lpstr>    The Trinity</vt:lpstr>
      <vt:lpstr>The Trinity Historic Trinity Controversies</vt:lpstr>
      <vt:lpstr>The Trinity Historic Trinity Controversies</vt:lpstr>
      <vt:lpstr>The Trinity Historic Trinity Controversies</vt:lpstr>
      <vt:lpstr>The Trinity Historic Trinity Controversies</vt:lpstr>
      <vt:lpstr>The Trinity Historic Trinity Controversies</vt:lpstr>
      <vt:lpstr>The Trinity Historic Trinity Controversies</vt:lpstr>
      <vt:lpstr>The Trinity Historic Trinity Controversies</vt:lpstr>
      <vt:lpstr>The Trinity Historic Trinity Controversies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2016-01-24T21:05:30Z</dcterms:created>
  <dcterms:modified xsi:type="dcterms:W3CDTF">2016-01-24T21:07:36Z</dcterms:modified>
</cp:coreProperties>
</file>