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0" d="100"/>
          <a:sy n="50" d="100"/>
        </p:scale>
        <p:origin x="1286"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F3B80-D78B-4C80-96AF-A0771A0CE6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296994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F3B80-D78B-4C80-96AF-A0771A0CE6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160548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F3B80-D78B-4C80-96AF-A0771A0CE6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26476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F3B80-D78B-4C80-96AF-A0771A0CE6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214244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F3B80-D78B-4C80-96AF-A0771A0CE682}" type="datetimeFigureOut">
              <a:rPr lang="en-US" smtClean="0"/>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31517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F3B80-D78B-4C80-96AF-A0771A0CE682}"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305148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F3B80-D78B-4C80-96AF-A0771A0CE682}" type="datetimeFigureOut">
              <a:rPr lang="en-US" smtClean="0"/>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1900914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F3B80-D78B-4C80-96AF-A0771A0CE682}" type="datetimeFigureOut">
              <a:rPr lang="en-US" smtClean="0"/>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198985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F3B80-D78B-4C80-96AF-A0771A0CE682}" type="datetimeFigureOut">
              <a:rPr lang="en-US" smtClean="0"/>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155135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F3B80-D78B-4C80-96AF-A0771A0CE682}"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329811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F3B80-D78B-4C80-96AF-A0771A0CE682}" type="datetimeFigureOut">
              <a:rPr lang="en-US" smtClean="0"/>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06CC9-E078-4F38-8C7D-271EE6CC086E}" type="slidenum">
              <a:rPr lang="en-US" smtClean="0"/>
              <a:t>‹#›</a:t>
            </a:fld>
            <a:endParaRPr lang="en-US"/>
          </a:p>
        </p:txBody>
      </p:sp>
    </p:spTree>
    <p:extLst>
      <p:ext uri="{BB962C8B-B14F-4D97-AF65-F5344CB8AC3E}">
        <p14:creationId xmlns:p14="http://schemas.microsoft.com/office/powerpoint/2010/main" val="376122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F3B80-D78B-4C80-96AF-A0771A0CE682}" type="datetimeFigureOut">
              <a:rPr lang="en-US" smtClean="0"/>
              <a:t>1/31/2016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06CC9-E078-4F38-8C7D-271EE6CC086E}" type="slidenum">
              <a:rPr lang="en-US" smtClean="0"/>
              <a:t>‹#›</a:t>
            </a:fld>
            <a:endParaRPr lang="en-US"/>
          </a:p>
        </p:txBody>
      </p:sp>
    </p:spTree>
    <p:extLst>
      <p:ext uri="{BB962C8B-B14F-4D97-AF65-F5344CB8AC3E}">
        <p14:creationId xmlns:p14="http://schemas.microsoft.com/office/powerpoint/2010/main" val="97309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16689"/>
            <a:ext cx="9144000" cy="4213184"/>
          </a:xfrm>
          <a:solidFill>
            <a:srgbClr val="FFFFCC"/>
          </a:solidFill>
        </p:spPr>
        <p:txBody>
          <a:bodyPr>
            <a:noAutofit/>
          </a:bodyPr>
          <a:lstStyle/>
          <a:p>
            <a:r>
              <a:rPr lang="en-US" b="1" dirty="0" smtClean="0">
                <a:solidFill>
                  <a:srgbClr val="0070C0"/>
                </a:solidFill>
              </a:rPr>
              <a:t>Discipleship: </a:t>
            </a:r>
            <a:br>
              <a:rPr lang="en-US" b="1" dirty="0" smtClean="0">
                <a:solidFill>
                  <a:srgbClr val="0070C0"/>
                </a:solidFill>
              </a:rPr>
            </a:br>
            <a:r>
              <a:rPr lang="en-US" b="1" dirty="0" smtClean="0">
                <a:solidFill>
                  <a:srgbClr val="0070C0"/>
                </a:solidFill>
              </a:rPr>
              <a:t>An </a:t>
            </a:r>
            <a:br>
              <a:rPr lang="en-US" b="1" dirty="0" smtClean="0">
                <a:solidFill>
                  <a:srgbClr val="0070C0"/>
                </a:solidFill>
              </a:rPr>
            </a:br>
            <a:r>
              <a:rPr lang="en-US" b="1" dirty="0" smtClean="0">
                <a:solidFill>
                  <a:srgbClr val="0070C0"/>
                </a:solidFill>
              </a:rPr>
              <a:t>Introduction to </a:t>
            </a:r>
            <a:br>
              <a:rPr lang="en-US" b="1" dirty="0" smtClean="0">
                <a:solidFill>
                  <a:srgbClr val="0070C0"/>
                </a:solidFill>
              </a:rPr>
            </a:br>
            <a:r>
              <a:rPr lang="en-US" b="1" dirty="0" smtClean="0">
                <a:solidFill>
                  <a:srgbClr val="0070C0"/>
                </a:solidFill>
              </a:rPr>
              <a:t>Systematic Theology and </a:t>
            </a:r>
            <a:br>
              <a:rPr lang="en-US" b="1" dirty="0" smtClean="0">
                <a:solidFill>
                  <a:srgbClr val="0070C0"/>
                </a:solidFill>
              </a:rPr>
            </a:br>
            <a:r>
              <a:rPr lang="en-US" b="1" dirty="0" smtClean="0">
                <a:solidFill>
                  <a:srgbClr val="0070C0"/>
                </a:solidFill>
              </a:rPr>
              <a:t>Apologetics</a:t>
            </a:r>
            <a:endParaRPr lang="en-US" b="1" dirty="0">
              <a:solidFill>
                <a:srgbClr val="0070C0"/>
              </a:solidFill>
            </a:endParaRPr>
          </a:p>
        </p:txBody>
      </p:sp>
      <p:sp>
        <p:nvSpPr>
          <p:cNvPr id="5" name="Subtitle 4"/>
          <p:cNvSpPr>
            <a:spLocks noGrp="1"/>
          </p:cNvSpPr>
          <p:nvPr>
            <p:ph type="subTitle" idx="1"/>
          </p:nvPr>
        </p:nvSpPr>
        <p:spPr>
          <a:xfrm>
            <a:off x="1587660" y="4956276"/>
            <a:ext cx="9144000" cy="1655762"/>
          </a:xfrm>
          <a:solidFill>
            <a:srgbClr val="FFFFCC"/>
          </a:solidFill>
        </p:spPr>
        <p:txBody>
          <a:bodyPr>
            <a:normAutofit/>
          </a:bodyPr>
          <a:lstStyle/>
          <a:p>
            <a:r>
              <a:rPr lang="en-US" sz="3600" dirty="0" smtClean="0"/>
              <a:t>The Doctrines of God: </a:t>
            </a:r>
            <a:r>
              <a:rPr lang="en-US" sz="2800" dirty="0" smtClean="0"/>
              <a:t>The Trinity </a:t>
            </a:r>
            <a:r>
              <a:rPr lang="en-US" sz="2800" smtClean="0"/>
              <a:t>Part 4</a:t>
            </a:r>
            <a:endParaRPr lang="en-US" sz="2800" dirty="0" smtClean="0"/>
          </a:p>
          <a:p>
            <a:r>
              <a:rPr lang="en-US" dirty="0" smtClean="0">
                <a:solidFill>
                  <a:srgbClr val="0070C0"/>
                </a:solidFill>
              </a:rPr>
              <a:t>The Heights Church January 31, 2016</a:t>
            </a:r>
            <a:endParaRPr lang="en-US" dirty="0">
              <a:solidFill>
                <a:srgbClr val="0070C0"/>
              </a:solidFill>
            </a:endParaRPr>
          </a:p>
        </p:txBody>
      </p:sp>
    </p:spTree>
    <p:extLst>
      <p:ext uri="{BB962C8B-B14F-4D97-AF65-F5344CB8AC3E}">
        <p14:creationId xmlns:p14="http://schemas.microsoft.com/office/powerpoint/2010/main" val="344870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CC"/>
          </a:solidFill>
        </p:spPr>
        <p:txBody>
          <a:bodyPr>
            <a:normAutofit/>
          </a:bodyPr>
          <a:lstStyle/>
          <a:p>
            <a:pPr marL="0" indent="0" fontAlgn="ctr">
              <a:buNone/>
            </a:pPr>
            <a:r>
              <a:rPr lang="en-US" b="1" dirty="0" smtClean="0"/>
              <a:t>He suffered, </a:t>
            </a:r>
            <a:r>
              <a:rPr lang="en-US" b="1" dirty="0"/>
              <a:t>and the third day </a:t>
            </a:r>
            <a:r>
              <a:rPr lang="en-US" b="1" dirty="0" smtClean="0"/>
              <a:t>he rose again, </a:t>
            </a:r>
            <a:r>
              <a:rPr lang="en-US" b="1" dirty="0"/>
              <a:t>ascended into heaven</a:t>
            </a:r>
            <a:r>
              <a:rPr lang="en-US" b="1" dirty="0" smtClean="0"/>
              <a:t>;</a:t>
            </a:r>
            <a:r>
              <a:rPr lang="en-US" dirty="0"/>
              <a:t> </a:t>
            </a:r>
            <a:endParaRPr lang="en-US" dirty="0" smtClean="0"/>
          </a:p>
          <a:p>
            <a:pPr marL="0" indent="0" fontAlgn="ctr">
              <a:buNone/>
            </a:pPr>
            <a:r>
              <a:rPr lang="en-US" b="1" dirty="0">
                <a:solidFill>
                  <a:srgbClr val="FF0000"/>
                </a:solidFill>
              </a:rPr>
              <a:t>Becomes</a:t>
            </a:r>
          </a:p>
          <a:p>
            <a:pPr marL="0" indent="0" fontAlgn="ctr">
              <a:buNone/>
            </a:pPr>
            <a:endParaRPr lang="en-US" dirty="0"/>
          </a:p>
          <a:p>
            <a:pPr marL="0" indent="0" fontAlgn="ctr">
              <a:buNone/>
            </a:pPr>
            <a:r>
              <a:rPr lang="en-US" b="1" dirty="0" smtClean="0"/>
              <a:t>he </a:t>
            </a:r>
            <a:r>
              <a:rPr lang="en-US" b="1" i="1" dirty="0">
                <a:solidFill>
                  <a:srgbClr val="FF0000"/>
                </a:solidFill>
              </a:rPr>
              <a:t>was </a:t>
            </a:r>
            <a:r>
              <a:rPr lang="en-US" b="1" dirty="0" smtClean="0">
                <a:solidFill>
                  <a:srgbClr val="FF0000"/>
                </a:solidFill>
              </a:rPr>
              <a:t>crucified</a:t>
            </a:r>
            <a:r>
              <a:rPr lang="en-US" b="1" i="1" dirty="0" smtClean="0">
                <a:solidFill>
                  <a:srgbClr val="FF0000"/>
                </a:solidFill>
              </a:rPr>
              <a:t> </a:t>
            </a:r>
            <a:r>
              <a:rPr lang="en-US" b="1" i="1" dirty="0">
                <a:solidFill>
                  <a:srgbClr val="FF0000"/>
                </a:solidFill>
              </a:rPr>
              <a:t>for us under Pontius Pilate, and</a:t>
            </a:r>
            <a:r>
              <a:rPr lang="en-US" b="1" dirty="0">
                <a:solidFill>
                  <a:srgbClr val="FF0000"/>
                </a:solidFill>
              </a:rPr>
              <a:t> </a:t>
            </a:r>
            <a:r>
              <a:rPr lang="en-US" b="1" dirty="0"/>
              <a:t>suffered, </a:t>
            </a:r>
            <a:r>
              <a:rPr lang="en-US" b="1" i="1" dirty="0">
                <a:solidFill>
                  <a:srgbClr val="FF0000"/>
                </a:solidFill>
              </a:rPr>
              <a:t>and was </a:t>
            </a:r>
            <a:r>
              <a:rPr lang="en-US" b="1" dirty="0" smtClean="0">
                <a:solidFill>
                  <a:srgbClr val="FF0000"/>
                </a:solidFill>
              </a:rPr>
              <a:t>buried,</a:t>
            </a:r>
            <a:r>
              <a:rPr lang="en-US" b="1" dirty="0" smtClean="0"/>
              <a:t> </a:t>
            </a:r>
            <a:r>
              <a:rPr lang="en-US" b="1" dirty="0"/>
              <a:t>and the third day he rose again, </a:t>
            </a:r>
            <a:r>
              <a:rPr lang="en-US" b="1" dirty="0">
                <a:solidFill>
                  <a:srgbClr val="FF0000"/>
                </a:solidFill>
              </a:rPr>
              <a:t>according to the Scriptures, and</a:t>
            </a:r>
            <a:r>
              <a:rPr lang="en-US" b="1" dirty="0"/>
              <a:t> </a:t>
            </a:r>
            <a:r>
              <a:rPr lang="en-US" b="1" dirty="0" smtClean="0"/>
              <a:t>ascended into heaven, </a:t>
            </a:r>
            <a:r>
              <a:rPr lang="en-US" b="1" dirty="0">
                <a:solidFill>
                  <a:srgbClr val="FF0000"/>
                </a:solidFill>
              </a:rPr>
              <a:t>and </a:t>
            </a:r>
            <a:r>
              <a:rPr lang="en-US" b="1" dirty="0" err="1" smtClean="0">
                <a:solidFill>
                  <a:srgbClr val="FF0000"/>
                </a:solidFill>
              </a:rPr>
              <a:t>sitteth</a:t>
            </a:r>
            <a:r>
              <a:rPr lang="en-US" b="1" dirty="0" smtClean="0">
                <a:solidFill>
                  <a:srgbClr val="FF0000"/>
                </a:solidFill>
              </a:rPr>
              <a:t> </a:t>
            </a:r>
            <a:r>
              <a:rPr lang="en-US" b="1" dirty="0">
                <a:solidFill>
                  <a:srgbClr val="FF0000"/>
                </a:solidFill>
              </a:rPr>
              <a:t>on the </a:t>
            </a:r>
            <a:r>
              <a:rPr lang="en-US" b="1" dirty="0" smtClean="0">
                <a:solidFill>
                  <a:srgbClr val="FF0000"/>
                </a:solidFill>
              </a:rPr>
              <a:t>right hand of the Father;</a:t>
            </a:r>
            <a:endParaRPr lang="en-US" b="1" dirty="0">
              <a:solidFill>
                <a:srgbClr val="FF0000"/>
              </a:solidFill>
            </a:endParaRPr>
          </a:p>
          <a:p>
            <a:pPr marL="0" indent="0" fontAlgn="ctr">
              <a:buNone/>
            </a:pPr>
            <a:endParaRPr lang="en-US" b="1" dirty="0" smtClean="0"/>
          </a:p>
          <a:p>
            <a:pPr marL="514350" indent="-514350" fontAlgn="ctr">
              <a:buFont typeface="+mj-lt"/>
              <a:buAutoNum type="arabicPeriod"/>
            </a:pPr>
            <a:endParaRPr lang="en-US" b="1" dirty="0"/>
          </a:p>
        </p:txBody>
      </p:sp>
    </p:spTree>
    <p:extLst>
      <p:ext uri="{BB962C8B-B14F-4D97-AF65-F5344CB8AC3E}">
        <p14:creationId xmlns:p14="http://schemas.microsoft.com/office/powerpoint/2010/main" val="121417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CC"/>
          </a:solidFill>
        </p:spPr>
        <p:txBody>
          <a:bodyPr>
            <a:normAutofit/>
          </a:bodyPr>
          <a:lstStyle/>
          <a:p>
            <a:pPr marL="0" indent="0" fontAlgn="ctr">
              <a:buNone/>
            </a:pPr>
            <a:endParaRPr lang="en-US" b="1" dirty="0" smtClean="0"/>
          </a:p>
          <a:p>
            <a:pPr marL="0" indent="0" fontAlgn="ctr">
              <a:buNone/>
            </a:pPr>
            <a:r>
              <a:rPr lang="en-US" b="1" dirty="0"/>
              <a:t>From thence he shall </a:t>
            </a:r>
            <a:r>
              <a:rPr lang="en-US" b="1" dirty="0" smtClean="0"/>
              <a:t>come </a:t>
            </a:r>
            <a:r>
              <a:rPr lang="en-US" b="1" dirty="0"/>
              <a:t>to </a:t>
            </a:r>
            <a:r>
              <a:rPr lang="en-US" b="1" dirty="0" smtClean="0"/>
              <a:t>judge the quick and the dead.</a:t>
            </a:r>
          </a:p>
          <a:p>
            <a:pPr marL="0" indent="0" fontAlgn="ctr">
              <a:buNone/>
            </a:pPr>
            <a:r>
              <a:rPr lang="en-US" b="1" dirty="0" smtClean="0">
                <a:solidFill>
                  <a:srgbClr val="FF0000"/>
                </a:solidFill>
              </a:rPr>
              <a:t>Becomes</a:t>
            </a:r>
            <a:endParaRPr lang="en-US" b="1" u="sng" dirty="0"/>
          </a:p>
          <a:p>
            <a:pPr marL="0" indent="0" fontAlgn="ctr">
              <a:buNone/>
            </a:pPr>
            <a:r>
              <a:rPr lang="en-US" b="1" dirty="0">
                <a:solidFill>
                  <a:srgbClr val="0070C0"/>
                </a:solidFill>
              </a:rPr>
              <a:t>f</a:t>
            </a:r>
            <a:r>
              <a:rPr lang="en-US" b="1" dirty="0" smtClean="0">
                <a:solidFill>
                  <a:srgbClr val="0070C0"/>
                </a:solidFill>
              </a:rPr>
              <a:t>rom </a:t>
            </a:r>
            <a:r>
              <a:rPr lang="en-US" b="1" dirty="0">
                <a:solidFill>
                  <a:srgbClr val="0070C0"/>
                </a:solidFill>
              </a:rPr>
              <a:t>thence he shall come </a:t>
            </a:r>
            <a:r>
              <a:rPr lang="en-US" b="1" dirty="0">
                <a:solidFill>
                  <a:srgbClr val="FF0000"/>
                </a:solidFill>
              </a:rPr>
              <a:t>again, with glory</a:t>
            </a:r>
            <a:r>
              <a:rPr lang="en-US" dirty="0"/>
              <a:t>, </a:t>
            </a:r>
            <a:r>
              <a:rPr lang="en-US" b="1" dirty="0">
                <a:solidFill>
                  <a:srgbClr val="0070C0"/>
                </a:solidFill>
              </a:rPr>
              <a:t>to judge </a:t>
            </a:r>
            <a:r>
              <a:rPr lang="en-US" b="1" dirty="0" smtClean="0">
                <a:solidFill>
                  <a:srgbClr val="0070C0"/>
                </a:solidFill>
              </a:rPr>
              <a:t>the </a:t>
            </a:r>
            <a:r>
              <a:rPr lang="en-US" b="1" dirty="0">
                <a:solidFill>
                  <a:srgbClr val="0070C0"/>
                </a:solidFill>
              </a:rPr>
              <a:t>quick and the dead</a:t>
            </a:r>
            <a:r>
              <a:rPr lang="en-US" b="1" dirty="0" smtClean="0">
                <a:solidFill>
                  <a:srgbClr val="0070C0"/>
                </a:solidFill>
              </a:rPr>
              <a:t>.</a:t>
            </a:r>
            <a:endParaRPr lang="en-US" b="1" dirty="0">
              <a:solidFill>
                <a:srgbClr val="0070C0"/>
              </a:solidFill>
            </a:endParaRPr>
          </a:p>
          <a:p>
            <a:pPr marL="514350" indent="-514350" fontAlgn="ctr">
              <a:buFont typeface="+mj-lt"/>
              <a:buAutoNum type="arabicPeriod"/>
            </a:pPr>
            <a:endParaRPr lang="en-US" b="1" dirty="0"/>
          </a:p>
        </p:txBody>
      </p:sp>
    </p:spTree>
    <p:extLst>
      <p:ext uri="{BB962C8B-B14F-4D97-AF65-F5344CB8AC3E}">
        <p14:creationId xmlns:p14="http://schemas.microsoft.com/office/powerpoint/2010/main" val="131753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CC"/>
          </a:solidFill>
        </p:spPr>
        <p:txBody>
          <a:bodyPr>
            <a:normAutofit/>
          </a:bodyPr>
          <a:lstStyle/>
          <a:p>
            <a:pPr marL="0" indent="0">
              <a:buNone/>
            </a:pPr>
            <a:r>
              <a:rPr lang="en-US" b="1" dirty="0"/>
              <a:t>And in the Holy Ghost</a:t>
            </a:r>
            <a:r>
              <a:rPr lang="en-US" b="1" dirty="0" smtClean="0"/>
              <a:t>, </a:t>
            </a:r>
            <a:r>
              <a:rPr lang="en-US" b="1" dirty="0" smtClean="0">
                <a:solidFill>
                  <a:srgbClr val="FF0000"/>
                </a:solidFill>
              </a:rPr>
              <a:t>Becomes</a:t>
            </a:r>
          </a:p>
          <a:p>
            <a:pPr marL="0" indent="0">
              <a:buNone/>
            </a:pPr>
            <a:endParaRPr lang="en-US" dirty="0"/>
          </a:p>
          <a:p>
            <a:pPr marL="0" indent="0">
              <a:buNone/>
            </a:pPr>
            <a:r>
              <a:rPr lang="en-US" b="1" dirty="0" smtClean="0">
                <a:solidFill>
                  <a:srgbClr val="0070C0"/>
                </a:solidFill>
              </a:rPr>
              <a:t>And </a:t>
            </a:r>
            <a:r>
              <a:rPr lang="en-US" b="1" dirty="0">
                <a:solidFill>
                  <a:srgbClr val="0070C0"/>
                </a:solidFill>
              </a:rPr>
              <a:t>in the Holy Ghost, </a:t>
            </a:r>
            <a:r>
              <a:rPr lang="en-US" b="1" dirty="0">
                <a:solidFill>
                  <a:srgbClr val="FF0000"/>
                </a:solidFill>
              </a:rPr>
              <a:t>the Lord and Giver of life, who </a:t>
            </a:r>
            <a:r>
              <a:rPr lang="en-US" b="1" dirty="0" err="1">
                <a:solidFill>
                  <a:srgbClr val="FF0000"/>
                </a:solidFill>
              </a:rPr>
              <a:t>proceedeth</a:t>
            </a:r>
            <a:r>
              <a:rPr lang="en-US" b="1" dirty="0">
                <a:solidFill>
                  <a:srgbClr val="FF0000"/>
                </a:solidFill>
              </a:rPr>
              <a:t> from the Father, who with the Father and the Son together is worshiped and glorified, who </a:t>
            </a:r>
            <a:r>
              <a:rPr lang="en-US" b="1" dirty="0" err="1">
                <a:solidFill>
                  <a:srgbClr val="FF0000"/>
                </a:solidFill>
              </a:rPr>
              <a:t>spake</a:t>
            </a:r>
            <a:r>
              <a:rPr lang="en-US" b="1" dirty="0">
                <a:solidFill>
                  <a:srgbClr val="FF0000"/>
                </a:solidFill>
              </a:rPr>
              <a:t> by the prophets.</a:t>
            </a:r>
          </a:p>
        </p:txBody>
      </p:sp>
    </p:spTree>
    <p:extLst>
      <p:ext uri="{BB962C8B-B14F-4D97-AF65-F5344CB8AC3E}">
        <p14:creationId xmlns:p14="http://schemas.microsoft.com/office/powerpoint/2010/main" val="679673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7235" y="52610"/>
            <a:ext cx="10515600" cy="873366"/>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235" y="1032757"/>
            <a:ext cx="10515600" cy="5750007"/>
          </a:xfrm>
          <a:solidFill>
            <a:srgbClr val="FFFFCC"/>
          </a:solidFill>
        </p:spPr>
        <p:txBody>
          <a:bodyPr>
            <a:noAutofit/>
          </a:bodyPr>
          <a:lstStyle/>
          <a:p>
            <a:pPr marL="0" indent="0" fontAlgn="ctr">
              <a:buNone/>
            </a:pPr>
            <a:r>
              <a:rPr lang="en-US" b="1" dirty="0" smtClean="0">
                <a:solidFill>
                  <a:srgbClr val="0070C0"/>
                </a:solidFill>
              </a:rPr>
              <a:t>We </a:t>
            </a:r>
            <a:r>
              <a:rPr lang="en-US" b="1" dirty="0">
                <a:solidFill>
                  <a:srgbClr val="0070C0"/>
                </a:solidFill>
              </a:rPr>
              <a:t>believe in one God, the Father Almighty, Maker of heaven and earth, and</a:t>
            </a:r>
            <a:r>
              <a:rPr lang="en-US" b="1" i="1" dirty="0">
                <a:solidFill>
                  <a:srgbClr val="0070C0"/>
                </a:solidFill>
              </a:rPr>
              <a:t> </a:t>
            </a:r>
            <a:r>
              <a:rPr lang="en-US" b="1" dirty="0">
                <a:solidFill>
                  <a:srgbClr val="0070C0"/>
                </a:solidFill>
              </a:rPr>
              <a:t>of all things visible and invisible</a:t>
            </a:r>
            <a:r>
              <a:rPr lang="en-US" b="1" dirty="0" smtClean="0">
                <a:solidFill>
                  <a:srgbClr val="0070C0"/>
                </a:solidFill>
              </a:rPr>
              <a:t>.</a:t>
            </a:r>
          </a:p>
          <a:p>
            <a:pPr marL="0" indent="0" fontAlgn="ctr">
              <a:buNone/>
            </a:pPr>
            <a:r>
              <a:rPr lang="en-US" b="1" dirty="0" smtClean="0">
                <a:solidFill>
                  <a:srgbClr val="0070C0"/>
                </a:solidFill>
              </a:rPr>
              <a:t>And in one </a:t>
            </a:r>
            <a:r>
              <a:rPr lang="en-US" b="1" dirty="0">
                <a:solidFill>
                  <a:srgbClr val="0070C0"/>
                </a:solidFill>
              </a:rPr>
              <a:t>Lord Jesus Christ, the</a:t>
            </a:r>
            <a:r>
              <a:rPr lang="en-US" b="1" dirty="0">
                <a:solidFill>
                  <a:srgbClr val="FF0000"/>
                </a:solidFill>
              </a:rPr>
              <a:t> </a:t>
            </a:r>
            <a:r>
              <a:rPr lang="en-US" b="1" dirty="0">
                <a:solidFill>
                  <a:srgbClr val="0070C0"/>
                </a:solidFill>
              </a:rPr>
              <a:t>only-begotten</a:t>
            </a:r>
            <a:r>
              <a:rPr lang="en-US" b="1" dirty="0">
                <a:solidFill>
                  <a:srgbClr val="FF0000"/>
                </a:solidFill>
              </a:rPr>
              <a:t> </a:t>
            </a:r>
            <a:r>
              <a:rPr lang="en-US" b="1" dirty="0">
                <a:solidFill>
                  <a:srgbClr val="0070C0"/>
                </a:solidFill>
              </a:rPr>
              <a:t>Son of God, begotten of the Father before all worlds, Light of Light, very God of very God, begotten, not made, being of one substance with the </a:t>
            </a:r>
            <a:r>
              <a:rPr lang="en-US" b="1" dirty="0" smtClean="0">
                <a:solidFill>
                  <a:srgbClr val="0070C0"/>
                </a:solidFill>
              </a:rPr>
              <a:t>Father; by </a:t>
            </a:r>
            <a:r>
              <a:rPr lang="en-US" b="1" dirty="0">
                <a:solidFill>
                  <a:srgbClr val="0070C0"/>
                </a:solidFill>
              </a:rPr>
              <a:t>whom all things were </a:t>
            </a:r>
            <a:r>
              <a:rPr lang="en-US" b="1" dirty="0" smtClean="0">
                <a:solidFill>
                  <a:srgbClr val="0070C0"/>
                </a:solidFill>
              </a:rPr>
              <a:t>made; Who </a:t>
            </a:r>
            <a:r>
              <a:rPr lang="en-US" b="1" dirty="0">
                <a:solidFill>
                  <a:srgbClr val="0070C0"/>
                </a:solidFill>
              </a:rPr>
              <a:t>for us men, and for our salvation, came down and was incarnate and was made </a:t>
            </a:r>
            <a:r>
              <a:rPr lang="en-US" b="1" dirty="0" smtClean="0">
                <a:solidFill>
                  <a:srgbClr val="0070C0"/>
                </a:solidFill>
              </a:rPr>
              <a:t>man; he </a:t>
            </a:r>
            <a:r>
              <a:rPr lang="en-US" b="1" i="1" dirty="0">
                <a:solidFill>
                  <a:srgbClr val="0070C0"/>
                </a:solidFill>
              </a:rPr>
              <a:t>was </a:t>
            </a:r>
            <a:r>
              <a:rPr lang="en-US" b="1" dirty="0">
                <a:solidFill>
                  <a:srgbClr val="0070C0"/>
                </a:solidFill>
              </a:rPr>
              <a:t>crucified</a:t>
            </a:r>
            <a:r>
              <a:rPr lang="en-US" b="1" i="1" dirty="0">
                <a:solidFill>
                  <a:srgbClr val="0070C0"/>
                </a:solidFill>
              </a:rPr>
              <a:t> for us under Pontius Pilate, and</a:t>
            </a:r>
            <a:r>
              <a:rPr lang="en-US" b="1" dirty="0">
                <a:solidFill>
                  <a:srgbClr val="0070C0"/>
                </a:solidFill>
              </a:rPr>
              <a:t> suffered, </a:t>
            </a:r>
            <a:r>
              <a:rPr lang="en-US" b="1" i="1" dirty="0">
                <a:solidFill>
                  <a:srgbClr val="0070C0"/>
                </a:solidFill>
              </a:rPr>
              <a:t>and was </a:t>
            </a:r>
            <a:r>
              <a:rPr lang="en-US" b="1" dirty="0">
                <a:solidFill>
                  <a:srgbClr val="0070C0"/>
                </a:solidFill>
              </a:rPr>
              <a:t>buried, and the third day he rose again, according to the Scriptures, and ascended into heaven, and </a:t>
            </a:r>
            <a:r>
              <a:rPr lang="en-US" b="1" dirty="0" err="1">
                <a:solidFill>
                  <a:srgbClr val="0070C0"/>
                </a:solidFill>
              </a:rPr>
              <a:t>sitteth</a:t>
            </a:r>
            <a:r>
              <a:rPr lang="en-US" b="1" dirty="0">
                <a:solidFill>
                  <a:srgbClr val="0070C0"/>
                </a:solidFill>
              </a:rPr>
              <a:t> on the right hand of the </a:t>
            </a:r>
            <a:r>
              <a:rPr lang="en-US" b="1" dirty="0" smtClean="0">
                <a:solidFill>
                  <a:srgbClr val="0070C0"/>
                </a:solidFill>
              </a:rPr>
              <a:t>Father; from thence he shall come again, with glory</a:t>
            </a:r>
            <a:r>
              <a:rPr lang="en-US" dirty="0" smtClean="0">
                <a:solidFill>
                  <a:srgbClr val="0070C0"/>
                </a:solidFill>
              </a:rPr>
              <a:t>, </a:t>
            </a:r>
            <a:r>
              <a:rPr lang="en-US" b="1" dirty="0" smtClean="0">
                <a:solidFill>
                  <a:srgbClr val="0070C0"/>
                </a:solidFill>
              </a:rPr>
              <a:t>to judge the quick and the dead.</a:t>
            </a:r>
          </a:p>
          <a:p>
            <a:pPr marL="0" indent="0">
              <a:buNone/>
            </a:pPr>
            <a:r>
              <a:rPr lang="en-US" b="1" dirty="0" smtClean="0">
                <a:solidFill>
                  <a:srgbClr val="0070C0"/>
                </a:solidFill>
              </a:rPr>
              <a:t>And in the Holy Ghost, the Lord and Giver of life, who </a:t>
            </a:r>
            <a:r>
              <a:rPr lang="en-US" b="1" dirty="0" err="1" smtClean="0">
                <a:solidFill>
                  <a:srgbClr val="0070C0"/>
                </a:solidFill>
              </a:rPr>
              <a:t>proceedeth</a:t>
            </a:r>
            <a:r>
              <a:rPr lang="en-US" b="1" dirty="0" smtClean="0">
                <a:solidFill>
                  <a:srgbClr val="0070C0"/>
                </a:solidFill>
              </a:rPr>
              <a:t> from the Father, who with the Father and the Son together is worshiped and glorified, who </a:t>
            </a:r>
            <a:r>
              <a:rPr lang="en-US" b="1" dirty="0" err="1" smtClean="0">
                <a:solidFill>
                  <a:srgbClr val="0070C0"/>
                </a:solidFill>
              </a:rPr>
              <a:t>spake</a:t>
            </a:r>
            <a:r>
              <a:rPr lang="en-US" b="1" dirty="0" smtClean="0">
                <a:solidFill>
                  <a:srgbClr val="0070C0"/>
                </a:solidFill>
              </a:rPr>
              <a:t> by the prophets.</a:t>
            </a:r>
            <a:endParaRPr lang="en-US" b="1" dirty="0">
              <a:solidFill>
                <a:srgbClr val="0070C0"/>
              </a:solidFill>
            </a:endParaRPr>
          </a:p>
        </p:txBody>
      </p:sp>
    </p:spTree>
    <p:extLst>
      <p:ext uri="{BB962C8B-B14F-4D97-AF65-F5344CB8AC3E}">
        <p14:creationId xmlns:p14="http://schemas.microsoft.com/office/powerpoint/2010/main" val="137620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36525"/>
            <a:ext cx="10515600" cy="838835"/>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The Trinity </a:t>
            </a:r>
            <a:r>
              <a:rPr lang="en-US" sz="2800" b="1" dirty="0" smtClean="0">
                <a:latin typeface="Arial" panose="020B0604020202020204" pitchFamily="34" charset="0"/>
                <a:cs typeface="Arial" panose="020B0604020202020204" pitchFamily="34" charset="0"/>
              </a:rPr>
              <a:t>5 other errors about the Person of Christ</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03960"/>
            <a:ext cx="10515600" cy="5372100"/>
          </a:xfrm>
          <a:solidFill>
            <a:srgbClr val="FFFFCC"/>
          </a:solidFill>
        </p:spPr>
        <p:txBody>
          <a:bodyPr>
            <a:normAutofit/>
          </a:bodyPr>
          <a:lstStyle/>
          <a:p>
            <a:pPr marL="514350" indent="-514350" fontAlgn="ctr">
              <a:buFont typeface="+mj-lt"/>
              <a:buAutoNum type="arabicPeriod"/>
            </a:pPr>
            <a:r>
              <a:rPr lang="en-US" sz="3000" b="1" i="1" u="sng" dirty="0" smtClean="0">
                <a:solidFill>
                  <a:srgbClr val="0070C0"/>
                </a:solidFill>
              </a:rPr>
              <a:t>Apollinarianism</a:t>
            </a:r>
            <a:r>
              <a:rPr lang="en-US" sz="3000" b="1" dirty="0" smtClean="0">
                <a:solidFill>
                  <a:srgbClr val="0070C0"/>
                </a:solidFill>
              </a:rPr>
              <a:t>: </a:t>
            </a:r>
            <a:r>
              <a:rPr lang="en-US" sz="3000" b="1" dirty="0" smtClean="0"/>
              <a:t>named after </a:t>
            </a:r>
            <a:r>
              <a:rPr lang="en-US" sz="3000" b="1" dirty="0" err="1" smtClean="0"/>
              <a:t>Apollinaris</a:t>
            </a:r>
            <a:r>
              <a:rPr lang="en-US" sz="3000" b="1" dirty="0" smtClean="0"/>
              <a:t>, Bishop of Laodicea about A.D. 361.</a:t>
            </a:r>
            <a:r>
              <a:rPr lang="en-US" sz="3000" b="1" dirty="0" smtClean="0">
                <a:solidFill>
                  <a:srgbClr val="0070C0"/>
                </a:solidFill>
              </a:rPr>
              <a:t> The person of Christ had a human body but not a human mind or spirit. Christ’s mind and spirit were from the divine nature of the Son of God</a:t>
            </a:r>
          </a:p>
          <a:p>
            <a:pPr marL="514350" indent="-514350" fontAlgn="ctr">
              <a:buFont typeface="+mj-lt"/>
              <a:buAutoNum type="arabicPeriod"/>
            </a:pPr>
            <a:r>
              <a:rPr lang="en-US" b="1" i="1" u="sng" dirty="0" smtClean="0">
                <a:solidFill>
                  <a:srgbClr val="0070C0"/>
                </a:solidFill>
              </a:rPr>
              <a:t>Nestorianism</a:t>
            </a:r>
            <a:r>
              <a:rPr lang="en-US" b="1" dirty="0" smtClean="0">
                <a:solidFill>
                  <a:srgbClr val="0070C0"/>
                </a:solidFill>
              </a:rPr>
              <a:t>:</a:t>
            </a:r>
            <a:r>
              <a:rPr lang="en-US" b="1" i="1" dirty="0" smtClean="0"/>
              <a:t> named after Nestorius Bishop of Constantinople</a:t>
            </a:r>
            <a:r>
              <a:rPr lang="en-US" dirty="0"/>
              <a:t> </a:t>
            </a:r>
            <a:r>
              <a:rPr lang="en-US" b="1" dirty="0" smtClean="0"/>
              <a:t>mid 5</a:t>
            </a:r>
            <a:r>
              <a:rPr lang="en-US" b="1" baseline="30000" dirty="0" smtClean="0"/>
              <a:t>th</a:t>
            </a:r>
            <a:r>
              <a:rPr lang="en-US" b="1" dirty="0" smtClean="0"/>
              <a:t> century. </a:t>
            </a:r>
            <a:r>
              <a:rPr lang="en-US" b="1" dirty="0" smtClean="0">
                <a:solidFill>
                  <a:srgbClr val="0070C0"/>
                </a:solidFill>
              </a:rPr>
              <a:t>Christ is a human person and a divine person.</a:t>
            </a:r>
            <a:endParaRPr lang="en-US" b="1" dirty="0">
              <a:solidFill>
                <a:srgbClr val="0070C0"/>
              </a:solidFill>
            </a:endParaRPr>
          </a:p>
          <a:p>
            <a:pPr marL="514350" indent="-514350" fontAlgn="ctr">
              <a:buFont typeface="+mj-lt"/>
              <a:buAutoNum type="arabicPeriod"/>
            </a:pPr>
            <a:r>
              <a:rPr lang="en-US" b="1" i="1" u="sng" dirty="0" err="1" smtClean="0">
                <a:solidFill>
                  <a:srgbClr val="0070C0"/>
                </a:solidFill>
              </a:rPr>
              <a:t>Monophysitism</a:t>
            </a:r>
            <a:r>
              <a:rPr lang="en-US" b="1" i="1" u="sng" dirty="0" smtClean="0">
                <a:solidFill>
                  <a:srgbClr val="0070C0"/>
                </a:solidFill>
              </a:rPr>
              <a:t> (</a:t>
            </a:r>
            <a:r>
              <a:rPr lang="en-US" b="1" i="1" u="sng" dirty="0" err="1" smtClean="0">
                <a:solidFill>
                  <a:srgbClr val="0070C0"/>
                </a:solidFill>
              </a:rPr>
              <a:t>Eutychianism</a:t>
            </a:r>
            <a:r>
              <a:rPr lang="en-US" b="1" i="1" u="sng" dirty="0" smtClean="0">
                <a:solidFill>
                  <a:srgbClr val="0070C0"/>
                </a:solidFill>
              </a:rPr>
              <a:t>)</a:t>
            </a:r>
            <a:r>
              <a:rPr lang="en-US" b="1" dirty="0" smtClean="0">
                <a:solidFill>
                  <a:srgbClr val="0070C0"/>
                </a:solidFill>
              </a:rPr>
              <a:t>: </a:t>
            </a:r>
            <a:r>
              <a:rPr lang="en-US" b="1" dirty="0" smtClean="0"/>
              <a:t>Leader of the monastery in Constantinople early-mid 5</a:t>
            </a:r>
            <a:r>
              <a:rPr lang="en-US" b="1" baseline="30000" dirty="0" smtClean="0"/>
              <a:t>th</a:t>
            </a:r>
            <a:r>
              <a:rPr lang="en-US" b="1" dirty="0" smtClean="0"/>
              <a:t> century. </a:t>
            </a:r>
            <a:r>
              <a:rPr lang="en-US" b="1" dirty="0" smtClean="0">
                <a:solidFill>
                  <a:srgbClr val="0070C0"/>
                </a:solidFill>
              </a:rPr>
              <a:t>Christ had one nature. The human nature of Christ was taken up and absorbed into the divine nature creating a 3</a:t>
            </a:r>
            <a:r>
              <a:rPr lang="en-US" b="1" baseline="30000" dirty="0" smtClean="0">
                <a:solidFill>
                  <a:srgbClr val="0070C0"/>
                </a:solidFill>
              </a:rPr>
              <a:t>rd</a:t>
            </a:r>
            <a:r>
              <a:rPr lang="en-US" b="1" dirty="0" smtClean="0">
                <a:solidFill>
                  <a:srgbClr val="0070C0"/>
                </a:solidFill>
              </a:rPr>
              <a:t> New Nature.</a:t>
            </a:r>
          </a:p>
          <a:p>
            <a:pPr marL="514350" indent="-514350" fontAlgn="ctr">
              <a:buFont typeface="+mj-lt"/>
              <a:buAutoNum type="arabicPeriod"/>
            </a:pPr>
            <a:r>
              <a:rPr lang="en-US" b="1" i="1" u="sng" dirty="0" smtClean="0">
                <a:solidFill>
                  <a:srgbClr val="0070C0"/>
                </a:solidFill>
              </a:rPr>
              <a:t>Docetism:</a:t>
            </a:r>
            <a:r>
              <a:rPr lang="en-US" b="1" dirty="0" smtClean="0">
                <a:solidFill>
                  <a:srgbClr val="0070C0"/>
                </a:solidFill>
              </a:rPr>
              <a:t> Jesus’ physical humanity was an illusion.</a:t>
            </a:r>
          </a:p>
          <a:p>
            <a:pPr marL="514350" indent="-514350" fontAlgn="ctr">
              <a:buFont typeface="+mj-lt"/>
              <a:buAutoNum type="arabicPeriod"/>
            </a:pPr>
            <a:r>
              <a:rPr lang="en-US" b="1" i="1" u="sng" dirty="0" err="1" smtClean="0">
                <a:solidFill>
                  <a:srgbClr val="0070C0"/>
                </a:solidFill>
              </a:rPr>
              <a:t>Ebionism</a:t>
            </a:r>
            <a:r>
              <a:rPr lang="en-US" b="1" i="1" u="sng" dirty="0" smtClean="0">
                <a:solidFill>
                  <a:srgbClr val="0070C0"/>
                </a:solidFill>
              </a:rPr>
              <a:t>: </a:t>
            </a:r>
            <a:r>
              <a:rPr lang="en-US" b="1" dirty="0" smtClean="0">
                <a:solidFill>
                  <a:srgbClr val="0070C0"/>
                </a:solidFill>
              </a:rPr>
              <a:t>Denies the </a:t>
            </a:r>
            <a:r>
              <a:rPr lang="en-US" b="1" dirty="0" err="1" smtClean="0">
                <a:solidFill>
                  <a:srgbClr val="0070C0"/>
                </a:solidFill>
              </a:rPr>
              <a:t>diety</a:t>
            </a:r>
            <a:r>
              <a:rPr lang="en-US" b="1" dirty="0" smtClean="0">
                <a:solidFill>
                  <a:srgbClr val="0070C0"/>
                </a:solidFill>
              </a:rPr>
              <a:t> of Christ.</a:t>
            </a:r>
          </a:p>
          <a:p>
            <a:pPr marL="514350" indent="-514350" fontAlgn="ctr">
              <a:buFont typeface="+mj-lt"/>
              <a:buAutoNum type="arabicPeriod"/>
            </a:pPr>
            <a:endParaRPr lang="en-US" b="1" dirty="0" smtClean="0">
              <a:solidFill>
                <a:srgbClr val="0070C0"/>
              </a:solidFill>
            </a:endParaRPr>
          </a:p>
          <a:p>
            <a:pPr marL="514350" indent="-514350" fontAlgn="ctr">
              <a:buFont typeface="+mj-lt"/>
              <a:buAutoNum type="arabicPeriod"/>
            </a:pPr>
            <a:endParaRPr lang="en-US" i="1" u="sng" dirty="0">
              <a:solidFill>
                <a:srgbClr val="0070C0"/>
              </a:solidFill>
            </a:endParaRPr>
          </a:p>
        </p:txBody>
      </p:sp>
    </p:spTree>
    <p:extLst>
      <p:ext uri="{BB962C8B-B14F-4D97-AF65-F5344CB8AC3E}">
        <p14:creationId xmlns:p14="http://schemas.microsoft.com/office/powerpoint/2010/main" val="592023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7235" y="52610"/>
            <a:ext cx="10515600" cy="873366"/>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Chalcedon A.D. 451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235" y="1032757"/>
            <a:ext cx="10515600" cy="5750007"/>
          </a:xfrm>
          <a:solidFill>
            <a:srgbClr val="FFFFCC"/>
          </a:solidFill>
        </p:spPr>
        <p:txBody>
          <a:bodyPr>
            <a:noAutofit/>
          </a:bodyPr>
          <a:lstStyle/>
          <a:p>
            <a:pPr marL="0" indent="0" fontAlgn="ctr">
              <a:buNone/>
            </a:pPr>
            <a:r>
              <a:rPr lang="en-US" b="1" dirty="0"/>
              <a:t>We, then, following the holy Fathers, all with one consent, teach men to confess one and the same Son, our Lord Jesus Christ, the same </a:t>
            </a:r>
            <a:r>
              <a:rPr lang="en-US" b="1" dirty="0">
                <a:solidFill>
                  <a:srgbClr val="FF0000"/>
                </a:solidFill>
              </a:rPr>
              <a:t>perfect in Godhead </a:t>
            </a:r>
            <a:r>
              <a:rPr lang="en-US" b="1" dirty="0"/>
              <a:t>and also </a:t>
            </a:r>
            <a:r>
              <a:rPr lang="en-US" b="1" dirty="0">
                <a:solidFill>
                  <a:srgbClr val="FF0000"/>
                </a:solidFill>
              </a:rPr>
              <a:t>perfect in manhood</a:t>
            </a:r>
            <a:r>
              <a:rPr lang="en-US" b="1" dirty="0"/>
              <a:t>; </a:t>
            </a:r>
            <a:r>
              <a:rPr lang="en-US" b="1" dirty="0" smtClean="0">
                <a:solidFill>
                  <a:srgbClr val="FF0000"/>
                </a:solidFill>
              </a:rPr>
              <a:t>truly God and truly man, </a:t>
            </a:r>
            <a:r>
              <a:rPr lang="en-US" b="1" dirty="0"/>
              <a:t>of a reasonable [rational] soul and body; consubstantial [co-essential] with the Father according to the Godhead, and consubstantial with us according to the Manhood; in all things like unto us, without sin; begotten before all ages of the Father according to the Godhead, and in these latter days, for us and for our salvation, born of the Virgin Mary, the Mother of God, according to the Manhood; one and the same Christ, Son, Lord, only begotten, to be acknowledged in two natures, </a:t>
            </a:r>
            <a:r>
              <a:rPr lang="en-US" b="1" dirty="0" err="1"/>
              <a:t>inconfusedly</a:t>
            </a:r>
            <a:r>
              <a:rPr lang="en-US" b="1" dirty="0"/>
              <a:t>, unchangeably, indivisibly, inseparably; the distinction of natures being by no means taken away by the union, but rather the property of each nature being preserved, and concurring in one Person and one Subsistence, not parted or divided into two persons, but one and the same Son, </a:t>
            </a:r>
            <a:endParaRPr lang="en-US" b="1" dirty="0">
              <a:solidFill>
                <a:srgbClr val="0070C0"/>
              </a:solidFill>
            </a:endParaRPr>
          </a:p>
        </p:txBody>
      </p:sp>
    </p:spTree>
    <p:extLst>
      <p:ext uri="{BB962C8B-B14F-4D97-AF65-F5344CB8AC3E}">
        <p14:creationId xmlns:p14="http://schemas.microsoft.com/office/powerpoint/2010/main" val="75483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7235" y="52610"/>
            <a:ext cx="10515600" cy="873366"/>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Chalcedon A.D. 451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235" y="1032757"/>
            <a:ext cx="10515600" cy="5750007"/>
          </a:xfrm>
          <a:solidFill>
            <a:srgbClr val="FFFFCC"/>
          </a:solidFill>
        </p:spPr>
        <p:txBody>
          <a:bodyPr>
            <a:noAutofit/>
          </a:bodyPr>
          <a:lstStyle/>
          <a:p>
            <a:pPr marL="0" indent="0" fontAlgn="ctr">
              <a:buNone/>
            </a:pPr>
            <a:r>
              <a:rPr lang="en-US" b="1" dirty="0"/>
              <a:t>and only begotten, God the Word, the Lord Jesus Christ; as the prophets from the beginning [have declared] concerning Him, and the Lord Jesus Christ Himself has taught us, and the Creed of the holy Fathers has handed down to us.</a:t>
            </a:r>
            <a:endParaRPr lang="en-US" b="1" dirty="0">
              <a:solidFill>
                <a:srgbClr val="0070C0"/>
              </a:solidFill>
            </a:endParaRPr>
          </a:p>
        </p:txBody>
      </p:sp>
    </p:spTree>
    <p:extLst>
      <p:ext uri="{BB962C8B-B14F-4D97-AF65-F5344CB8AC3E}">
        <p14:creationId xmlns:p14="http://schemas.microsoft.com/office/powerpoint/2010/main" val="3534590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7235" y="52610"/>
            <a:ext cx="10515600" cy="873366"/>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Chalcedon A.D. 451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235" y="1032757"/>
            <a:ext cx="10515600" cy="5750007"/>
          </a:xfrm>
          <a:solidFill>
            <a:srgbClr val="FFFFCC"/>
          </a:solidFill>
        </p:spPr>
        <p:txBody>
          <a:bodyPr>
            <a:noAutofit/>
          </a:bodyPr>
          <a:lstStyle/>
          <a:p>
            <a:pPr marL="0" indent="0" fontAlgn="ctr">
              <a:buNone/>
            </a:pPr>
            <a:r>
              <a:rPr lang="en-US" b="1" dirty="0" smtClean="0"/>
              <a:t>The council of Chalcedon taught the church how to talk about the two natures of Christ without falling into errors.</a:t>
            </a:r>
          </a:p>
          <a:p>
            <a:pPr marL="514350" indent="-514350" fontAlgn="ctr">
              <a:buFont typeface="+mj-lt"/>
              <a:buAutoNum type="arabicPeriod"/>
            </a:pPr>
            <a:r>
              <a:rPr lang="en-US" b="1" dirty="0" smtClean="0">
                <a:solidFill>
                  <a:srgbClr val="0070C0"/>
                </a:solidFill>
              </a:rPr>
              <a:t>One nature of Christ is sometimes seen doing things in which the other nature does not share.</a:t>
            </a:r>
          </a:p>
          <a:p>
            <a:pPr marL="514350" indent="-514350" fontAlgn="ctr">
              <a:buFont typeface="+mj-lt"/>
              <a:buAutoNum type="arabicPeriod"/>
            </a:pPr>
            <a:r>
              <a:rPr lang="en-US" b="1" dirty="0" smtClean="0">
                <a:solidFill>
                  <a:srgbClr val="0070C0"/>
                </a:solidFill>
              </a:rPr>
              <a:t>Anything either nature does is done by the person of Christ.</a:t>
            </a:r>
          </a:p>
          <a:p>
            <a:pPr marL="514350" indent="-514350" fontAlgn="ctr">
              <a:buFont typeface="+mj-lt"/>
              <a:buAutoNum type="arabicPeriod"/>
            </a:pPr>
            <a:r>
              <a:rPr lang="en-US" b="1" dirty="0" smtClean="0">
                <a:solidFill>
                  <a:srgbClr val="0070C0"/>
                </a:solidFill>
              </a:rPr>
              <a:t>In the incarnation Christ gave up the glory of divine life but not the possession of divine powers.</a:t>
            </a:r>
          </a:p>
          <a:p>
            <a:pPr marL="514350" indent="-514350" fontAlgn="ctr">
              <a:buFont typeface="+mj-lt"/>
              <a:buAutoNum type="arabicPeriod"/>
            </a:pPr>
            <a:r>
              <a:rPr lang="en-US" b="1" dirty="0" smtClean="0">
                <a:solidFill>
                  <a:srgbClr val="0070C0"/>
                </a:solidFill>
              </a:rPr>
              <a:t>In the incarnation Christ gained human attributes without giving up divine attributes.</a:t>
            </a:r>
          </a:p>
          <a:p>
            <a:pPr marL="514350" indent="-514350" fontAlgn="ctr">
              <a:buFont typeface="+mj-lt"/>
              <a:buAutoNum type="arabicPeriod"/>
            </a:pPr>
            <a:r>
              <a:rPr lang="en-US" b="1" dirty="0" smtClean="0">
                <a:solidFill>
                  <a:srgbClr val="0070C0"/>
                </a:solidFill>
              </a:rPr>
              <a:t>The initiative foe the incarnation came from God and not man.</a:t>
            </a:r>
            <a:endParaRPr lang="en-US" b="1" dirty="0">
              <a:solidFill>
                <a:srgbClr val="0070C0"/>
              </a:solidFill>
            </a:endParaRPr>
          </a:p>
        </p:txBody>
      </p:sp>
    </p:spTree>
    <p:extLst>
      <p:ext uri="{BB962C8B-B14F-4D97-AF65-F5344CB8AC3E}">
        <p14:creationId xmlns:p14="http://schemas.microsoft.com/office/powerpoint/2010/main" val="335749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54596" y="93119"/>
            <a:ext cx="10515600" cy="908091"/>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The Trinity </a:t>
            </a:r>
            <a:r>
              <a:rPr lang="en-US" sz="3200" b="1" dirty="0">
                <a:latin typeface="Arial" panose="020B0604020202020204" pitchFamily="34" charset="0"/>
                <a:cs typeface="Arial" panose="020B0604020202020204" pitchFamily="34" charset="0"/>
              </a:rPr>
              <a:t>Historic Trinity Controversies</a:t>
            </a:r>
            <a:endParaRPr lang="en-US" sz="4800" b="1"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854596" y="1119569"/>
            <a:ext cx="10515600" cy="5611109"/>
          </a:xfrm>
          <a:solidFill>
            <a:srgbClr val="FFFFCC"/>
          </a:solidFill>
        </p:spPr>
        <p:txBody>
          <a:bodyPr>
            <a:normAutofit lnSpcReduction="10000"/>
          </a:bodyPr>
          <a:lstStyle/>
          <a:p>
            <a:r>
              <a:rPr lang="en-US" b="1" u="sng" dirty="0" smtClean="0">
                <a:solidFill>
                  <a:srgbClr val="0070C0"/>
                </a:solidFill>
              </a:rPr>
              <a:t>Arianism:</a:t>
            </a:r>
            <a:r>
              <a:rPr lang="en-US" b="1" dirty="0" smtClean="0">
                <a:solidFill>
                  <a:srgbClr val="0070C0"/>
                </a:solidFill>
              </a:rPr>
              <a:t> </a:t>
            </a:r>
            <a:r>
              <a:rPr lang="en-US" b="1" dirty="0" smtClean="0"/>
              <a:t>God the Son was created by God the Father and before the creation of the Son the Holy Spirit did not exist.</a:t>
            </a:r>
          </a:p>
          <a:p>
            <a:pPr marL="0" indent="0">
              <a:buNone/>
            </a:pPr>
            <a:r>
              <a:rPr lang="en-US" b="1" dirty="0"/>
              <a:t>He is the image of the invisible God, the </a:t>
            </a:r>
            <a:r>
              <a:rPr lang="en-US" b="1" dirty="0">
                <a:solidFill>
                  <a:srgbClr val="FF0000"/>
                </a:solidFill>
              </a:rPr>
              <a:t>firstborn</a:t>
            </a:r>
            <a:r>
              <a:rPr lang="en-US" b="1" dirty="0"/>
              <a:t> of all creation. </a:t>
            </a:r>
            <a:r>
              <a:rPr lang="en-US" dirty="0"/>
              <a:t>(Colossians 1:15</a:t>
            </a:r>
            <a:r>
              <a:rPr lang="en-US" dirty="0" smtClean="0"/>
              <a:t>) </a:t>
            </a:r>
          </a:p>
          <a:p>
            <a:r>
              <a:rPr lang="en-US" b="1" dirty="0" smtClean="0">
                <a:solidFill>
                  <a:srgbClr val="FF0000"/>
                </a:solidFill>
              </a:rPr>
              <a:t>Firstborn (</a:t>
            </a:r>
            <a:r>
              <a:rPr lang="en-US" b="1" i="1" dirty="0" err="1" smtClean="0">
                <a:solidFill>
                  <a:srgbClr val="FF0000"/>
                </a:solidFill>
              </a:rPr>
              <a:t>protokos</a:t>
            </a:r>
            <a:r>
              <a:rPr lang="en-US" b="1" i="1" dirty="0" smtClean="0">
                <a:solidFill>
                  <a:srgbClr val="FF0000"/>
                </a:solidFill>
              </a:rPr>
              <a:t> in Greek)</a:t>
            </a:r>
            <a:r>
              <a:rPr lang="en-US" b="1" dirty="0" smtClean="0">
                <a:solidFill>
                  <a:srgbClr val="0070C0"/>
                </a:solidFill>
              </a:rPr>
              <a:t> is a derived from two Greek words. It is best understood as Christ has the privileges and authority of a first born.  </a:t>
            </a:r>
            <a:r>
              <a:rPr lang="en-US" b="1" dirty="0" smtClean="0"/>
              <a:t>The NIV translates this as firstborn over all creation.</a:t>
            </a:r>
          </a:p>
          <a:p>
            <a:r>
              <a:rPr lang="en-US" b="1" dirty="0"/>
              <a:t>And I will make him the </a:t>
            </a:r>
            <a:r>
              <a:rPr lang="en-US" b="1" dirty="0">
                <a:solidFill>
                  <a:srgbClr val="FF0000"/>
                </a:solidFill>
              </a:rPr>
              <a:t>firstborn</a:t>
            </a:r>
            <a:r>
              <a:rPr lang="en-US" b="1" dirty="0"/>
              <a:t>, the highest of the kings of the earth. </a:t>
            </a:r>
            <a:r>
              <a:rPr lang="en-US" dirty="0"/>
              <a:t>(Psalm </a:t>
            </a:r>
            <a:r>
              <a:rPr lang="en-US" dirty="0" smtClean="0"/>
              <a:t>89:27</a:t>
            </a:r>
            <a:r>
              <a:rPr lang="en-US" b="1" dirty="0" smtClean="0"/>
              <a:t>) </a:t>
            </a:r>
            <a:r>
              <a:rPr lang="en-US" b="1" dirty="0" smtClean="0">
                <a:solidFill>
                  <a:srgbClr val="FF0000"/>
                </a:solidFill>
              </a:rPr>
              <a:t>i.e. the highest ranking one or Lord of lords and King of kings.</a:t>
            </a:r>
            <a:endParaRPr lang="en-US" b="1" dirty="0" smtClean="0"/>
          </a:p>
          <a:p>
            <a:r>
              <a:rPr lang="en-US" b="1" dirty="0" smtClean="0">
                <a:solidFill>
                  <a:srgbClr val="0070C0"/>
                </a:solidFill>
              </a:rPr>
              <a:t>How Christ was eternally begotten has never been fully defined. It somehow refers to something eternally true of the relationship between the Father and the Son in which the Father has some kind of eternal primacy over the Son.</a:t>
            </a:r>
          </a:p>
          <a:p>
            <a:endParaRPr lang="en-US" b="1" dirty="0" smtClean="0">
              <a:solidFill>
                <a:srgbClr val="0070C0"/>
              </a:solidFill>
            </a:endParaRPr>
          </a:p>
          <a:p>
            <a:pPr lvl="1"/>
            <a:endParaRPr lang="en-US" i="1" dirty="0" smtClean="0">
              <a:solidFill>
                <a:srgbClr val="FF0000"/>
              </a:solidFill>
            </a:endParaRPr>
          </a:p>
        </p:txBody>
      </p:sp>
    </p:spTree>
    <p:extLst>
      <p:ext uri="{BB962C8B-B14F-4D97-AF65-F5344CB8AC3E}">
        <p14:creationId xmlns:p14="http://schemas.microsoft.com/office/powerpoint/2010/main" val="1810168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54596" y="93119"/>
            <a:ext cx="10515600" cy="908091"/>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The Trinity </a:t>
            </a:r>
            <a:r>
              <a:rPr lang="en-US" sz="3200" b="1" dirty="0">
                <a:latin typeface="Arial" panose="020B0604020202020204" pitchFamily="34" charset="0"/>
                <a:cs typeface="Arial" panose="020B0604020202020204" pitchFamily="34" charset="0"/>
              </a:rPr>
              <a:t>Historic Trinity Controversies</a:t>
            </a:r>
            <a:endParaRPr lang="en-US" sz="4800" b="1"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854596" y="1119569"/>
            <a:ext cx="10515600" cy="5611109"/>
          </a:xfrm>
          <a:solidFill>
            <a:srgbClr val="FFFFCC"/>
          </a:solidFill>
        </p:spPr>
        <p:txBody>
          <a:bodyPr>
            <a:normAutofit/>
          </a:bodyPr>
          <a:lstStyle/>
          <a:p>
            <a:r>
              <a:rPr lang="en-US" b="1" u="sng" dirty="0" smtClean="0">
                <a:solidFill>
                  <a:srgbClr val="0070C0"/>
                </a:solidFill>
              </a:rPr>
              <a:t>Arianism:</a:t>
            </a:r>
            <a:r>
              <a:rPr lang="en-US" b="1" dirty="0" smtClean="0">
                <a:solidFill>
                  <a:srgbClr val="0070C0"/>
                </a:solidFill>
              </a:rPr>
              <a:t> </a:t>
            </a:r>
            <a:r>
              <a:rPr lang="en-US" b="1" dirty="0" smtClean="0"/>
              <a:t>God the Son was created by God the Father and before the creation of the Son the Holy Spirit did not exist.</a:t>
            </a:r>
          </a:p>
          <a:p>
            <a:r>
              <a:rPr lang="en-US" b="1" dirty="0" smtClean="0">
                <a:solidFill>
                  <a:srgbClr val="0070C0"/>
                </a:solidFill>
              </a:rPr>
              <a:t>The Nicene Creed states that Christ was of “the same substance” as the Father. In Greek he is </a:t>
            </a:r>
            <a:r>
              <a:rPr lang="en-US" i="1" dirty="0" err="1" smtClean="0">
                <a:solidFill>
                  <a:srgbClr val="FF0000"/>
                </a:solidFill>
              </a:rPr>
              <a:t>homoousios</a:t>
            </a:r>
            <a:r>
              <a:rPr lang="en-US" dirty="0" smtClean="0">
                <a:solidFill>
                  <a:srgbClr val="FF0000"/>
                </a:solidFill>
              </a:rPr>
              <a:t>.</a:t>
            </a:r>
          </a:p>
          <a:p>
            <a:pPr lvl="1"/>
            <a:r>
              <a:rPr lang="en-US" sz="2800" i="1" dirty="0" smtClean="0"/>
              <a:t>Homo</a:t>
            </a:r>
            <a:r>
              <a:rPr lang="en-US" sz="2800" dirty="0" smtClean="0"/>
              <a:t> = same; </a:t>
            </a:r>
            <a:r>
              <a:rPr lang="en-US" sz="2800" i="1" dirty="0" err="1" smtClean="0"/>
              <a:t>ousios</a:t>
            </a:r>
            <a:r>
              <a:rPr lang="en-US" sz="2800" i="1" dirty="0" smtClean="0"/>
              <a:t> = nature</a:t>
            </a:r>
          </a:p>
          <a:p>
            <a:pPr lvl="1"/>
            <a:r>
              <a:rPr lang="en-US" sz="2800" b="1" dirty="0" smtClean="0"/>
              <a:t>Arius said he is </a:t>
            </a:r>
            <a:r>
              <a:rPr lang="en-US" sz="2800" b="1" dirty="0" err="1" smtClean="0"/>
              <a:t>homoiousios</a:t>
            </a:r>
            <a:r>
              <a:rPr lang="en-US" sz="2800" b="1" dirty="0" smtClean="0"/>
              <a:t>;  </a:t>
            </a:r>
            <a:r>
              <a:rPr lang="en-US" sz="2800" dirty="0" err="1" smtClean="0"/>
              <a:t>homoi</a:t>
            </a:r>
            <a:r>
              <a:rPr lang="en-US" sz="2800" dirty="0" smtClean="0"/>
              <a:t> = similar</a:t>
            </a:r>
          </a:p>
          <a:p>
            <a:pPr lvl="1"/>
            <a:r>
              <a:rPr lang="en-US" sz="2800" b="1" dirty="0"/>
              <a:t>M</a:t>
            </a:r>
            <a:r>
              <a:rPr lang="en-US" sz="2800" b="1" dirty="0" smtClean="0"/>
              <a:t>uch of fourth century theology was consumed by the Greek letter iota leading to the popular saying: </a:t>
            </a:r>
            <a:r>
              <a:rPr lang="en-US" sz="2800" b="1" dirty="0" smtClean="0">
                <a:solidFill>
                  <a:srgbClr val="0070C0"/>
                </a:solidFill>
              </a:rPr>
              <a:t>It makes not one iota of difference. </a:t>
            </a:r>
            <a:r>
              <a:rPr lang="en-US" sz="2800" b="1" dirty="0" smtClean="0">
                <a:solidFill>
                  <a:srgbClr val="FF0000"/>
                </a:solidFill>
              </a:rPr>
              <a:t>BUT it does make a huge difference because Jesus is </a:t>
            </a:r>
            <a:r>
              <a:rPr lang="en-US" sz="2800" b="1" i="1" dirty="0" err="1" smtClean="0">
                <a:solidFill>
                  <a:srgbClr val="FF0000"/>
                </a:solidFill>
              </a:rPr>
              <a:t>homoousios</a:t>
            </a:r>
            <a:r>
              <a:rPr lang="en-US" sz="2800" b="1" dirty="0" smtClean="0">
                <a:solidFill>
                  <a:srgbClr val="FF0000"/>
                </a:solidFill>
              </a:rPr>
              <a:t>!</a:t>
            </a:r>
            <a:endParaRPr lang="en-US" sz="2800" b="1" dirty="0" smtClean="0">
              <a:solidFill>
                <a:srgbClr val="0070C0"/>
              </a:solidFill>
            </a:endParaRPr>
          </a:p>
          <a:p>
            <a:pPr lvl="1"/>
            <a:r>
              <a:rPr lang="en-US" sz="2800" b="1" dirty="0"/>
              <a:t>For in him the whole fullness of deity dwells bodily, </a:t>
            </a:r>
            <a:r>
              <a:rPr lang="en-US" sz="2800" dirty="0" smtClean="0"/>
              <a:t>Colossians </a:t>
            </a:r>
            <a:r>
              <a:rPr lang="en-US" sz="2800" dirty="0"/>
              <a:t>2:9 </a:t>
            </a:r>
          </a:p>
          <a:p>
            <a:pPr lvl="1"/>
            <a:endParaRPr lang="en-US" sz="2800" i="1" dirty="0" smtClean="0">
              <a:solidFill>
                <a:srgbClr val="FF0000"/>
              </a:solidFill>
            </a:endParaRPr>
          </a:p>
        </p:txBody>
      </p:sp>
    </p:spTree>
    <p:extLst>
      <p:ext uri="{BB962C8B-B14F-4D97-AF65-F5344CB8AC3E}">
        <p14:creationId xmlns:p14="http://schemas.microsoft.com/office/powerpoint/2010/main" val="1317370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Tree>
    <p:extLst>
      <p:ext uri="{BB962C8B-B14F-4D97-AF65-F5344CB8AC3E}">
        <p14:creationId xmlns:p14="http://schemas.microsoft.com/office/powerpoint/2010/main" val="290657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44145"/>
            <a:ext cx="10515600" cy="937895"/>
          </a:xfrm>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a:t>
            </a:r>
            <a:r>
              <a:rPr lang="en-US" sz="2800" b="1" dirty="0" err="1" smtClean="0">
                <a:latin typeface="Arial" panose="020B0604020202020204" pitchFamily="34" charset="0"/>
                <a:cs typeface="Arial" panose="020B0604020202020204" pitchFamily="34" charset="0"/>
              </a:rPr>
              <a:t>Nicea</a:t>
            </a:r>
            <a:r>
              <a:rPr lang="en-US" sz="2800" b="1" dirty="0" smtClean="0">
                <a:latin typeface="Arial" panose="020B0604020202020204" pitchFamily="34" charset="0"/>
                <a:cs typeface="Arial" panose="020B0604020202020204" pitchFamily="34" charset="0"/>
              </a:rPr>
              <a:t> A.D. 325</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33500"/>
            <a:ext cx="10515600" cy="5295899"/>
          </a:xfrm>
          <a:solidFill>
            <a:srgbClr val="FFFFCC"/>
          </a:solidFill>
        </p:spPr>
        <p:txBody>
          <a:bodyPr>
            <a:normAutofit lnSpcReduction="10000"/>
          </a:bodyPr>
          <a:lstStyle/>
          <a:p>
            <a:pPr marL="0" indent="0" fontAlgn="ctr">
              <a:buNone/>
            </a:pPr>
            <a:r>
              <a:rPr lang="en-US" b="1" dirty="0" smtClean="0">
                <a:solidFill>
                  <a:srgbClr val="0070C0"/>
                </a:solidFill>
              </a:rPr>
              <a:t>The Council of </a:t>
            </a:r>
            <a:r>
              <a:rPr lang="en-US" b="1" dirty="0" err="1" smtClean="0">
                <a:solidFill>
                  <a:srgbClr val="0070C0"/>
                </a:solidFill>
              </a:rPr>
              <a:t>Nicea</a:t>
            </a:r>
            <a:r>
              <a:rPr lang="en-US" b="1" dirty="0" smtClean="0">
                <a:solidFill>
                  <a:srgbClr val="0070C0"/>
                </a:solidFill>
              </a:rPr>
              <a:t> was the first attempt to officially establish the Doctrine of the Trinity and was greatly influenced by Athanasius</a:t>
            </a:r>
          </a:p>
          <a:p>
            <a:pPr marL="514350" indent="-514350" fontAlgn="ctr">
              <a:buFont typeface="+mj-lt"/>
              <a:buAutoNum type="arabicPeriod"/>
            </a:pPr>
            <a:r>
              <a:rPr lang="en-US" b="1" dirty="0" smtClean="0"/>
              <a:t>We </a:t>
            </a:r>
            <a:r>
              <a:rPr lang="en-US" b="1" dirty="0"/>
              <a:t>believe in one God, the Father Almighty, Maker of all things visible and invisible. </a:t>
            </a:r>
            <a:endParaRPr lang="en-US" b="1" dirty="0" smtClean="0"/>
          </a:p>
          <a:p>
            <a:pPr marL="514350" indent="-514350" fontAlgn="ctr">
              <a:buFont typeface="+mj-lt"/>
              <a:buAutoNum type="arabicPeriod"/>
            </a:pPr>
            <a:r>
              <a:rPr lang="en-US" b="1" dirty="0" smtClean="0"/>
              <a:t>And </a:t>
            </a:r>
            <a:r>
              <a:rPr lang="en-US" b="1" dirty="0"/>
              <a:t>in one Lord Jesus Christ, the Son of God</a:t>
            </a:r>
            <a:r>
              <a:rPr lang="en-US" b="1" dirty="0">
                <a:solidFill>
                  <a:srgbClr val="FF0000"/>
                </a:solidFill>
              </a:rPr>
              <a:t>, begotten of the Father </a:t>
            </a:r>
            <a:r>
              <a:rPr lang="en-US" b="1" i="1" dirty="0">
                <a:solidFill>
                  <a:srgbClr val="FF0000"/>
                </a:solidFill>
              </a:rPr>
              <a:t>the only-begotten; that is, of the essence of the Father</a:t>
            </a:r>
            <a:r>
              <a:rPr lang="en-US" b="1" dirty="0">
                <a:solidFill>
                  <a:srgbClr val="FF0000"/>
                </a:solidFill>
              </a:rPr>
              <a:t>, God of God, Light of Light, very God of very God, begotten, not made</a:t>
            </a:r>
            <a:r>
              <a:rPr lang="en-US" b="1" dirty="0"/>
              <a:t>, being of one substance with the Father; By whom all things were made </a:t>
            </a:r>
            <a:r>
              <a:rPr lang="en-US" b="1" i="1" dirty="0"/>
              <a:t>both in heaven and on earth</a:t>
            </a:r>
            <a:r>
              <a:rPr lang="en-US" b="1" dirty="0"/>
              <a:t>; Who for us men, and for our salvation, came down and was incarnate and was made man; He suffered, and the third day he rose again, ascended into heaven;</a:t>
            </a:r>
            <a:r>
              <a:rPr lang="en-US" dirty="0"/>
              <a:t> </a:t>
            </a:r>
            <a:r>
              <a:rPr lang="en-US" b="1" dirty="0" smtClean="0"/>
              <a:t>from </a:t>
            </a:r>
            <a:r>
              <a:rPr lang="en-US" b="1" dirty="0"/>
              <a:t>thence he shall come to judge the quick and the dead. </a:t>
            </a:r>
          </a:p>
          <a:p>
            <a:pPr marL="514350" indent="-514350" fontAlgn="ctr">
              <a:buFont typeface="+mj-lt"/>
              <a:buAutoNum type="arabicPeriod"/>
            </a:pPr>
            <a:r>
              <a:rPr lang="en-US" b="1" dirty="0"/>
              <a:t>And in the Holy Ghost,</a:t>
            </a:r>
            <a:endParaRPr lang="en-US" dirty="0"/>
          </a:p>
        </p:txBody>
      </p:sp>
    </p:spTree>
    <p:extLst>
      <p:ext uri="{BB962C8B-B14F-4D97-AF65-F5344CB8AC3E}">
        <p14:creationId xmlns:p14="http://schemas.microsoft.com/office/powerpoint/2010/main" val="2978857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4658995"/>
          </a:xfrm>
          <a:solidFill>
            <a:srgbClr val="FFFFCC"/>
          </a:solidFill>
        </p:spPr>
        <p:txBody>
          <a:bodyPr>
            <a:normAutofit lnSpcReduction="10000"/>
          </a:bodyPr>
          <a:lstStyle/>
          <a:p>
            <a:pPr fontAlgn="ctr"/>
            <a:r>
              <a:rPr lang="en-US" b="1" dirty="0" smtClean="0"/>
              <a:t>The Council of Constantinople settled two basic issues: the </a:t>
            </a:r>
            <a:r>
              <a:rPr lang="en-US" b="1" dirty="0"/>
              <a:t>deity of the Holy Spirit and the true humanity of Christ</a:t>
            </a:r>
            <a:r>
              <a:rPr lang="en-US" b="1" dirty="0" smtClean="0"/>
              <a:t>.</a:t>
            </a:r>
          </a:p>
          <a:p>
            <a:pPr fontAlgn="ctr"/>
            <a:r>
              <a:rPr lang="en-US" b="1" dirty="0" smtClean="0"/>
              <a:t>It is often referred to as the </a:t>
            </a:r>
            <a:r>
              <a:rPr lang="en-US" b="1" dirty="0"/>
              <a:t>Nicene Creed of 381" or the </a:t>
            </a:r>
            <a:r>
              <a:rPr lang="en-US" b="1" dirty="0" err="1"/>
              <a:t>Niceno</a:t>
            </a:r>
            <a:r>
              <a:rPr lang="en-US" b="1" dirty="0"/>
              <a:t>-Constantinopolitan </a:t>
            </a:r>
            <a:r>
              <a:rPr lang="en-US" b="1" dirty="0" smtClean="0"/>
              <a:t>Creed since it clarified and expanded upon the </a:t>
            </a:r>
            <a:r>
              <a:rPr lang="en-US" b="1" dirty="0" err="1" smtClean="0"/>
              <a:t>Nicean</a:t>
            </a:r>
            <a:r>
              <a:rPr lang="en-US" b="1" dirty="0" smtClean="0"/>
              <a:t> Creed of 325.</a:t>
            </a:r>
          </a:p>
          <a:p>
            <a:pPr fontAlgn="ctr"/>
            <a:r>
              <a:rPr lang="en-US" b="1" dirty="0" smtClean="0"/>
              <a:t>The changes from the </a:t>
            </a:r>
            <a:r>
              <a:rPr lang="en-US" b="1" dirty="0" err="1" smtClean="0"/>
              <a:t>Nicean</a:t>
            </a:r>
            <a:r>
              <a:rPr lang="en-US" b="1" dirty="0" smtClean="0"/>
              <a:t> Creed were as follows:</a:t>
            </a:r>
          </a:p>
          <a:p>
            <a:pPr marL="0" indent="0" fontAlgn="ctr">
              <a:buNone/>
            </a:pPr>
            <a:endParaRPr lang="en-US" b="1" dirty="0"/>
          </a:p>
          <a:p>
            <a:pPr marL="0" indent="0" fontAlgn="ctr">
              <a:buNone/>
            </a:pPr>
            <a:r>
              <a:rPr lang="en-US" b="1" dirty="0" smtClean="0"/>
              <a:t>We believe in one God, the Father Almighty, </a:t>
            </a:r>
            <a:r>
              <a:rPr lang="en-US" b="1" dirty="0"/>
              <a:t>Maker of all things visible and invisible</a:t>
            </a:r>
            <a:r>
              <a:rPr lang="en-US" b="1" dirty="0" smtClean="0"/>
              <a:t>.  </a:t>
            </a:r>
            <a:r>
              <a:rPr lang="en-US" b="1" dirty="0" smtClean="0">
                <a:solidFill>
                  <a:srgbClr val="FF0000"/>
                </a:solidFill>
              </a:rPr>
              <a:t>Becomes </a:t>
            </a:r>
          </a:p>
          <a:p>
            <a:pPr marL="0" indent="0" fontAlgn="ctr">
              <a:buNone/>
            </a:pPr>
            <a:r>
              <a:rPr lang="en-US" b="1" dirty="0" smtClean="0">
                <a:solidFill>
                  <a:srgbClr val="0070C0"/>
                </a:solidFill>
              </a:rPr>
              <a:t>We </a:t>
            </a:r>
            <a:r>
              <a:rPr lang="en-US" b="1" dirty="0">
                <a:solidFill>
                  <a:srgbClr val="0070C0"/>
                </a:solidFill>
              </a:rPr>
              <a:t>believe in one God, the Father Almighty, Maker </a:t>
            </a:r>
            <a:r>
              <a:rPr lang="en-US" b="1" dirty="0" smtClean="0">
                <a:solidFill>
                  <a:srgbClr val="0070C0"/>
                </a:solidFill>
              </a:rPr>
              <a:t>of </a:t>
            </a:r>
            <a:r>
              <a:rPr lang="en-US" b="1" dirty="0" smtClean="0">
                <a:solidFill>
                  <a:srgbClr val="FF0000"/>
                </a:solidFill>
              </a:rPr>
              <a:t>heaven and earth, and</a:t>
            </a:r>
            <a:r>
              <a:rPr lang="en-US" b="1" i="1" dirty="0">
                <a:solidFill>
                  <a:srgbClr val="FF0000"/>
                </a:solidFill>
              </a:rPr>
              <a:t> </a:t>
            </a:r>
            <a:r>
              <a:rPr lang="en-US" b="1" dirty="0" smtClean="0">
                <a:solidFill>
                  <a:srgbClr val="FF0000"/>
                </a:solidFill>
              </a:rPr>
              <a:t>of</a:t>
            </a:r>
            <a:r>
              <a:rPr lang="en-US" b="1" dirty="0" smtClean="0"/>
              <a:t> </a:t>
            </a:r>
            <a:r>
              <a:rPr lang="en-US" b="1" dirty="0">
                <a:solidFill>
                  <a:srgbClr val="0070C0"/>
                </a:solidFill>
              </a:rPr>
              <a:t>all things visible and </a:t>
            </a:r>
            <a:r>
              <a:rPr lang="en-US" b="1" dirty="0" smtClean="0">
                <a:solidFill>
                  <a:srgbClr val="0070C0"/>
                </a:solidFill>
              </a:rPr>
              <a:t>invisible.</a:t>
            </a:r>
          </a:p>
          <a:p>
            <a:pPr marL="514350" indent="-514350" fontAlgn="ctr">
              <a:buFont typeface="+mj-lt"/>
              <a:buAutoNum type="arabicPeriod"/>
            </a:pPr>
            <a:endParaRPr lang="en-US" b="1" dirty="0"/>
          </a:p>
          <a:p>
            <a:endParaRPr lang="en-US" dirty="0"/>
          </a:p>
        </p:txBody>
      </p:sp>
    </p:spTree>
    <p:extLst>
      <p:ext uri="{BB962C8B-B14F-4D97-AF65-F5344CB8AC3E}">
        <p14:creationId xmlns:p14="http://schemas.microsoft.com/office/powerpoint/2010/main" val="961836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CC"/>
          </a:solidFill>
        </p:spPr>
        <p:txBody>
          <a:bodyPr>
            <a:normAutofit/>
          </a:bodyPr>
          <a:lstStyle/>
          <a:p>
            <a:pPr marL="514350" indent="-514350" fontAlgn="ctr">
              <a:buFont typeface="+mj-lt"/>
              <a:buAutoNum type="arabicPeriod"/>
            </a:pPr>
            <a:endParaRPr lang="en-US" b="1" dirty="0"/>
          </a:p>
          <a:p>
            <a:pPr marL="0" indent="0">
              <a:buNone/>
            </a:pPr>
            <a:r>
              <a:rPr lang="en-US" b="1" dirty="0"/>
              <a:t>And in one </a:t>
            </a:r>
            <a:r>
              <a:rPr lang="en-US" b="1" dirty="0" smtClean="0"/>
              <a:t>Lord </a:t>
            </a:r>
            <a:r>
              <a:rPr lang="en-US" b="1" dirty="0"/>
              <a:t>Jesus Christ, the </a:t>
            </a:r>
            <a:r>
              <a:rPr lang="en-US" b="1" dirty="0" smtClean="0"/>
              <a:t>Son of God, </a:t>
            </a:r>
            <a:r>
              <a:rPr lang="en-US" b="1" dirty="0"/>
              <a:t>begotten of the Father </a:t>
            </a:r>
            <a:r>
              <a:rPr lang="en-US" b="1" i="1" u="sng" dirty="0" smtClean="0"/>
              <a:t>the only-begotten; that is, of the essence of the Father</a:t>
            </a:r>
            <a:r>
              <a:rPr lang="en-US" b="1" dirty="0" smtClean="0"/>
              <a:t>, God of God, Light </a:t>
            </a:r>
            <a:r>
              <a:rPr lang="en-US" b="1" dirty="0"/>
              <a:t>of Light, very God of very God, begotten, not made, being of </a:t>
            </a:r>
            <a:r>
              <a:rPr lang="en-US" b="1" dirty="0" smtClean="0"/>
              <a:t>one substance with the Father; </a:t>
            </a:r>
            <a:r>
              <a:rPr lang="en-US" b="1" dirty="0" smtClean="0">
                <a:solidFill>
                  <a:srgbClr val="FF0000"/>
                </a:solidFill>
              </a:rPr>
              <a:t> Becomes</a:t>
            </a:r>
          </a:p>
          <a:p>
            <a:pPr marL="0" indent="0">
              <a:buNone/>
            </a:pPr>
            <a:r>
              <a:rPr lang="en-US" b="1" dirty="0">
                <a:solidFill>
                  <a:srgbClr val="0070C0"/>
                </a:solidFill>
              </a:rPr>
              <a:t>And in one Lord Jesus Christ, the</a:t>
            </a:r>
            <a:r>
              <a:rPr lang="en-US" b="1" dirty="0">
                <a:solidFill>
                  <a:srgbClr val="FF0000"/>
                </a:solidFill>
              </a:rPr>
              <a:t> </a:t>
            </a:r>
            <a:r>
              <a:rPr lang="en-US" b="1" dirty="0" smtClean="0">
                <a:solidFill>
                  <a:srgbClr val="FF0000"/>
                </a:solidFill>
              </a:rPr>
              <a:t>only-begotten </a:t>
            </a:r>
            <a:r>
              <a:rPr lang="en-US" b="1" dirty="0">
                <a:solidFill>
                  <a:srgbClr val="0070C0"/>
                </a:solidFill>
              </a:rPr>
              <a:t>Son of God, begotten of the Father </a:t>
            </a:r>
            <a:r>
              <a:rPr lang="en-US" b="1" dirty="0" smtClean="0">
                <a:solidFill>
                  <a:srgbClr val="FF0000"/>
                </a:solidFill>
              </a:rPr>
              <a:t>before all worlds, </a:t>
            </a:r>
            <a:r>
              <a:rPr lang="en-US" b="1" dirty="0">
                <a:solidFill>
                  <a:srgbClr val="0070C0"/>
                </a:solidFill>
              </a:rPr>
              <a:t>Light of Light, very God of very God, begotten, not made, being of one substance with the Father;</a:t>
            </a:r>
          </a:p>
          <a:p>
            <a:pPr marL="0" indent="0">
              <a:buNone/>
            </a:pPr>
            <a:endParaRPr lang="en-US" b="1" dirty="0"/>
          </a:p>
        </p:txBody>
      </p:sp>
    </p:spTree>
    <p:extLst>
      <p:ext uri="{BB962C8B-B14F-4D97-AF65-F5344CB8AC3E}">
        <p14:creationId xmlns:p14="http://schemas.microsoft.com/office/powerpoint/2010/main" val="47131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CC"/>
          </a:solidFill>
        </p:spPr>
        <p:txBody>
          <a:bodyPr>
            <a:normAutofit/>
          </a:bodyPr>
          <a:lstStyle/>
          <a:p>
            <a:pPr marL="0" indent="0" fontAlgn="ctr">
              <a:buNone/>
            </a:pPr>
            <a:r>
              <a:rPr lang="en-US" b="1" dirty="0"/>
              <a:t>By whom all things were made </a:t>
            </a:r>
            <a:r>
              <a:rPr lang="en-US" b="1" i="1" u="sng" dirty="0" smtClean="0"/>
              <a:t>both </a:t>
            </a:r>
            <a:r>
              <a:rPr lang="en-US" b="1" i="1" u="sng" dirty="0"/>
              <a:t>in heaven and on </a:t>
            </a:r>
            <a:r>
              <a:rPr lang="en-US" b="1" i="1" u="sng" dirty="0" smtClean="0"/>
              <a:t>earth</a:t>
            </a:r>
            <a:r>
              <a:rPr lang="en-US" b="1" dirty="0" smtClean="0"/>
              <a:t>;  </a:t>
            </a:r>
          </a:p>
          <a:p>
            <a:pPr marL="0" indent="0" fontAlgn="ctr">
              <a:buNone/>
            </a:pPr>
            <a:r>
              <a:rPr lang="en-US" b="1" dirty="0" smtClean="0">
                <a:solidFill>
                  <a:srgbClr val="FF0000"/>
                </a:solidFill>
              </a:rPr>
              <a:t>Becomes</a:t>
            </a:r>
            <a:endParaRPr lang="en-US" b="1" dirty="0">
              <a:solidFill>
                <a:srgbClr val="FF0000"/>
              </a:solidFill>
            </a:endParaRPr>
          </a:p>
          <a:p>
            <a:pPr marL="0" indent="0" fontAlgn="ctr">
              <a:buNone/>
            </a:pPr>
            <a:r>
              <a:rPr lang="en-US" b="1" dirty="0">
                <a:solidFill>
                  <a:srgbClr val="0070C0"/>
                </a:solidFill>
              </a:rPr>
              <a:t>by whom all things were made;</a:t>
            </a:r>
          </a:p>
          <a:p>
            <a:pPr marL="514350" indent="-514350" fontAlgn="ctr">
              <a:buFont typeface="+mj-lt"/>
              <a:buAutoNum type="arabicPeriod"/>
            </a:pPr>
            <a:endParaRPr lang="en-US" b="1" dirty="0"/>
          </a:p>
        </p:txBody>
      </p:sp>
    </p:spTree>
    <p:extLst>
      <p:ext uri="{BB962C8B-B14F-4D97-AF65-F5344CB8AC3E}">
        <p14:creationId xmlns:p14="http://schemas.microsoft.com/office/powerpoint/2010/main" val="2983159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FFFFCC"/>
          </a:solidFill>
        </p:spPr>
        <p:txBody>
          <a:bodyPr>
            <a:noAutofit/>
          </a:bodyPr>
          <a:lstStyle/>
          <a:p>
            <a:r>
              <a:rPr lang="en-US" sz="4800" b="1" dirty="0" smtClean="0">
                <a:latin typeface="Arial" panose="020B0604020202020204" pitchFamily="34" charset="0"/>
                <a:cs typeface="Arial" panose="020B0604020202020204" pitchFamily="34" charset="0"/>
              </a:rPr>
              <a:t>    The Trinity </a:t>
            </a:r>
            <a:r>
              <a:rPr lang="en-US" sz="2800" b="1" dirty="0" smtClean="0">
                <a:latin typeface="Arial" panose="020B0604020202020204" pitchFamily="34" charset="0"/>
                <a:cs typeface="Arial" panose="020B0604020202020204" pitchFamily="34" charset="0"/>
              </a:rPr>
              <a:t>Council of Constantinople A.D. 381</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solidFill>
            <a:srgbClr val="FFFFCC"/>
          </a:solidFill>
        </p:spPr>
        <p:txBody>
          <a:bodyPr>
            <a:normAutofit/>
          </a:bodyPr>
          <a:lstStyle/>
          <a:p>
            <a:pPr marL="0" indent="0" fontAlgn="ctr">
              <a:buNone/>
            </a:pPr>
            <a:r>
              <a:rPr lang="en-US" b="1" dirty="0"/>
              <a:t>Who for us men, and for our </a:t>
            </a:r>
            <a:r>
              <a:rPr lang="en-US" b="1" dirty="0" smtClean="0"/>
              <a:t>salvation, </a:t>
            </a:r>
            <a:r>
              <a:rPr lang="en-US" b="1" dirty="0"/>
              <a:t>came down and </a:t>
            </a:r>
            <a:r>
              <a:rPr lang="en-US" b="1" dirty="0" smtClean="0"/>
              <a:t>was incarnate and </a:t>
            </a:r>
            <a:r>
              <a:rPr lang="en-US" b="1" dirty="0"/>
              <a:t>was made man</a:t>
            </a:r>
            <a:r>
              <a:rPr lang="en-US" b="1" dirty="0" smtClean="0"/>
              <a:t>;</a:t>
            </a:r>
          </a:p>
          <a:p>
            <a:pPr marL="0" indent="0" fontAlgn="ctr">
              <a:buNone/>
            </a:pPr>
            <a:r>
              <a:rPr lang="en-US" b="1" dirty="0">
                <a:solidFill>
                  <a:srgbClr val="FF0000"/>
                </a:solidFill>
              </a:rPr>
              <a:t>Becomes</a:t>
            </a:r>
          </a:p>
          <a:p>
            <a:pPr fontAlgn="ctr"/>
            <a:endParaRPr lang="en-US" b="1" dirty="0"/>
          </a:p>
          <a:p>
            <a:pPr marL="0" indent="0" fontAlgn="ctr">
              <a:buNone/>
            </a:pPr>
            <a:r>
              <a:rPr lang="en-US" b="1" dirty="0">
                <a:solidFill>
                  <a:srgbClr val="0070C0"/>
                </a:solidFill>
              </a:rPr>
              <a:t>who for us men, and for our salvation, came down </a:t>
            </a:r>
            <a:r>
              <a:rPr lang="en-US" b="1" dirty="0" smtClean="0">
                <a:solidFill>
                  <a:srgbClr val="FF0000"/>
                </a:solidFill>
              </a:rPr>
              <a:t>from heaven</a:t>
            </a:r>
            <a:r>
              <a:rPr lang="en-US" b="1" dirty="0" smtClean="0">
                <a:solidFill>
                  <a:srgbClr val="0070C0"/>
                </a:solidFill>
              </a:rPr>
              <a:t>, </a:t>
            </a:r>
            <a:r>
              <a:rPr lang="en-US" b="1" dirty="0">
                <a:solidFill>
                  <a:srgbClr val="0070C0"/>
                </a:solidFill>
              </a:rPr>
              <a:t>and was incarnate </a:t>
            </a:r>
            <a:r>
              <a:rPr lang="en-US" b="1" dirty="0" smtClean="0">
                <a:solidFill>
                  <a:srgbClr val="FF0000"/>
                </a:solidFill>
              </a:rPr>
              <a:t>by the Holy Ghost of the Virgin Mary</a:t>
            </a:r>
            <a:r>
              <a:rPr lang="en-US" b="1" dirty="0" smtClean="0">
                <a:solidFill>
                  <a:srgbClr val="0070C0"/>
                </a:solidFill>
              </a:rPr>
              <a:t>, </a:t>
            </a:r>
            <a:r>
              <a:rPr lang="en-US" b="1" dirty="0">
                <a:solidFill>
                  <a:srgbClr val="0070C0"/>
                </a:solidFill>
              </a:rPr>
              <a:t>and was made man;</a:t>
            </a:r>
          </a:p>
          <a:p>
            <a:pPr marL="514350" indent="-514350" fontAlgn="ctr">
              <a:buFont typeface="+mj-lt"/>
              <a:buAutoNum type="arabicPeriod"/>
            </a:pPr>
            <a:endParaRPr lang="en-US" b="1" dirty="0"/>
          </a:p>
        </p:txBody>
      </p:sp>
    </p:spTree>
    <p:extLst>
      <p:ext uri="{BB962C8B-B14F-4D97-AF65-F5344CB8AC3E}">
        <p14:creationId xmlns:p14="http://schemas.microsoft.com/office/powerpoint/2010/main" val="372324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1666</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Discipleship:  An  Introduction to  Systematic Theology and  Apologetics</vt:lpstr>
      <vt:lpstr>The Trinity Historic Trinity Controversies</vt:lpstr>
      <vt:lpstr>The Trinity Historic Trinity Controversies</vt:lpstr>
      <vt:lpstr>PowerPoint Presentation</vt:lpstr>
      <vt:lpstr>    The Trinity Council of Nicea A.D. 325</vt:lpstr>
      <vt:lpstr>    The Trinity Council of Constantinople A.D. 381</vt:lpstr>
      <vt:lpstr>    The Trinity Council of Constantinople A.D. 381</vt:lpstr>
      <vt:lpstr>    The Trinity Council of Constantinople A.D. 381</vt:lpstr>
      <vt:lpstr>    The Trinity Council of Constantinople A.D. 381</vt:lpstr>
      <vt:lpstr>    The Trinity Council of Constantinople A.D. 381</vt:lpstr>
      <vt:lpstr>    The Trinity Council of Constantinople A.D. 381</vt:lpstr>
      <vt:lpstr>    The Trinity Council of Constantinople A.D. 381</vt:lpstr>
      <vt:lpstr>    The Trinity Council of Constantinople A.D. 381</vt:lpstr>
      <vt:lpstr>The Trinity 5 other errors about the Person of Christ</vt:lpstr>
      <vt:lpstr>    The Trinity Council of Chalcedon A.D. 451</vt:lpstr>
      <vt:lpstr>    The Trinity Council of Chalcedon A.D. 451</vt:lpstr>
      <vt:lpstr>    The Trinity Council of Chalcedon A.D. 451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schmuland</dc:creator>
  <cp:lastModifiedBy>carl schmuland</cp:lastModifiedBy>
  <cp:revision>2</cp:revision>
  <dcterms:created xsi:type="dcterms:W3CDTF">2016-02-01T00:44:30Z</dcterms:created>
  <dcterms:modified xsi:type="dcterms:W3CDTF">2016-02-01T00:48:01Z</dcterms:modified>
</cp:coreProperties>
</file>