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0" d="100"/>
          <a:sy n="50" d="100"/>
        </p:scale>
        <p:origin x="1286"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DAA9CC-BABF-49DF-8D99-80892EA5421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3816176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AA9CC-BABF-49DF-8D99-80892EA5421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3509047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AA9CC-BABF-49DF-8D99-80892EA5421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2471718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AA9CC-BABF-49DF-8D99-80892EA5421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281576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DAA9CC-BABF-49DF-8D99-80892EA5421B}" type="datetimeFigureOut">
              <a:rPr lang="en-US" smtClean="0"/>
              <a:t>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2352766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DAA9CC-BABF-49DF-8D99-80892EA5421B}" type="datetimeFigureOut">
              <a:rPr lang="en-US" smtClean="0"/>
              <a:t>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1068339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DAA9CC-BABF-49DF-8D99-80892EA5421B}" type="datetimeFigureOut">
              <a:rPr lang="en-US" smtClean="0"/>
              <a:t>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2442901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DAA9CC-BABF-49DF-8D99-80892EA5421B}" type="datetimeFigureOut">
              <a:rPr lang="en-US" smtClean="0"/>
              <a:t>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2890363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AA9CC-BABF-49DF-8D99-80892EA5421B}" type="datetimeFigureOut">
              <a:rPr lang="en-US" smtClean="0"/>
              <a:t>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2129487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AA9CC-BABF-49DF-8D99-80892EA5421B}" type="datetimeFigureOut">
              <a:rPr lang="en-US" smtClean="0"/>
              <a:t>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1920659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AA9CC-BABF-49DF-8D99-80892EA5421B}" type="datetimeFigureOut">
              <a:rPr lang="en-US" smtClean="0"/>
              <a:t>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0547A3-F00B-45DE-9FA6-960945299D59}" type="slidenum">
              <a:rPr lang="en-US" smtClean="0"/>
              <a:t>‹#›</a:t>
            </a:fld>
            <a:endParaRPr lang="en-US"/>
          </a:p>
        </p:txBody>
      </p:sp>
    </p:spTree>
    <p:extLst>
      <p:ext uri="{BB962C8B-B14F-4D97-AF65-F5344CB8AC3E}">
        <p14:creationId xmlns:p14="http://schemas.microsoft.com/office/powerpoint/2010/main" val="2685926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AA9CC-BABF-49DF-8D99-80892EA5421B}" type="datetimeFigureOut">
              <a:rPr lang="en-US" smtClean="0"/>
              <a:t>2/7/2016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0547A3-F00B-45DE-9FA6-960945299D59}" type="slidenum">
              <a:rPr lang="en-US" smtClean="0"/>
              <a:t>‹#›</a:t>
            </a:fld>
            <a:endParaRPr lang="en-US"/>
          </a:p>
        </p:txBody>
      </p:sp>
    </p:spTree>
    <p:extLst>
      <p:ext uri="{BB962C8B-B14F-4D97-AF65-F5344CB8AC3E}">
        <p14:creationId xmlns:p14="http://schemas.microsoft.com/office/powerpoint/2010/main" val="2050598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God: </a:t>
            </a:r>
            <a:r>
              <a:rPr lang="en-US" sz="2800" dirty="0" smtClean="0"/>
              <a:t>The Trinity Part 5</a:t>
            </a:r>
          </a:p>
          <a:p>
            <a:r>
              <a:rPr lang="en-US" dirty="0" smtClean="0">
                <a:solidFill>
                  <a:srgbClr val="0070C0"/>
                </a:solidFill>
              </a:rPr>
              <a:t>The Heights Church February 7, 2016</a:t>
            </a:r>
            <a:endParaRPr lang="en-US" dirty="0">
              <a:solidFill>
                <a:srgbClr val="0070C0"/>
              </a:solidFill>
            </a:endParaRPr>
          </a:p>
        </p:txBody>
      </p:sp>
    </p:spTree>
    <p:extLst>
      <p:ext uri="{BB962C8B-B14F-4D97-AF65-F5344CB8AC3E}">
        <p14:creationId xmlns:p14="http://schemas.microsoft.com/office/powerpoint/2010/main" val="4250085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7235" y="52610"/>
            <a:ext cx="10515600" cy="873366"/>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2800" b="1" dirty="0" smtClean="0">
                <a:latin typeface="Arial" panose="020B0604020202020204" pitchFamily="34" charset="0"/>
                <a:cs typeface="Arial" panose="020B0604020202020204" pitchFamily="34" charset="0"/>
              </a:rPr>
              <a:t>Elder Affirmation of Faith</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7235" y="1032757"/>
            <a:ext cx="10515600" cy="5750007"/>
          </a:xfrm>
          <a:solidFill>
            <a:srgbClr val="FFFFCC"/>
          </a:solidFill>
        </p:spPr>
        <p:txBody>
          <a:bodyPr>
            <a:noAutofit/>
          </a:bodyPr>
          <a:lstStyle/>
          <a:p>
            <a:r>
              <a:rPr lang="en-US" sz="3200" b="1" dirty="0">
                <a:solidFill>
                  <a:srgbClr val="0070C0"/>
                </a:solidFill>
              </a:rPr>
              <a:t>2.1 We believe in </a:t>
            </a:r>
            <a:r>
              <a:rPr lang="en-US" sz="3200" b="1" dirty="0" smtClean="0">
                <a:solidFill>
                  <a:srgbClr val="0070C0"/>
                </a:solidFill>
              </a:rPr>
              <a:t>one </a:t>
            </a:r>
            <a:r>
              <a:rPr lang="en-US" sz="3200" b="1" dirty="0">
                <a:solidFill>
                  <a:srgbClr val="0070C0"/>
                </a:solidFill>
              </a:rPr>
              <a:t>living</a:t>
            </a:r>
            <a:r>
              <a:rPr lang="en-US" sz="3200" b="1" dirty="0" smtClean="0">
                <a:solidFill>
                  <a:srgbClr val="0070C0"/>
                </a:solidFill>
              </a:rPr>
              <a:t>, </a:t>
            </a:r>
            <a:r>
              <a:rPr lang="en-US" sz="3200" b="1" dirty="0">
                <a:solidFill>
                  <a:srgbClr val="0070C0"/>
                </a:solidFill>
              </a:rPr>
              <a:t>sovereign</a:t>
            </a:r>
            <a:r>
              <a:rPr lang="en-US" sz="3200" b="1" dirty="0" smtClean="0">
                <a:solidFill>
                  <a:srgbClr val="0070C0"/>
                </a:solidFill>
              </a:rPr>
              <a:t>, </a:t>
            </a:r>
            <a:r>
              <a:rPr lang="en-US" sz="3200" b="1" dirty="0">
                <a:solidFill>
                  <a:srgbClr val="0070C0"/>
                </a:solidFill>
              </a:rPr>
              <a:t>and </a:t>
            </a:r>
            <a:r>
              <a:rPr lang="en-US" sz="3200" b="1" dirty="0" smtClean="0">
                <a:solidFill>
                  <a:srgbClr val="0070C0"/>
                </a:solidFill>
              </a:rPr>
              <a:t>all-glorious </a:t>
            </a:r>
            <a:r>
              <a:rPr lang="en-US" sz="3200" b="1" dirty="0">
                <a:solidFill>
                  <a:srgbClr val="0070C0"/>
                </a:solidFill>
              </a:rPr>
              <a:t>God, eternally existing in </a:t>
            </a:r>
            <a:r>
              <a:rPr lang="en-US" sz="3200" b="1" dirty="0" smtClean="0">
                <a:solidFill>
                  <a:srgbClr val="0070C0"/>
                </a:solidFill>
              </a:rPr>
              <a:t>three </a:t>
            </a:r>
            <a:r>
              <a:rPr lang="en-US" sz="3200" b="1" dirty="0">
                <a:solidFill>
                  <a:srgbClr val="0070C0"/>
                </a:solidFill>
              </a:rPr>
              <a:t>infinitely excellent and admirable Persons: God the </a:t>
            </a:r>
            <a:r>
              <a:rPr lang="en-US" sz="3200" b="1" dirty="0" smtClean="0">
                <a:solidFill>
                  <a:srgbClr val="0070C0"/>
                </a:solidFill>
              </a:rPr>
              <a:t>Father, </a:t>
            </a:r>
            <a:r>
              <a:rPr lang="en-US" sz="3200" b="1" dirty="0">
                <a:solidFill>
                  <a:srgbClr val="0070C0"/>
                </a:solidFill>
              </a:rPr>
              <a:t>fountain of all </a:t>
            </a:r>
            <a:r>
              <a:rPr lang="en-US" sz="3200" b="1" dirty="0" smtClean="0">
                <a:solidFill>
                  <a:srgbClr val="0070C0"/>
                </a:solidFill>
              </a:rPr>
              <a:t>being; </a:t>
            </a:r>
            <a:r>
              <a:rPr lang="en-US" sz="3200" b="1" dirty="0">
                <a:solidFill>
                  <a:srgbClr val="0070C0"/>
                </a:solidFill>
              </a:rPr>
              <a:t>God the </a:t>
            </a:r>
            <a:r>
              <a:rPr lang="en-US" sz="3200" b="1" dirty="0" smtClean="0">
                <a:solidFill>
                  <a:srgbClr val="0070C0"/>
                </a:solidFill>
              </a:rPr>
              <a:t>Son, </a:t>
            </a:r>
            <a:r>
              <a:rPr lang="en-US" sz="3200" b="1" dirty="0">
                <a:solidFill>
                  <a:srgbClr val="0070C0"/>
                </a:solidFill>
              </a:rPr>
              <a:t>eternally </a:t>
            </a:r>
            <a:r>
              <a:rPr lang="en-US" sz="3200" b="1" dirty="0" smtClean="0">
                <a:solidFill>
                  <a:srgbClr val="0070C0"/>
                </a:solidFill>
              </a:rPr>
              <a:t>begotten, </a:t>
            </a:r>
            <a:r>
              <a:rPr lang="en-US" sz="3200" b="1" dirty="0">
                <a:solidFill>
                  <a:srgbClr val="0070C0"/>
                </a:solidFill>
              </a:rPr>
              <a:t>not made, without </a:t>
            </a:r>
            <a:r>
              <a:rPr lang="en-US" sz="3200" b="1" dirty="0" smtClean="0">
                <a:solidFill>
                  <a:srgbClr val="0070C0"/>
                </a:solidFill>
              </a:rPr>
              <a:t>beginning,</a:t>
            </a:r>
            <a:r>
              <a:rPr lang="en-US" sz="3200" b="1" baseline="30000" dirty="0" smtClean="0">
                <a:solidFill>
                  <a:srgbClr val="0070C0"/>
                </a:solidFill>
              </a:rPr>
              <a:t> </a:t>
            </a:r>
            <a:r>
              <a:rPr lang="en-US" sz="3200" b="1" dirty="0">
                <a:solidFill>
                  <a:srgbClr val="0070C0"/>
                </a:solidFill>
              </a:rPr>
              <a:t>being of one </a:t>
            </a:r>
            <a:r>
              <a:rPr lang="en-US" sz="3200" b="1" dirty="0" smtClean="0">
                <a:solidFill>
                  <a:srgbClr val="0070C0"/>
                </a:solidFill>
              </a:rPr>
              <a:t>essence </a:t>
            </a:r>
            <a:r>
              <a:rPr lang="en-US" sz="3200" b="1" dirty="0">
                <a:solidFill>
                  <a:srgbClr val="0070C0"/>
                </a:solidFill>
              </a:rPr>
              <a:t>with the Father; and God the Holy Spirit, proceeding in the full, divine </a:t>
            </a:r>
            <a:r>
              <a:rPr lang="en-US" sz="3200" b="1" dirty="0" smtClean="0">
                <a:solidFill>
                  <a:srgbClr val="0070C0"/>
                </a:solidFill>
              </a:rPr>
              <a:t>essence, </a:t>
            </a:r>
            <a:r>
              <a:rPr lang="en-US" sz="3200" b="1" dirty="0">
                <a:solidFill>
                  <a:srgbClr val="0070C0"/>
                </a:solidFill>
              </a:rPr>
              <a:t>as a </a:t>
            </a:r>
            <a:r>
              <a:rPr lang="en-US" sz="3200" b="1" dirty="0" smtClean="0">
                <a:solidFill>
                  <a:srgbClr val="0070C0"/>
                </a:solidFill>
              </a:rPr>
              <a:t>Person, </a:t>
            </a:r>
            <a:r>
              <a:rPr lang="en-US" sz="3200" b="1" dirty="0">
                <a:solidFill>
                  <a:srgbClr val="0070C0"/>
                </a:solidFill>
              </a:rPr>
              <a:t>eternally from the Father and the Son. Thus each Person in the Godhead is fully and completely God. </a:t>
            </a:r>
          </a:p>
          <a:p>
            <a:r>
              <a:rPr lang="en-US" sz="3200" b="1" dirty="0">
                <a:solidFill>
                  <a:srgbClr val="0070C0"/>
                </a:solidFill>
              </a:rPr>
              <a:t>2.2 We believe that God is supremely </a:t>
            </a:r>
            <a:r>
              <a:rPr lang="en-US" sz="3200" b="1" dirty="0" smtClean="0">
                <a:solidFill>
                  <a:srgbClr val="0070C0"/>
                </a:solidFill>
              </a:rPr>
              <a:t>joyful </a:t>
            </a:r>
            <a:r>
              <a:rPr lang="en-US" sz="3200" b="1" dirty="0">
                <a:solidFill>
                  <a:srgbClr val="0070C0"/>
                </a:solidFill>
              </a:rPr>
              <a:t>in the fellowship of the Trinity, each Person beholding and expressing His eternal and unsurpassed delight in the all-satisfying perfections of the triune God. </a:t>
            </a:r>
          </a:p>
          <a:p>
            <a:pPr marL="0" indent="0" fontAlgn="ctr">
              <a:buNone/>
            </a:pPr>
            <a:endParaRPr lang="en-US" sz="3200" b="1" dirty="0">
              <a:solidFill>
                <a:srgbClr val="0070C0"/>
              </a:solidFill>
            </a:endParaRPr>
          </a:p>
        </p:txBody>
      </p:sp>
    </p:spTree>
    <p:extLst>
      <p:ext uri="{BB962C8B-B14F-4D97-AF65-F5344CB8AC3E}">
        <p14:creationId xmlns:p14="http://schemas.microsoft.com/office/powerpoint/2010/main" val="23473496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7235" y="52610"/>
            <a:ext cx="10515600" cy="873366"/>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2800" b="1" dirty="0" smtClean="0">
                <a:latin typeface="Arial" panose="020B0604020202020204" pitchFamily="34" charset="0"/>
                <a:cs typeface="Arial" panose="020B0604020202020204" pitchFamily="34" charset="0"/>
              </a:rPr>
              <a:t>Heights Church Affirmation of Faith</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7235" y="1032757"/>
            <a:ext cx="10515600" cy="5750007"/>
          </a:xfrm>
          <a:solidFill>
            <a:srgbClr val="FFFFCC"/>
          </a:solidFill>
        </p:spPr>
        <p:txBody>
          <a:bodyPr>
            <a:noAutofit/>
          </a:bodyPr>
          <a:lstStyle/>
          <a:p>
            <a:pPr marL="0" indent="0" fontAlgn="ctr">
              <a:buNone/>
            </a:pPr>
            <a:r>
              <a:rPr lang="en-US" sz="3200" b="1" dirty="0" smtClean="0">
                <a:solidFill>
                  <a:srgbClr val="0070C0"/>
                </a:solidFill>
              </a:rPr>
              <a:t>We </a:t>
            </a:r>
            <a:r>
              <a:rPr lang="en-US" sz="3200" b="1" dirty="0">
                <a:solidFill>
                  <a:srgbClr val="0070C0"/>
                </a:solidFill>
              </a:rPr>
              <a:t>believe that there is one living and true God, eternally </a:t>
            </a:r>
            <a:r>
              <a:rPr lang="en-US" sz="3200" b="1" dirty="0" smtClean="0">
                <a:solidFill>
                  <a:srgbClr val="0070C0"/>
                </a:solidFill>
              </a:rPr>
              <a:t>existing in </a:t>
            </a:r>
            <a:r>
              <a:rPr lang="en-US" sz="3200" b="1" dirty="0">
                <a:solidFill>
                  <a:srgbClr val="0070C0"/>
                </a:solidFill>
              </a:rPr>
              <a:t>three person; that these are equal in every divine perfection, </a:t>
            </a:r>
            <a:r>
              <a:rPr lang="en-US" sz="3200" b="1" dirty="0" smtClean="0">
                <a:solidFill>
                  <a:srgbClr val="0070C0"/>
                </a:solidFill>
              </a:rPr>
              <a:t>and that </a:t>
            </a:r>
            <a:r>
              <a:rPr lang="en-US" sz="3200" b="1" dirty="0">
                <a:solidFill>
                  <a:srgbClr val="0070C0"/>
                </a:solidFill>
              </a:rPr>
              <a:t>they execute distinct but harmonious offices in the work </a:t>
            </a:r>
            <a:r>
              <a:rPr lang="en-US" sz="3200" b="1" dirty="0" smtClean="0">
                <a:solidFill>
                  <a:srgbClr val="0070C0"/>
                </a:solidFill>
              </a:rPr>
              <a:t>of creation</a:t>
            </a:r>
            <a:r>
              <a:rPr lang="en-US" sz="3200" b="1" dirty="0">
                <a:solidFill>
                  <a:srgbClr val="0070C0"/>
                </a:solidFill>
              </a:rPr>
              <a:t>, providence and redemption.</a:t>
            </a:r>
          </a:p>
        </p:txBody>
      </p:sp>
    </p:spTree>
    <p:extLst>
      <p:ext uri="{BB962C8B-B14F-4D97-AF65-F5344CB8AC3E}">
        <p14:creationId xmlns:p14="http://schemas.microsoft.com/office/powerpoint/2010/main" val="675131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83185"/>
            <a:ext cx="10515600" cy="838835"/>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2800" b="1" dirty="0" smtClean="0">
                <a:latin typeface="Arial" panose="020B0604020202020204" pitchFamily="34" charset="0"/>
                <a:cs typeface="Arial" panose="020B0604020202020204" pitchFamily="34" charset="0"/>
              </a:rPr>
              <a:t>3 basic errors about the Person of Christ</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051560"/>
            <a:ext cx="10515600" cy="5646420"/>
          </a:xfrm>
          <a:solidFill>
            <a:srgbClr val="FFFFCC"/>
          </a:solidFill>
        </p:spPr>
        <p:txBody>
          <a:bodyPr>
            <a:normAutofit fontScale="92500" lnSpcReduction="20000"/>
          </a:bodyPr>
          <a:lstStyle/>
          <a:p>
            <a:pPr marL="514350" indent="-514350" fontAlgn="ctr">
              <a:buFont typeface="+mj-lt"/>
              <a:buAutoNum type="arabicPeriod"/>
            </a:pPr>
            <a:r>
              <a:rPr lang="en-US" sz="3000" b="1" dirty="0" smtClean="0"/>
              <a:t>Deity</a:t>
            </a:r>
          </a:p>
          <a:p>
            <a:pPr marL="971550" lvl="1" indent="-514350" fontAlgn="ctr">
              <a:buFont typeface="+mj-lt"/>
              <a:buAutoNum type="arabicPeriod"/>
            </a:pPr>
            <a:r>
              <a:rPr lang="en-US" sz="3000" b="1" i="1" u="sng" dirty="0" err="1">
                <a:solidFill>
                  <a:srgbClr val="FF0000"/>
                </a:solidFill>
              </a:rPr>
              <a:t>Ebionism</a:t>
            </a:r>
            <a:r>
              <a:rPr lang="en-US" sz="3000" b="1" i="1" u="sng" dirty="0">
                <a:solidFill>
                  <a:srgbClr val="FF0000"/>
                </a:solidFill>
              </a:rPr>
              <a:t>: </a:t>
            </a:r>
            <a:r>
              <a:rPr lang="en-US" sz="3000" b="1" dirty="0">
                <a:solidFill>
                  <a:srgbClr val="0070C0"/>
                </a:solidFill>
              </a:rPr>
              <a:t>Denies the deity of Christ</a:t>
            </a:r>
            <a:r>
              <a:rPr lang="en-US" sz="3000" b="1" dirty="0" smtClean="0">
                <a:solidFill>
                  <a:srgbClr val="0070C0"/>
                </a:solidFill>
              </a:rPr>
              <a:t>. Jesus was a normal human empowered by God.</a:t>
            </a:r>
            <a:endParaRPr lang="en-US" sz="3000" b="1" dirty="0">
              <a:solidFill>
                <a:srgbClr val="0070C0"/>
              </a:solidFill>
            </a:endParaRPr>
          </a:p>
          <a:p>
            <a:pPr marL="971550" lvl="1" indent="-514350" fontAlgn="ctr">
              <a:buFont typeface="+mj-lt"/>
              <a:buAutoNum type="arabicPeriod"/>
            </a:pPr>
            <a:r>
              <a:rPr lang="en-US" sz="3000" b="1" i="1" u="sng" dirty="0" smtClean="0">
                <a:solidFill>
                  <a:srgbClr val="FF0000"/>
                </a:solidFill>
              </a:rPr>
              <a:t>Arianism: </a:t>
            </a:r>
            <a:r>
              <a:rPr lang="en-US" sz="3000" b="1" dirty="0" smtClean="0">
                <a:solidFill>
                  <a:srgbClr val="0070C0"/>
                </a:solidFill>
              </a:rPr>
              <a:t>Denies Christ is eternal and hence is not fully divine.</a:t>
            </a:r>
            <a:endParaRPr lang="en-US" sz="3000" b="1" dirty="0">
              <a:solidFill>
                <a:srgbClr val="0070C0"/>
              </a:solidFill>
            </a:endParaRPr>
          </a:p>
          <a:p>
            <a:pPr marL="514350" indent="-514350" fontAlgn="ctr">
              <a:buFont typeface="+mj-lt"/>
              <a:buAutoNum type="arabicPeriod"/>
            </a:pPr>
            <a:r>
              <a:rPr lang="en-US" sz="3000" b="1" dirty="0" smtClean="0"/>
              <a:t>Humanity</a:t>
            </a:r>
          </a:p>
          <a:p>
            <a:pPr marL="971550" lvl="1" indent="-514350" fontAlgn="ctr">
              <a:buFont typeface="+mj-lt"/>
              <a:buAutoNum type="arabicPeriod"/>
            </a:pPr>
            <a:r>
              <a:rPr lang="en-US" sz="2800" b="1" i="1" u="sng" dirty="0">
                <a:solidFill>
                  <a:srgbClr val="FF0000"/>
                </a:solidFill>
              </a:rPr>
              <a:t>Apollinarianism</a:t>
            </a:r>
            <a:r>
              <a:rPr lang="en-US" sz="2800" b="1" dirty="0" smtClean="0">
                <a:solidFill>
                  <a:srgbClr val="FF0000"/>
                </a:solidFill>
              </a:rPr>
              <a:t>: </a:t>
            </a:r>
            <a:r>
              <a:rPr lang="en-US" sz="2800" b="1" dirty="0" smtClean="0">
                <a:solidFill>
                  <a:srgbClr val="0070C0"/>
                </a:solidFill>
              </a:rPr>
              <a:t>Denies the full humanity of Christ. </a:t>
            </a:r>
            <a:r>
              <a:rPr lang="en-US" sz="2800" b="1" dirty="0">
                <a:solidFill>
                  <a:srgbClr val="0070C0"/>
                </a:solidFill>
              </a:rPr>
              <a:t>The person of Christ had a human body but not a human mind or spirit. Christ’s mind and spirit were from the divine nature of the Son of </a:t>
            </a:r>
            <a:r>
              <a:rPr lang="en-US" sz="2800" b="1" dirty="0" smtClean="0">
                <a:solidFill>
                  <a:srgbClr val="0070C0"/>
                </a:solidFill>
              </a:rPr>
              <a:t>God</a:t>
            </a:r>
          </a:p>
          <a:p>
            <a:pPr marL="971550" lvl="1" indent="-514350" fontAlgn="ctr">
              <a:buFont typeface="+mj-lt"/>
              <a:buAutoNum type="arabicPeriod"/>
            </a:pPr>
            <a:r>
              <a:rPr lang="en-US" sz="2800" b="1" i="1" u="sng" dirty="0" smtClean="0">
                <a:solidFill>
                  <a:srgbClr val="FF0000"/>
                </a:solidFill>
              </a:rPr>
              <a:t>Docetism: </a:t>
            </a:r>
            <a:r>
              <a:rPr lang="en-US" sz="2800" b="1" dirty="0">
                <a:solidFill>
                  <a:srgbClr val="0070C0"/>
                </a:solidFill>
              </a:rPr>
              <a:t>D</a:t>
            </a:r>
            <a:r>
              <a:rPr lang="en-US" sz="2800" b="1" dirty="0" smtClean="0">
                <a:solidFill>
                  <a:srgbClr val="0070C0"/>
                </a:solidFill>
              </a:rPr>
              <a:t>enies the humanity of Christ. Jesus’ body was an illusion.</a:t>
            </a:r>
          </a:p>
          <a:p>
            <a:pPr marL="514350" indent="-514350" fontAlgn="ctr">
              <a:buFont typeface="+mj-lt"/>
              <a:buAutoNum type="arabicPeriod"/>
            </a:pPr>
            <a:r>
              <a:rPr lang="en-US" sz="3000" b="1" dirty="0" smtClean="0"/>
              <a:t>Two Natures</a:t>
            </a:r>
          </a:p>
          <a:p>
            <a:pPr marL="971550" lvl="1" indent="-514350" fontAlgn="ctr">
              <a:buFont typeface="+mj-lt"/>
              <a:buAutoNum type="arabicPeriod"/>
            </a:pPr>
            <a:r>
              <a:rPr lang="en-US" sz="2800" b="1" i="1" u="sng" dirty="0">
                <a:solidFill>
                  <a:srgbClr val="FF0000"/>
                </a:solidFill>
              </a:rPr>
              <a:t>Nestorianism</a:t>
            </a:r>
            <a:r>
              <a:rPr lang="en-US" sz="2800" b="1" dirty="0" smtClean="0">
                <a:solidFill>
                  <a:srgbClr val="FF0000"/>
                </a:solidFill>
              </a:rPr>
              <a:t>: </a:t>
            </a:r>
            <a:r>
              <a:rPr lang="en-US" sz="2800" b="1" dirty="0" smtClean="0">
                <a:solidFill>
                  <a:srgbClr val="0070C0"/>
                </a:solidFill>
              </a:rPr>
              <a:t>Denies the two natures exist in one person i.e. </a:t>
            </a:r>
            <a:r>
              <a:rPr lang="en-US" sz="2800" b="1" dirty="0">
                <a:solidFill>
                  <a:srgbClr val="0070C0"/>
                </a:solidFill>
              </a:rPr>
              <a:t>Christ is a human person and a divine person</a:t>
            </a:r>
            <a:r>
              <a:rPr lang="en-US" sz="2800" b="1" dirty="0" smtClean="0">
                <a:solidFill>
                  <a:srgbClr val="0070C0"/>
                </a:solidFill>
              </a:rPr>
              <a:t>.</a:t>
            </a:r>
          </a:p>
          <a:p>
            <a:pPr marL="971550" lvl="1" indent="-514350" fontAlgn="ctr">
              <a:buFont typeface="+mj-lt"/>
              <a:buAutoNum type="arabicPeriod"/>
            </a:pPr>
            <a:r>
              <a:rPr lang="en-US" sz="2800" b="1" i="1" u="sng" dirty="0" err="1" smtClean="0">
                <a:solidFill>
                  <a:srgbClr val="FF0000"/>
                </a:solidFill>
              </a:rPr>
              <a:t>Eutychianism</a:t>
            </a:r>
            <a:r>
              <a:rPr lang="en-US" sz="2800" b="1" dirty="0" smtClean="0">
                <a:solidFill>
                  <a:srgbClr val="FF0000"/>
                </a:solidFill>
              </a:rPr>
              <a:t>: </a:t>
            </a:r>
            <a:r>
              <a:rPr lang="en-US" sz="2800" b="1" dirty="0" smtClean="0">
                <a:solidFill>
                  <a:srgbClr val="0070C0"/>
                </a:solidFill>
              </a:rPr>
              <a:t>Denies the distinction of the natures. Christ </a:t>
            </a:r>
            <a:r>
              <a:rPr lang="en-US" sz="2800" b="1" dirty="0">
                <a:solidFill>
                  <a:srgbClr val="0070C0"/>
                </a:solidFill>
              </a:rPr>
              <a:t>had one nature. The human nature of Christ was taken up and absorbed into the divine nature creating a 3</a:t>
            </a:r>
            <a:r>
              <a:rPr lang="en-US" sz="2800" b="1" baseline="30000" dirty="0">
                <a:solidFill>
                  <a:srgbClr val="0070C0"/>
                </a:solidFill>
              </a:rPr>
              <a:t>rd</a:t>
            </a:r>
            <a:r>
              <a:rPr lang="en-US" sz="2800" b="1" dirty="0">
                <a:solidFill>
                  <a:srgbClr val="0070C0"/>
                </a:solidFill>
              </a:rPr>
              <a:t> New Nature.</a:t>
            </a:r>
          </a:p>
          <a:p>
            <a:pPr marL="971550" lvl="1" indent="-514350" fontAlgn="ctr">
              <a:buFont typeface="+mj-lt"/>
              <a:buAutoNum type="arabicPeriod"/>
            </a:pPr>
            <a:endParaRPr lang="en-US" b="1" dirty="0" smtClean="0">
              <a:solidFill>
                <a:srgbClr val="0070C0"/>
              </a:solidFill>
            </a:endParaRPr>
          </a:p>
          <a:p>
            <a:pPr marL="971550" lvl="1" indent="-514350" fontAlgn="ctr">
              <a:buFont typeface="+mj-lt"/>
              <a:buAutoNum type="arabicPeriod"/>
            </a:pPr>
            <a:endParaRPr lang="en-US" b="1" dirty="0">
              <a:solidFill>
                <a:srgbClr val="0070C0"/>
              </a:solidFill>
            </a:endParaRPr>
          </a:p>
          <a:p>
            <a:pPr marL="971550" lvl="1" indent="-514350" fontAlgn="ctr">
              <a:buFont typeface="+mj-lt"/>
              <a:buAutoNum type="arabicPeriod"/>
            </a:pPr>
            <a:endParaRPr lang="en-US" b="1" dirty="0" smtClean="0">
              <a:solidFill>
                <a:srgbClr val="0070C0"/>
              </a:solidFill>
            </a:endParaRPr>
          </a:p>
          <a:p>
            <a:pPr marL="971550" lvl="1" indent="-514350" fontAlgn="ctr">
              <a:buFont typeface="+mj-lt"/>
              <a:buAutoNum type="arabicPeriod"/>
            </a:pPr>
            <a:endParaRPr lang="en-US" b="1" dirty="0" smtClean="0">
              <a:solidFill>
                <a:srgbClr val="0070C0"/>
              </a:solidFill>
            </a:endParaRPr>
          </a:p>
          <a:p>
            <a:pPr marL="514350" indent="-514350" fontAlgn="ctr">
              <a:buFont typeface="+mj-lt"/>
              <a:buAutoNum type="arabicPeriod"/>
            </a:pPr>
            <a:endParaRPr lang="en-US" i="1" u="sng" dirty="0">
              <a:solidFill>
                <a:srgbClr val="0070C0"/>
              </a:solidFill>
            </a:endParaRPr>
          </a:p>
        </p:txBody>
      </p:sp>
    </p:spTree>
    <p:extLst>
      <p:ext uri="{BB962C8B-B14F-4D97-AF65-F5344CB8AC3E}">
        <p14:creationId xmlns:p14="http://schemas.microsoft.com/office/powerpoint/2010/main" val="29043304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7235" y="52610"/>
            <a:ext cx="10515600" cy="873366"/>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 </a:t>
            </a:r>
            <a:r>
              <a:rPr lang="en-US" sz="2800" b="1" dirty="0" smtClean="0">
                <a:latin typeface="Arial" panose="020B0604020202020204" pitchFamily="34" charset="0"/>
                <a:cs typeface="Arial" panose="020B0604020202020204" pitchFamily="34" charset="0"/>
              </a:rPr>
              <a:t>Council of Chalcedon A.D. 451</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7235" y="1032757"/>
            <a:ext cx="10515600" cy="5750007"/>
          </a:xfrm>
          <a:solidFill>
            <a:srgbClr val="FFFFCC"/>
          </a:solidFill>
        </p:spPr>
        <p:txBody>
          <a:bodyPr>
            <a:noAutofit/>
          </a:bodyPr>
          <a:lstStyle/>
          <a:p>
            <a:pPr marL="0" indent="0" fontAlgn="ctr">
              <a:buNone/>
            </a:pPr>
            <a:r>
              <a:rPr lang="en-US" b="1" dirty="0"/>
              <a:t>We, then, following the holy Fathers, all with one consent, teach men to confess one and the same Son, our Lord Jesus Christ, the same </a:t>
            </a:r>
            <a:r>
              <a:rPr lang="en-US" b="1" dirty="0">
                <a:solidFill>
                  <a:srgbClr val="FF0000"/>
                </a:solidFill>
              </a:rPr>
              <a:t>perfect in Godhead </a:t>
            </a:r>
            <a:r>
              <a:rPr lang="en-US" b="1" dirty="0"/>
              <a:t>and also </a:t>
            </a:r>
            <a:r>
              <a:rPr lang="en-US" b="1" dirty="0">
                <a:solidFill>
                  <a:srgbClr val="FF0000"/>
                </a:solidFill>
              </a:rPr>
              <a:t>perfect in manhood</a:t>
            </a:r>
            <a:r>
              <a:rPr lang="en-US" b="1" dirty="0"/>
              <a:t>; </a:t>
            </a:r>
            <a:r>
              <a:rPr lang="en-US" b="1" dirty="0" smtClean="0">
                <a:solidFill>
                  <a:srgbClr val="FF0000"/>
                </a:solidFill>
              </a:rPr>
              <a:t>truly God and truly man, </a:t>
            </a:r>
            <a:r>
              <a:rPr lang="en-US" b="1" dirty="0"/>
              <a:t>of a reasonable [rational] soul and body; consubstantial [co-essential] with the Father according to the Godhead, and consubstantial with us according to the Manhood; in all things like unto us, without sin; begotten before all ages of the Father according to the Godhead, and in these latter days, for us and for our salvation, born of the Virgin Mary, the Mother of God, according to the Manhood; one and the same Christ, Son, Lord, only begotten, to be acknowledged in two natures, </a:t>
            </a:r>
            <a:r>
              <a:rPr lang="en-US" b="1" dirty="0" err="1"/>
              <a:t>inconfusedly</a:t>
            </a:r>
            <a:r>
              <a:rPr lang="en-US" b="1" dirty="0"/>
              <a:t>, unchangeably, indivisibly, inseparably; the distinction of natures being by no means taken away by the union, but rather the property of each nature being preserved, and concurring in one Person and one Subsistence, not parted or divided into two persons, but one and the same Son, </a:t>
            </a:r>
            <a:endParaRPr lang="en-US" b="1" dirty="0">
              <a:solidFill>
                <a:srgbClr val="0070C0"/>
              </a:solidFill>
            </a:endParaRPr>
          </a:p>
        </p:txBody>
      </p:sp>
    </p:spTree>
    <p:extLst>
      <p:ext uri="{BB962C8B-B14F-4D97-AF65-F5344CB8AC3E}">
        <p14:creationId xmlns:p14="http://schemas.microsoft.com/office/powerpoint/2010/main" val="36625707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7235" y="52610"/>
            <a:ext cx="10515600" cy="873366"/>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 </a:t>
            </a:r>
            <a:r>
              <a:rPr lang="en-US" sz="2800" b="1" dirty="0" smtClean="0">
                <a:latin typeface="Arial" panose="020B0604020202020204" pitchFamily="34" charset="0"/>
                <a:cs typeface="Arial" panose="020B0604020202020204" pitchFamily="34" charset="0"/>
              </a:rPr>
              <a:t>Council of Chalcedon A.D. 451</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7235" y="1032757"/>
            <a:ext cx="10515600" cy="5750007"/>
          </a:xfrm>
          <a:solidFill>
            <a:srgbClr val="FFFFCC"/>
          </a:solidFill>
        </p:spPr>
        <p:txBody>
          <a:bodyPr>
            <a:noAutofit/>
          </a:bodyPr>
          <a:lstStyle/>
          <a:p>
            <a:pPr marL="0" indent="0" fontAlgn="ctr">
              <a:buNone/>
            </a:pPr>
            <a:r>
              <a:rPr lang="en-US" b="1" dirty="0"/>
              <a:t>and only begotten, God the Word, the Lord Jesus Christ; as the prophets from the beginning [have declared] concerning Him, and the Lord Jesus Christ Himself has taught us, and the Creed of the holy Fathers has handed down to us.</a:t>
            </a:r>
            <a:endParaRPr lang="en-US" b="1" dirty="0">
              <a:solidFill>
                <a:srgbClr val="0070C0"/>
              </a:solidFill>
            </a:endParaRPr>
          </a:p>
        </p:txBody>
      </p:sp>
    </p:spTree>
    <p:extLst>
      <p:ext uri="{BB962C8B-B14F-4D97-AF65-F5344CB8AC3E}">
        <p14:creationId xmlns:p14="http://schemas.microsoft.com/office/powerpoint/2010/main" val="32818903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7235" y="52610"/>
            <a:ext cx="10515600" cy="873366"/>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 </a:t>
            </a:r>
            <a:r>
              <a:rPr lang="en-US" sz="2800" b="1" dirty="0" smtClean="0">
                <a:latin typeface="Arial" panose="020B0604020202020204" pitchFamily="34" charset="0"/>
                <a:cs typeface="Arial" panose="020B0604020202020204" pitchFamily="34" charset="0"/>
              </a:rPr>
              <a:t>Council of Chalcedon A.D. 451</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7235" y="1032757"/>
            <a:ext cx="10515600" cy="5750007"/>
          </a:xfrm>
          <a:solidFill>
            <a:srgbClr val="FFFFCC"/>
          </a:solidFill>
        </p:spPr>
        <p:txBody>
          <a:bodyPr>
            <a:noAutofit/>
          </a:bodyPr>
          <a:lstStyle/>
          <a:p>
            <a:pPr marL="0" indent="0" fontAlgn="ctr">
              <a:buNone/>
            </a:pPr>
            <a:r>
              <a:rPr lang="en-US" b="1" dirty="0" smtClean="0"/>
              <a:t>The council of Chalcedon taught the church how to talk about the two natures of Christ without falling into errors.</a:t>
            </a:r>
          </a:p>
          <a:p>
            <a:pPr marL="514350" indent="-514350" fontAlgn="ctr">
              <a:buFont typeface="+mj-lt"/>
              <a:buAutoNum type="arabicPeriod"/>
            </a:pPr>
            <a:r>
              <a:rPr lang="en-US" b="1" dirty="0" smtClean="0">
                <a:solidFill>
                  <a:srgbClr val="0070C0"/>
                </a:solidFill>
              </a:rPr>
              <a:t>One nature of Christ is sometimes seen doing things in which the other nature does not share.</a:t>
            </a:r>
          </a:p>
          <a:p>
            <a:pPr marL="514350" indent="-514350" fontAlgn="ctr">
              <a:buFont typeface="+mj-lt"/>
              <a:buAutoNum type="arabicPeriod"/>
            </a:pPr>
            <a:r>
              <a:rPr lang="en-US" b="1" dirty="0" smtClean="0">
                <a:solidFill>
                  <a:srgbClr val="0070C0"/>
                </a:solidFill>
              </a:rPr>
              <a:t>Anything either nature does is done by the person of Christ.</a:t>
            </a:r>
          </a:p>
          <a:p>
            <a:pPr marL="514350" indent="-514350" fontAlgn="ctr">
              <a:buFont typeface="+mj-lt"/>
              <a:buAutoNum type="arabicPeriod"/>
            </a:pPr>
            <a:r>
              <a:rPr lang="en-US" b="1" dirty="0" smtClean="0">
                <a:solidFill>
                  <a:srgbClr val="0070C0"/>
                </a:solidFill>
              </a:rPr>
              <a:t>In the incarnation Christ gave up the glory of divine life but not the possession of divine powers.</a:t>
            </a:r>
          </a:p>
          <a:p>
            <a:pPr marL="514350" indent="-514350" fontAlgn="ctr">
              <a:buFont typeface="+mj-lt"/>
              <a:buAutoNum type="arabicPeriod"/>
            </a:pPr>
            <a:r>
              <a:rPr lang="en-US" b="1" dirty="0" smtClean="0">
                <a:solidFill>
                  <a:srgbClr val="0070C0"/>
                </a:solidFill>
              </a:rPr>
              <a:t>In the incarnation Christ gained human attributes without giving up divine attributes.</a:t>
            </a:r>
          </a:p>
          <a:p>
            <a:pPr marL="514350" indent="-514350" fontAlgn="ctr">
              <a:buFont typeface="+mj-lt"/>
              <a:buAutoNum type="arabicPeriod"/>
            </a:pPr>
            <a:r>
              <a:rPr lang="en-US" b="1" dirty="0" smtClean="0">
                <a:solidFill>
                  <a:srgbClr val="0070C0"/>
                </a:solidFill>
              </a:rPr>
              <a:t>The </a:t>
            </a:r>
            <a:r>
              <a:rPr lang="en-US" b="1" smtClean="0">
                <a:solidFill>
                  <a:srgbClr val="0070C0"/>
                </a:solidFill>
              </a:rPr>
              <a:t>initiative for </a:t>
            </a:r>
            <a:r>
              <a:rPr lang="en-US" b="1" dirty="0" smtClean="0">
                <a:solidFill>
                  <a:srgbClr val="0070C0"/>
                </a:solidFill>
              </a:rPr>
              <a:t>the incarnation came from God and not man.</a:t>
            </a:r>
            <a:endParaRPr lang="en-US" b="1" dirty="0">
              <a:solidFill>
                <a:srgbClr val="0070C0"/>
              </a:solidFill>
            </a:endParaRPr>
          </a:p>
        </p:txBody>
      </p:sp>
    </p:spTree>
    <p:extLst>
      <p:ext uri="{BB962C8B-B14F-4D97-AF65-F5344CB8AC3E}">
        <p14:creationId xmlns:p14="http://schemas.microsoft.com/office/powerpoint/2010/main" val="16150583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41093" y="87332"/>
            <a:ext cx="10515600" cy="815493"/>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smtClean="0">
                <a:latin typeface="Arial" panose="020B0604020202020204" pitchFamily="34" charset="0"/>
                <a:cs typeface="Arial" panose="020B0604020202020204" pitchFamily="34" charset="0"/>
              </a:rPr>
              <a:t>The </a:t>
            </a:r>
            <a:r>
              <a:rPr lang="en-US" sz="3200" b="1" dirty="0" err="1" smtClean="0">
                <a:latin typeface="Arial" panose="020B0604020202020204" pitchFamily="34" charset="0"/>
                <a:cs typeface="Arial" panose="020B0604020202020204" pitchFamily="34" charset="0"/>
              </a:rPr>
              <a:t>Filioque</a:t>
            </a:r>
            <a:r>
              <a:rPr lang="en-US" sz="3200" b="1" dirty="0" smtClean="0">
                <a:latin typeface="Arial" panose="020B0604020202020204" pitchFamily="34" charset="0"/>
                <a:cs typeface="Arial" panose="020B0604020202020204" pitchFamily="34" charset="0"/>
              </a:rPr>
              <a:t> Clause Controversy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41093" y="1032758"/>
            <a:ext cx="10515600" cy="5657409"/>
          </a:xfrm>
          <a:solidFill>
            <a:srgbClr val="FFFFCC"/>
          </a:solidFill>
        </p:spPr>
        <p:txBody>
          <a:bodyPr>
            <a:normAutofit/>
          </a:bodyPr>
          <a:lstStyle/>
          <a:p>
            <a:r>
              <a:rPr lang="en-US" i="1" dirty="0" err="1" smtClean="0">
                <a:solidFill>
                  <a:srgbClr val="FF0000"/>
                </a:solidFill>
              </a:rPr>
              <a:t>filioque</a:t>
            </a:r>
            <a:r>
              <a:rPr lang="en-US" i="1" dirty="0" smtClean="0">
                <a:solidFill>
                  <a:srgbClr val="0070C0"/>
                </a:solidFill>
              </a:rPr>
              <a:t> </a:t>
            </a:r>
            <a:r>
              <a:rPr lang="en-US" b="1" dirty="0" smtClean="0">
                <a:solidFill>
                  <a:srgbClr val="0070C0"/>
                </a:solidFill>
              </a:rPr>
              <a:t>is a  Latin term that means “and from the Son”</a:t>
            </a:r>
          </a:p>
          <a:p>
            <a:r>
              <a:rPr lang="en-US" b="1" dirty="0" smtClean="0">
                <a:solidFill>
                  <a:srgbClr val="0070C0"/>
                </a:solidFill>
              </a:rPr>
              <a:t>In A.D. 589 a regional church council at Toledo added to the </a:t>
            </a:r>
            <a:r>
              <a:rPr lang="en-US" b="1" dirty="0" err="1" smtClean="0">
                <a:solidFill>
                  <a:srgbClr val="0070C0"/>
                </a:solidFill>
              </a:rPr>
              <a:t>Nicean</a:t>
            </a:r>
            <a:r>
              <a:rPr lang="en-US" b="1" dirty="0" smtClean="0">
                <a:solidFill>
                  <a:srgbClr val="0070C0"/>
                </a:solidFill>
              </a:rPr>
              <a:t> Creed that the Holy Spirit proceeds from the Father </a:t>
            </a:r>
            <a:r>
              <a:rPr lang="en-US" b="1" dirty="0" smtClean="0">
                <a:solidFill>
                  <a:srgbClr val="FF0000"/>
                </a:solidFill>
              </a:rPr>
              <a:t>and from the Son</a:t>
            </a:r>
            <a:r>
              <a:rPr lang="en-US" b="1" dirty="0" smtClean="0">
                <a:solidFill>
                  <a:srgbClr val="0070C0"/>
                </a:solidFill>
              </a:rPr>
              <a:t>.</a:t>
            </a:r>
          </a:p>
          <a:p>
            <a:pPr lvl="1"/>
            <a:r>
              <a:rPr lang="en-US" sz="2800" b="1" dirty="0" smtClean="0"/>
              <a:t>But when </a:t>
            </a:r>
            <a:r>
              <a:rPr lang="en-US" sz="2800" b="1" dirty="0"/>
              <a:t>the Helper comes, whom </a:t>
            </a:r>
            <a:r>
              <a:rPr lang="en-US" sz="2800" b="1" dirty="0">
                <a:solidFill>
                  <a:srgbClr val="FF0000"/>
                </a:solidFill>
              </a:rPr>
              <a:t>I will send to you </a:t>
            </a:r>
            <a:r>
              <a:rPr lang="en-US" sz="2800" b="1" dirty="0"/>
              <a:t>from the Father, the Spirit of truth, who proceeds from the Father, </a:t>
            </a:r>
            <a:r>
              <a:rPr lang="en-US" sz="2800" b="1" dirty="0" smtClean="0"/>
              <a:t>he </a:t>
            </a:r>
            <a:r>
              <a:rPr lang="en-US" sz="2800" b="1" dirty="0"/>
              <a:t>will bear witness about </a:t>
            </a:r>
            <a:r>
              <a:rPr lang="en-US" sz="2800" b="1" dirty="0" smtClean="0"/>
              <a:t>me. </a:t>
            </a:r>
            <a:r>
              <a:rPr lang="en-US" sz="2800" dirty="0" smtClean="0"/>
              <a:t>John 15:26</a:t>
            </a:r>
          </a:p>
          <a:p>
            <a:pPr lvl="1"/>
            <a:r>
              <a:rPr lang="en-US" sz="2800" b="1" dirty="0"/>
              <a:t>if I do not go away, </a:t>
            </a:r>
            <a:r>
              <a:rPr lang="en-US" sz="2800" b="1" dirty="0" smtClean="0"/>
              <a:t>the </a:t>
            </a:r>
            <a:r>
              <a:rPr lang="en-US" sz="2800" b="1" dirty="0"/>
              <a:t>Helper will not come to you. But </a:t>
            </a:r>
            <a:r>
              <a:rPr lang="en-US" sz="2800" b="1" dirty="0" smtClean="0"/>
              <a:t>if I </a:t>
            </a:r>
            <a:r>
              <a:rPr lang="en-US" sz="2800" b="1" dirty="0"/>
              <a:t>go, </a:t>
            </a:r>
            <a:r>
              <a:rPr lang="en-US" sz="2800" b="1" dirty="0" smtClean="0">
                <a:solidFill>
                  <a:srgbClr val="FF0000"/>
                </a:solidFill>
              </a:rPr>
              <a:t>I </a:t>
            </a:r>
            <a:r>
              <a:rPr lang="en-US" sz="2800" b="1" dirty="0">
                <a:solidFill>
                  <a:srgbClr val="FF0000"/>
                </a:solidFill>
              </a:rPr>
              <a:t>will send him to you</a:t>
            </a:r>
            <a:r>
              <a:rPr lang="en-US" sz="2800" b="1" dirty="0" smtClean="0"/>
              <a:t>. </a:t>
            </a:r>
            <a:r>
              <a:rPr lang="en-US" sz="2800" dirty="0" smtClean="0"/>
              <a:t>John 16:7</a:t>
            </a:r>
          </a:p>
          <a:p>
            <a:r>
              <a:rPr lang="en-US" b="1" dirty="0" smtClean="0">
                <a:solidFill>
                  <a:srgbClr val="0070C0"/>
                </a:solidFill>
              </a:rPr>
              <a:t>Officially adopted by the Pope in 1017.</a:t>
            </a:r>
          </a:p>
        </p:txBody>
      </p:sp>
    </p:spTree>
    <p:extLst>
      <p:ext uri="{BB962C8B-B14F-4D97-AF65-F5344CB8AC3E}">
        <p14:creationId xmlns:p14="http://schemas.microsoft.com/office/powerpoint/2010/main" val="11003124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41093" y="87332"/>
            <a:ext cx="10515600" cy="815493"/>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smtClean="0">
                <a:latin typeface="Arial" panose="020B0604020202020204" pitchFamily="34" charset="0"/>
                <a:cs typeface="Arial" panose="020B0604020202020204" pitchFamily="34" charset="0"/>
              </a:rPr>
              <a:t>Orthodox versus </a:t>
            </a:r>
            <a:r>
              <a:rPr lang="en-US" sz="3200" b="1" dirty="0" smtClean="0">
                <a:latin typeface="Arial" panose="020B0604020202020204" pitchFamily="34" charset="0"/>
                <a:cs typeface="Arial" panose="020B0604020202020204" pitchFamily="34" charset="0"/>
              </a:rPr>
              <a:t>Rome/Evangelicals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41093" y="1032758"/>
            <a:ext cx="10515600" cy="5657409"/>
          </a:xfrm>
          <a:solidFill>
            <a:srgbClr val="FFFFCC"/>
          </a:solidFill>
        </p:spPr>
        <p:txBody>
          <a:bodyPr>
            <a:normAutofit/>
          </a:bodyPr>
          <a:lstStyle/>
          <a:p>
            <a:r>
              <a:rPr lang="en-US" b="1" dirty="0" smtClean="0">
                <a:solidFill>
                  <a:srgbClr val="0070C0"/>
                </a:solidFill>
              </a:rPr>
              <a:t>The </a:t>
            </a:r>
            <a:r>
              <a:rPr lang="en-US" b="1" dirty="0" err="1">
                <a:solidFill>
                  <a:srgbClr val="0070C0"/>
                </a:solidFill>
              </a:rPr>
              <a:t>Filioque</a:t>
            </a:r>
            <a:r>
              <a:rPr lang="en-US" b="1" dirty="0">
                <a:solidFill>
                  <a:srgbClr val="0070C0"/>
                </a:solidFill>
              </a:rPr>
              <a:t> Clause was </a:t>
            </a:r>
            <a:r>
              <a:rPr lang="en-US" b="1" dirty="0" smtClean="0">
                <a:solidFill>
                  <a:srgbClr val="0070C0"/>
                </a:solidFill>
              </a:rPr>
              <a:t>thought to refer to the eternal relationship between the Holy Spirit and the Son before creation, not after the conclusion of Jesus’ ministry.</a:t>
            </a:r>
          </a:p>
          <a:p>
            <a:r>
              <a:rPr lang="en-US" b="1" dirty="0" smtClean="0">
                <a:solidFill>
                  <a:srgbClr val="0070C0"/>
                </a:solidFill>
              </a:rPr>
              <a:t>1054 Eastern Orthodox split from Rome ostensibly over this change but really over political issues with the Pope. </a:t>
            </a:r>
          </a:p>
          <a:p>
            <a:r>
              <a:rPr lang="en-US" b="1" dirty="0" smtClean="0">
                <a:solidFill>
                  <a:srgbClr val="0070C0"/>
                </a:solidFill>
              </a:rPr>
              <a:t>To this day Orthodox churches tend to place more emphasis on mystical, Spirit inspired experience over rationally understandable adoration of Christ as Lord.</a:t>
            </a:r>
          </a:p>
          <a:p>
            <a:r>
              <a:rPr lang="en-US" b="1" dirty="0" smtClean="0">
                <a:solidFill>
                  <a:srgbClr val="0070C0"/>
                </a:solidFill>
              </a:rPr>
              <a:t>Evangelical faith is centered on Christ while the Orthodox are more focused on the Holy Spirit.</a:t>
            </a:r>
          </a:p>
          <a:p>
            <a:r>
              <a:rPr lang="en-US" b="1" dirty="0" smtClean="0">
                <a:solidFill>
                  <a:srgbClr val="0070C0"/>
                </a:solidFill>
              </a:rPr>
              <a:t>Orthodox worship is more visual than in Evangelical churches. Sermons are part of the liturgy but there is as much emphasis on icons and symbolic movements of the clergy.</a:t>
            </a:r>
            <a:endParaRPr lang="en-US" b="1" dirty="0">
              <a:solidFill>
                <a:srgbClr val="0070C0"/>
              </a:solidFill>
            </a:endParaRPr>
          </a:p>
        </p:txBody>
      </p:sp>
    </p:spTree>
    <p:extLst>
      <p:ext uri="{BB962C8B-B14F-4D97-AF65-F5344CB8AC3E}">
        <p14:creationId xmlns:p14="http://schemas.microsoft.com/office/powerpoint/2010/main" val="602838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838200" y="906236"/>
            <a:ext cx="10515600" cy="5905465"/>
          </a:xfrm>
          <a:solidFill>
            <a:srgbClr val="FFFFCC"/>
          </a:solidFill>
        </p:spPr>
        <p:txBody>
          <a:bodyPr>
            <a:noAutofit/>
          </a:bodyPr>
          <a:lstStyle/>
          <a:p>
            <a:pPr marL="514350" indent="-514350">
              <a:buFont typeface="+mj-lt"/>
              <a:buAutoNum type="arabicPeriod"/>
            </a:pPr>
            <a:r>
              <a:rPr lang="en-US" b="1" dirty="0" smtClean="0"/>
              <a:t>There is one and only one true and living God.</a:t>
            </a:r>
          </a:p>
          <a:p>
            <a:pPr marL="514350" indent="-514350">
              <a:buFont typeface="+mj-lt"/>
              <a:buAutoNum type="arabicPeriod"/>
            </a:pPr>
            <a:r>
              <a:rPr lang="en-US" b="1" dirty="0" smtClean="0"/>
              <a:t>This one God eternally exists in three persons: God the Father, God the Son, and God the Holy Spirit.</a:t>
            </a:r>
          </a:p>
          <a:p>
            <a:pPr marL="514350" indent="-514350">
              <a:buFont typeface="+mj-lt"/>
              <a:buAutoNum type="arabicPeriod"/>
            </a:pPr>
            <a:r>
              <a:rPr lang="en-US" b="1" dirty="0" smtClean="0"/>
              <a:t> Each of the three persons are completely equal in attributes and each have the divine nature.</a:t>
            </a:r>
          </a:p>
          <a:p>
            <a:pPr marL="514350" indent="-514350">
              <a:buFont typeface="+mj-lt"/>
              <a:buAutoNum type="arabicPeriod"/>
            </a:pPr>
            <a:r>
              <a:rPr lang="en-US" b="1" dirty="0" smtClean="0"/>
              <a:t>Though each person is fully and completely God, the persons are not identical.</a:t>
            </a:r>
          </a:p>
          <a:p>
            <a:pPr marL="514350" indent="-514350">
              <a:buFont typeface="+mj-lt"/>
              <a:buAutoNum type="arabicPeriod"/>
            </a:pPr>
            <a:r>
              <a:rPr lang="en-US" b="1" dirty="0" smtClean="0"/>
              <a:t>Jesus Christ is fully and completely divine </a:t>
            </a:r>
            <a:r>
              <a:rPr lang="en-US" b="1" dirty="0"/>
              <a:t>and fully and completely human</a:t>
            </a:r>
            <a:r>
              <a:rPr lang="en-US" b="1" dirty="0" smtClean="0"/>
              <a:t>.</a:t>
            </a:r>
          </a:p>
          <a:p>
            <a:pPr marL="514350" indent="-514350">
              <a:buFont typeface="+mj-lt"/>
              <a:buAutoNum type="arabicPeriod"/>
            </a:pPr>
            <a:r>
              <a:rPr lang="en-US" b="1" dirty="0" smtClean="0"/>
              <a:t>In Jesus Christ </a:t>
            </a:r>
            <a:r>
              <a:rPr lang="en-US" b="1" dirty="0"/>
              <a:t>t</a:t>
            </a:r>
            <a:r>
              <a:rPr lang="en-US" b="1" dirty="0" smtClean="0"/>
              <a:t>he divine and human natures are distinct.</a:t>
            </a:r>
          </a:p>
          <a:p>
            <a:pPr marL="514350" indent="-514350">
              <a:buFont typeface="+mj-lt"/>
              <a:buAutoNum type="arabicPeriod"/>
            </a:pPr>
            <a:r>
              <a:rPr lang="en-US" b="1" u="sng" dirty="0" smtClean="0"/>
              <a:t> </a:t>
            </a:r>
            <a:r>
              <a:rPr lang="en-US" b="1" dirty="0" smtClean="0"/>
              <a:t>The Son is subordinate to the Father and the Father and the Son sent the Holy Spirit.</a:t>
            </a:r>
          </a:p>
        </p:txBody>
      </p:sp>
      <p:sp>
        <p:nvSpPr>
          <p:cNvPr id="2" name="Title 1"/>
          <p:cNvSpPr>
            <a:spLocks noGrp="1"/>
          </p:cNvSpPr>
          <p:nvPr>
            <p:ph type="title"/>
          </p:nvPr>
        </p:nvSpPr>
        <p:spPr>
          <a:xfrm>
            <a:off x="838200" y="0"/>
            <a:ext cx="10515600" cy="718457"/>
          </a:xfrm>
          <a:solidFill>
            <a:srgbClr val="FFFFCC"/>
          </a:solidFill>
        </p:spPr>
        <p:txBody>
          <a:bodyPr>
            <a:normAutofit/>
          </a:bodyPr>
          <a:lstStyle/>
          <a:p>
            <a:r>
              <a:rPr lang="en-US" sz="3600" b="1" dirty="0" smtClean="0">
                <a:solidFill>
                  <a:srgbClr val="FF0000"/>
                </a:solidFill>
              </a:rPr>
              <a:t>Trinitarian Summary:</a:t>
            </a:r>
            <a:endParaRPr lang="en-US" sz="3600" b="1" dirty="0">
              <a:solidFill>
                <a:srgbClr val="FF0000"/>
              </a:solidFill>
            </a:endParaRPr>
          </a:p>
        </p:txBody>
      </p:sp>
    </p:spTree>
    <p:extLst>
      <p:ext uri="{BB962C8B-B14F-4D97-AF65-F5344CB8AC3E}">
        <p14:creationId xmlns:p14="http://schemas.microsoft.com/office/powerpoint/2010/main" val="10955596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7235" y="52610"/>
            <a:ext cx="10515600" cy="873366"/>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2800" b="1" dirty="0" smtClean="0">
                <a:latin typeface="Arial" panose="020B0604020202020204" pitchFamily="34" charset="0"/>
                <a:cs typeface="Arial" panose="020B0604020202020204" pitchFamily="34" charset="0"/>
              </a:rPr>
              <a:t>1689 London Baptist Confession of faith</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7235" y="1032757"/>
            <a:ext cx="10515600" cy="5750007"/>
          </a:xfrm>
          <a:solidFill>
            <a:srgbClr val="FFFFCC"/>
          </a:solidFill>
        </p:spPr>
        <p:txBody>
          <a:bodyPr>
            <a:noAutofit/>
          </a:bodyPr>
          <a:lstStyle/>
          <a:p>
            <a:pPr marL="0" indent="0" fontAlgn="ctr">
              <a:buNone/>
            </a:pPr>
            <a:r>
              <a:rPr lang="en-US" sz="3200" b="1" dirty="0">
                <a:solidFill>
                  <a:srgbClr val="0070C0"/>
                </a:solidFill>
              </a:rPr>
              <a:t>In this divine and infinite Being there are three </a:t>
            </a:r>
            <a:r>
              <a:rPr lang="en-US" sz="3200" b="1" dirty="0" err="1">
                <a:solidFill>
                  <a:srgbClr val="0070C0"/>
                </a:solidFill>
              </a:rPr>
              <a:t>subsistences</a:t>
            </a:r>
            <a:r>
              <a:rPr lang="en-US" sz="3200" b="1" dirty="0">
                <a:solidFill>
                  <a:srgbClr val="0070C0"/>
                </a:solidFill>
              </a:rPr>
              <a:t>, the Father, the Word or Son, and Holy Spirit, of one substance, power, and eternity, each having the whole divine essence, yet the essence undivided: the Father is of none, neither begotten nor proceeding; the Son is eternally begotten of the Father; the Holy Spirit proceeding from the Father and the Son; all infinite, without beginning, therefore but one God, who is not to be divided in nature and being, but distinguished by several peculiar relative properties and personal relations; which doctrine of the Trinity is the foundation of all our communion with God, and comfortable dependence on him.</a:t>
            </a:r>
          </a:p>
        </p:txBody>
      </p:sp>
    </p:spTree>
    <p:extLst>
      <p:ext uri="{BB962C8B-B14F-4D97-AF65-F5344CB8AC3E}">
        <p14:creationId xmlns:p14="http://schemas.microsoft.com/office/powerpoint/2010/main" val="38295342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1226</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Discipleship:  An  Introduction to  Systematic Theology and  Apologetics</vt:lpstr>
      <vt:lpstr>The Trinity 3 basic errors about the Person of Christ</vt:lpstr>
      <vt:lpstr>    The Trinity Council of Chalcedon A.D. 451</vt:lpstr>
      <vt:lpstr>    The Trinity Council of Chalcedon A.D. 451</vt:lpstr>
      <vt:lpstr>    The Trinity Council of Chalcedon A.D. 451</vt:lpstr>
      <vt:lpstr>The Trinity The Filioque Clause Controversy</vt:lpstr>
      <vt:lpstr>The Trinity Orthodox versus Rome/Evangelicals</vt:lpstr>
      <vt:lpstr>Trinitarian Summary:</vt:lpstr>
      <vt:lpstr>The Trinity 1689 London Baptist Confession of faith</vt:lpstr>
      <vt:lpstr>The Trinity Elder Affirmation of Faith</vt:lpstr>
      <vt:lpstr>The Trinity Heights Church Affirmation of Faith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Discipleship:  An  Introduction to  Systematic Theology and  Apologetics</dc:title>
  <dc:creator>carl schmuland</dc:creator>
  <cp:lastModifiedBy>carl schmuland</cp:lastModifiedBy>
  <cp:revision>1</cp:revision>
  <dcterms:created xsi:type="dcterms:W3CDTF">2016-02-07T19:54:41Z</dcterms:created>
  <dcterms:modified xsi:type="dcterms:W3CDTF">2016-02-07T19:55:37Z</dcterms:modified>
</cp:coreProperties>
</file>