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2CCDE9-77A1-43E4-B452-01B712A45203}" type="datetimeFigureOut">
              <a:rPr lang="en-US" smtClean="0"/>
              <a:t>4/8/2018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E770B0-785B-4175-A6D2-145E111AE040}" type="slidenum">
              <a:rPr lang="en-US" smtClean="0"/>
              <a:t>‹#›</a:t>
            </a:fld>
            <a:endParaRPr lang="en-US"/>
          </a:p>
        </p:txBody>
      </p:sp>
    </p:spTree>
    <p:extLst>
      <p:ext uri="{BB962C8B-B14F-4D97-AF65-F5344CB8AC3E}">
        <p14:creationId xmlns:p14="http://schemas.microsoft.com/office/powerpoint/2010/main" val="3400921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64139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4213435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dirty="0"/>
          </a:p>
        </p:txBody>
      </p:sp>
    </p:spTree>
    <p:extLst>
      <p:ext uri="{BB962C8B-B14F-4D97-AF65-F5344CB8AC3E}">
        <p14:creationId xmlns:p14="http://schemas.microsoft.com/office/powerpoint/2010/main" val="3207851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0CB6B-3680-4F9C-970D-DB0B86BA9F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2C684E-B842-4DC1-A3CB-55D872864A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8421B7-F946-4229-B289-0B1E75F627D2}"/>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DA1AACD5-11C1-438C-A7C8-C94B494E1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B4A55-BD00-49F1-A80E-FAB754243B51}"/>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2239701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2C31-5775-4AF9-B108-B34E8EFCED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211AE5-3200-48A3-A799-8DEA83914B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C7B227-D804-4ABF-BBC0-691F216ED04D}"/>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F3414AB0-680E-4AD7-A6D9-8EB271DC2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25CA6-F5A6-40A9-B47A-90DC86608199}"/>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2788564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9DAD5-84ED-46C3-B8AE-0954165157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52C7CD-E757-4FA2-9F04-CE39AAA599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3B544-051F-4EC3-AE9C-51516F89317E}"/>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B7E8CD11-EBF5-424D-8F56-6D81D2D6C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F6346-8999-455C-A759-050C8196A4D0}"/>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398050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9699C-3947-4AEE-82CF-F64688BEEC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9E8962-D103-4628-AAF1-A8044EB8360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8E38A-3CFA-4381-9EBA-7F9FD8F04ADF}"/>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E501603F-31A9-42FB-9188-34C8679745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FB91F-DEC8-418B-93BF-567F06D37CD4}"/>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104688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88E9-DF80-47A8-B26C-52452115B8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221B5-1A45-426F-9973-30C86C266C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50F0E5-9D07-4AF6-9023-2AB9C8EEC78D}"/>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1B317AD5-35D1-421A-A04E-13D4C7AD93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FBDA60-5490-4FF7-9756-8C73589C313F}"/>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2107818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34FA-02D2-4E90-99F8-DC800494F3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8123E8-9A5E-4E59-887E-4E2CCE30FA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827704-5995-412C-A68C-51A08B0A56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2C16A9-296A-4B99-9E25-7441C5A0DE24}"/>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6" name="Footer Placeholder 5">
            <a:extLst>
              <a:ext uri="{FF2B5EF4-FFF2-40B4-BE49-F238E27FC236}">
                <a16:creationId xmlns:a16="http://schemas.microsoft.com/office/drawing/2014/main" id="{34AA843C-9168-45C3-AEA0-875191983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0FE9EF-F783-4147-AB32-C0C63176AB84}"/>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161519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6D0D8-3048-4705-9508-50509C8AA6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C13B76-C619-4EE6-8ACE-3849DDB1F7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194160-62CC-4AEE-B97D-8D0C25931BB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0E1147-5E1F-4E3B-947E-DB0A1B3BA5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75223A-5786-4F0C-AC54-22B534D82E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C8749A-68E1-4BD0-A44C-9E94E618DF6D}"/>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8" name="Footer Placeholder 7">
            <a:extLst>
              <a:ext uri="{FF2B5EF4-FFF2-40B4-BE49-F238E27FC236}">
                <a16:creationId xmlns:a16="http://schemas.microsoft.com/office/drawing/2014/main" id="{17FAF950-65C1-4499-BF01-56BE7DD860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B767C1-A71E-4749-B519-DC134C6E7D9D}"/>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291773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A18D6-85B9-425C-9C68-29B4F1351A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3193D4-EB04-406E-AFFB-B80380A4AD64}"/>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4" name="Footer Placeholder 3">
            <a:extLst>
              <a:ext uri="{FF2B5EF4-FFF2-40B4-BE49-F238E27FC236}">
                <a16:creationId xmlns:a16="http://schemas.microsoft.com/office/drawing/2014/main" id="{D497719C-5439-40BD-9F7B-FB8C981663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8817F1-7F04-446F-B97F-455EBD154C6B}"/>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3466501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10752A-9153-4984-A563-B96380ACAB7C}"/>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3" name="Footer Placeholder 2">
            <a:extLst>
              <a:ext uri="{FF2B5EF4-FFF2-40B4-BE49-F238E27FC236}">
                <a16:creationId xmlns:a16="http://schemas.microsoft.com/office/drawing/2014/main" id="{8FFCB15A-07D6-47B0-9D3C-0441B29A99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02607E-2315-4250-B6E7-912448E81371}"/>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376737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CDF62-D170-41D9-A00E-9FFF1F51CA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FCD1D2-D3B2-4944-B853-F4E695F779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00C1D9-54CA-496C-BBBD-D24AC8F647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2BF618-88BB-4DCC-9127-D5ADC2212403}"/>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6" name="Footer Placeholder 5">
            <a:extLst>
              <a:ext uri="{FF2B5EF4-FFF2-40B4-BE49-F238E27FC236}">
                <a16:creationId xmlns:a16="http://schemas.microsoft.com/office/drawing/2014/main" id="{D60A88F8-39FE-462C-86F9-0C6AD877B9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2A0717-CDAB-4042-A6F7-8E0F662998F1}"/>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168476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B3A6-D92F-44CD-9E7C-20E795437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55958A-4539-40F9-821F-1DF1DE55D3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94D692-7BB5-423D-B630-5F80D3289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C32B28-6B08-42B0-BF5D-325580B083B5}"/>
              </a:ext>
            </a:extLst>
          </p:cNvPr>
          <p:cNvSpPr>
            <a:spLocks noGrp="1"/>
          </p:cNvSpPr>
          <p:nvPr>
            <p:ph type="dt" sz="half" idx="10"/>
          </p:nvPr>
        </p:nvSpPr>
        <p:spPr/>
        <p:txBody>
          <a:bodyPr/>
          <a:lstStyle/>
          <a:p>
            <a:fld id="{ACB99563-E674-4955-B4FE-16E707DEF871}" type="datetimeFigureOut">
              <a:rPr lang="en-US" smtClean="0"/>
              <a:t>4/8/2018</a:t>
            </a:fld>
            <a:endParaRPr lang="en-US"/>
          </a:p>
        </p:txBody>
      </p:sp>
      <p:sp>
        <p:nvSpPr>
          <p:cNvPr id="6" name="Footer Placeholder 5">
            <a:extLst>
              <a:ext uri="{FF2B5EF4-FFF2-40B4-BE49-F238E27FC236}">
                <a16:creationId xmlns:a16="http://schemas.microsoft.com/office/drawing/2014/main" id="{CC9F5E1F-6346-49CF-8460-D0F6761AB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759AAE-C18D-4DD2-BBD3-74658C64861F}"/>
              </a:ext>
            </a:extLst>
          </p:cNvPr>
          <p:cNvSpPr>
            <a:spLocks noGrp="1"/>
          </p:cNvSpPr>
          <p:nvPr>
            <p:ph type="sldNum" sz="quarter" idx="12"/>
          </p:nvPr>
        </p:nvSpPr>
        <p:spPr/>
        <p:txBody>
          <a:bodyPr/>
          <a:lstStyle/>
          <a:p>
            <a:fld id="{3ADDE13D-4EA8-4E7D-8BFA-ED427B03E289}" type="slidenum">
              <a:rPr lang="en-US" smtClean="0"/>
              <a:t>‹#›</a:t>
            </a:fld>
            <a:endParaRPr lang="en-US"/>
          </a:p>
        </p:txBody>
      </p:sp>
    </p:spTree>
    <p:extLst>
      <p:ext uri="{BB962C8B-B14F-4D97-AF65-F5344CB8AC3E}">
        <p14:creationId xmlns:p14="http://schemas.microsoft.com/office/powerpoint/2010/main" val="594025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2F888A-6D28-4DA6-8ECB-C3D3DD05C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2D2080-12A1-45EF-BDE5-4BDB742E15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4D181-EB9F-4E11-A417-F1E9FE55C4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99563-E674-4955-B4FE-16E707DEF871}" type="datetimeFigureOut">
              <a:rPr lang="en-US" smtClean="0"/>
              <a:t>4/8/2018</a:t>
            </a:fld>
            <a:endParaRPr lang="en-US"/>
          </a:p>
        </p:txBody>
      </p:sp>
      <p:sp>
        <p:nvSpPr>
          <p:cNvPr id="5" name="Footer Placeholder 4">
            <a:extLst>
              <a:ext uri="{FF2B5EF4-FFF2-40B4-BE49-F238E27FC236}">
                <a16:creationId xmlns:a16="http://schemas.microsoft.com/office/drawing/2014/main" id="{CB8A5777-6424-40F8-953F-8E87D8BFA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A84181-DCAD-410E-974B-CFD9DD51BE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DE13D-4EA8-4E7D-8BFA-ED427B03E289}" type="slidenum">
              <a:rPr lang="en-US" smtClean="0"/>
              <a:t>‹#›</a:t>
            </a:fld>
            <a:endParaRPr lang="en-US"/>
          </a:p>
        </p:txBody>
      </p:sp>
    </p:spTree>
    <p:extLst>
      <p:ext uri="{BB962C8B-B14F-4D97-AF65-F5344CB8AC3E}">
        <p14:creationId xmlns:p14="http://schemas.microsoft.com/office/powerpoint/2010/main" val="45084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Church April 8, 2018</a:t>
            </a:r>
          </a:p>
        </p:txBody>
      </p:sp>
    </p:spTree>
    <p:extLst>
      <p:ext uri="{BB962C8B-B14F-4D97-AF65-F5344CB8AC3E}">
        <p14:creationId xmlns:p14="http://schemas.microsoft.com/office/powerpoint/2010/main" val="4040433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Authority (</a:t>
            </a:r>
            <a:r>
              <a:rPr lang="en-US" sz="2800" b="1" i="1" dirty="0"/>
              <a:t>Sola Scriptura</a:t>
            </a:r>
            <a:r>
              <a:rPr lang="en-US" sz="2800" b="1" dirty="0">
                <a:cs typeface="Arial" panose="020B0604020202020204" pitchFamily="34" charset="0"/>
              </a:rPr>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4431983"/>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But, as it is written, "What no eye has seen, nor ear heard, nor the heart of man imagined, what God has prepared for those who love him"--  these things God has revealed to us through the Spirit. For the Spirit searches everything, even the depths of God. For who knows a person's thoughts except the spirit of that person, which is in him? So also no one comprehends the thoughts of God except the Spirit of God. Now we have received not the spirit of the world, but the Spirit who is from God, that we might understand the things freely given us by God. And we impart this in words not taught by human wisdom but taught by the Spirit, interpreting spiritual truths to those who are spiritual. The natural person does not accept the things of the Spirit of God, for they are folly to him, and he is not able to understand them because they are spiritually discerned. (1 Corinthians 2:9 -14)</a:t>
            </a:r>
            <a:endParaRPr lang="en-US" sz="2400" dirty="0"/>
          </a:p>
          <a:p>
            <a:r>
              <a:rPr lang="en-US"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693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Authority (</a:t>
            </a:r>
            <a:r>
              <a:rPr lang="en-US" sz="2800" b="1" i="1" dirty="0"/>
              <a:t>Sola Scriptura</a:t>
            </a:r>
            <a:r>
              <a:rPr lang="en-US" sz="2800" b="1" dirty="0">
                <a:cs typeface="Arial" panose="020B0604020202020204" pitchFamily="34" charset="0"/>
              </a:rPr>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4801314"/>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But the Helper, the Holy Spirit, whom the Father will send in my name, he will teach you all things and bring to your remembrance all that I have said to you.  (John 14:26)</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whatever was written in former days was written for our instruction, that through endurance and through the encouragement of the Scriptures we might have hope.  (Romans 15:4)</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All Scripture is breathed out by God and profitable for teaching, for reproof, for correction, and for training in righteousness, (2 Timothy 3:16)</a:t>
            </a:r>
          </a:p>
          <a:p>
            <a:r>
              <a:rPr lang="en-US" dirty="0"/>
              <a:t> </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first of all, that no prophecy of Scripture comes from someone's own interpretation. For no prophecy was ever produced by the will of man, but men spoke from God as they were carried along by the Holy Spirit. (2 Peter 1:20 – 21)</a:t>
            </a:r>
          </a:p>
        </p:txBody>
      </p:sp>
    </p:spTree>
    <p:extLst>
      <p:ext uri="{BB962C8B-B14F-4D97-AF65-F5344CB8AC3E}">
        <p14:creationId xmlns:p14="http://schemas.microsoft.com/office/powerpoint/2010/main" val="2473496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5262979"/>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For the wrath of God is revealed from heaven against all ungodliness and unrighteousness of men, who by their unrighteousness suppress the truth. For what can be known about God is plain to them, because God has shown it to them. </a:t>
            </a:r>
          </a:p>
          <a:p>
            <a:r>
              <a:rPr lang="en-US" sz="2400" dirty="0">
                <a:latin typeface="Arial" panose="020B0604020202020204" pitchFamily="34" charset="0"/>
                <a:cs typeface="Arial" panose="020B0604020202020204" pitchFamily="34" charset="0"/>
              </a:rPr>
              <a:t>For his invisible attributes, namely, his eternal power and divine nature, have been clearly perceived, ever since the creation of the world, in the things that have been made. So they are without excuse. For although they knew God, they did not honor him as God or give thanks to him, but they became futile in their thinking, and their foolish hearts were darkened. Claiming to be wise, they became fools, and exchanged the glory of the immortal God for images resembling mortal man and birds and animals and creeping things. Therefore God gave them up in the lusts of their hearts to impurity, to the dishonoring of their bodies among themselves,  because they exchanged the truth about God for a lie and worshiped and served the creature rather than the Creator, who is blessed forever! Amen. For this reason God gave them up to dishonorable passions. (Romans 1:18 - 26a)</a:t>
            </a:r>
          </a:p>
        </p:txBody>
      </p:sp>
    </p:spTree>
    <p:extLst>
      <p:ext uri="{BB962C8B-B14F-4D97-AF65-F5344CB8AC3E}">
        <p14:creationId xmlns:p14="http://schemas.microsoft.com/office/powerpoint/2010/main" val="3308934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7627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3600" b="1" dirty="0">
                <a:cs typeface="Arial" panose="020B0604020202020204" pitchFamily="34" charset="0"/>
              </a:rPr>
              <a:t>Systematic Theology Syllabus</a:t>
            </a:r>
          </a:p>
        </p:txBody>
      </p:sp>
      <p:sp>
        <p:nvSpPr>
          <p:cNvPr id="9" name="Content Placeholder 8"/>
          <p:cNvSpPr>
            <a:spLocks noGrp="1"/>
          </p:cNvSpPr>
          <p:nvPr>
            <p:ph idx="1"/>
          </p:nvPr>
        </p:nvSpPr>
        <p:spPr>
          <a:xfrm>
            <a:off x="838200" y="1117600"/>
            <a:ext cx="10515600" cy="5589929"/>
          </a:xfrm>
          <a:solidFill>
            <a:srgbClr val="FFFFCC"/>
          </a:solidFill>
        </p:spPr>
        <p:txBody>
          <a:bodyPr>
            <a:normAutofit/>
          </a:bodyPr>
          <a:lstStyle/>
          <a:p>
            <a:r>
              <a:rPr lang="en-US" b="1" dirty="0">
                <a:solidFill>
                  <a:srgbClr val="0070C0"/>
                </a:solidFill>
              </a:rPr>
              <a:t>The Doctrines of the Bible </a:t>
            </a:r>
            <a:r>
              <a:rPr lang="en-US" dirty="0">
                <a:solidFill>
                  <a:srgbClr val="0070C0"/>
                </a:solidFill>
              </a:rPr>
              <a:t>(Completed 2015/2016)</a:t>
            </a:r>
          </a:p>
          <a:p>
            <a:r>
              <a:rPr lang="en-US" b="1" dirty="0">
                <a:solidFill>
                  <a:srgbClr val="0070C0"/>
                </a:solidFill>
              </a:rPr>
              <a:t>The Doctrines of God </a:t>
            </a:r>
            <a:r>
              <a:rPr lang="en-US" dirty="0">
                <a:solidFill>
                  <a:srgbClr val="0070C0"/>
                </a:solidFill>
              </a:rPr>
              <a:t>(Completed 2015/2016)</a:t>
            </a:r>
          </a:p>
          <a:p>
            <a:r>
              <a:rPr lang="en-US" b="1" dirty="0">
                <a:solidFill>
                  <a:srgbClr val="0070C0"/>
                </a:solidFill>
              </a:rPr>
              <a:t>The Doctrines of Creation </a:t>
            </a:r>
            <a:r>
              <a:rPr lang="en-US" dirty="0">
                <a:solidFill>
                  <a:srgbClr val="0070C0"/>
                </a:solidFill>
              </a:rPr>
              <a:t>(2015/2016)</a:t>
            </a:r>
          </a:p>
          <a:p>
            <a:r>
              <a:rPr lang="en-US" b="1" dirty="0">
                <a:solidFill>
                  <a:srgbClr val="FF0000"/>
                </a:solidFill>
              </a:rPr>
              <a:t>The Doctrines of Redemption</a:t>
            </a:r>
          </a:p>
          <a:p>
            <a:r>
              <a:rPr lang="en-US" b="1" dirty="0"/>
              <a:t>The Doctrines of the Church</a:t>
            </a:r>
          </a:p>
          <a:p>
            <a:r>
              <a:rPr lang="en-US" b="1" dirty="0"/>
              <a:t>The Doctrines of the Future</a:t>
            </a:r>
          </a:p>
          <a:p>
            <a:pPr marL="0" indent="0">
              <a:buNone/>
            </a:pPr>
            <a:endParaRPr lang="en-US" sz="4000" dirty="0"/>
          </a:p>
        </p:txBody>
      </p:sp>
    </p:spTree>
    <p:extLst>
      <p:ext uri="{BB962C8B-B14F-4D97-AF65-F5344CB8AC3E}">
        <p14:creationId xmlns:p14="http://schemas.microsoft.com/office/powerpoint/2010/main" val="17682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a:bodyPr>
          <a:lstStyle/>
          <a:p>
            <a:r>
              <a:rPr lang="en-US" b="1" dirty="0">
                <a:solidFill>
                  <a:srgbClr val="0070C0"/>
                </a:solidFill>
              </a:rPr>
              <a:t>The Fall</a:t>
            </a:r>
          </a:p>
          <a:p>
            <a:r>
              <a:rPr lang="en-US" b="1" dirty="0">
                <a:solidFill>
                  <a:srgbClr val="0070C0"/>
                </a:solidFill>
              </a:rPr>
              <a:t>The Covenants </a:t>
            </a:r>
          </a:p>
          <a:p>
            <a:r>
              <a:rPr lang="en-US" b="1" dirty="0">
                <a:solidFill>
                  <a:srgbClr val="0070C0"/>
                </a:solidFill>
              </a:rPr>
              <a:t>The Law</a:t>
            </a:r>
          </a:p>
          <a:p>
            <a:r>
              <a:rPr lang="en-US" b="1" dirty="0">
                <a:solidFill>
                  <a:srgbClr val="0070C0"/>
                </a:solidFill>
              </a:rPr>
              <a:t>The Old Testament Sacrificial System</a:t>
            </a:r>
          </a:p>
          <a:p>
            <a:pPr marL="0" indent="0">
              <a:buNone/>
            </a:pPr>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The Reformers</a:t>
            </a:r>
          </a:p>
          <a:p>
            <a:r>
              <a:rPr lang="en-US" b="1" dirty="0">
                <a:solidFill>
                  <a:srgbClr val="0070C0"/>
                </a:solidFill>
              </a:rPr>
              <a:t>Key Protestant Reformation Doctrines</a:t>
            </a:r>
          </a:p>
          <a:p>
            <a:endParaRPr lang="en-US" b="1" dirty="0"/>
          </a:p>
        </p:txBody>
      </p:sp>
      <p:cxnSp>
        <p:nvCxnSpPr>
          <p:cNvPr id="3" name="Straight Connector 2"/>
          <p:cNvCxnSpPr/>
          <p:nvPr/>
        </p:nvCxnSpPr>
        <p:spPr>
          <a:xfrm flipV="1">
            <a:off x="921327" y="3336673"/>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39455" y="3781414"/>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TextBox 12"/>
          <p:cNvSpPr txBox="1"/>
          <p:nvPr/>
        </p:nvSpPr>
        <p:spPr>
          <a:xfrm>
            <a:off x="8153791" y="39610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Century A.D. to present)</a:t>
            </a:r>
          </a:p>
        </p:txBody>
      </p:sp>
    </p:spTree>
    <p:extLst>
      <p:ext uri="{BB962C8B-B14F-4D97-AF65-F5344CB8AC3E}">
        <p14:creationId xmlns:p14="http://schemas.microsoft.com/office/powerpoint/2010/main" val="341901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Key Protestant Reformation Doctrines</a:t>
            </a:r>
            <a:r>
              <a:rPr lang="en-US" sz="2800" b="1" dirty="0">
                <a:cs typeface="Arial" panose="020B0604020202020204" pitchFamily="34" charset="0"/>
              </a:rPr>
              <a:t> </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numCol="2">
            <a:noAutofit/>
          </a:bodyPr>
          <a:lstStyle/>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Authority: </a:t>
            </a:r>
            <a:r>
              <a:rPr lang="en-US" dirty="0">
                <a:latin typeface="Arial" panose="020B0604020202020204" pitchFamily="34" charset="0"/>
                <a:cs typeface="Arial" panose="020B0604020202020204" pitchFamily="34" charset="0"/>
              </a:rPr>
              <a:t>Scripture </a:t>
            </a:r>
            <a:endParaRPr lang="en-US" sz="2400" i="1" dirty="0">
              <a:solidFill>
                <a:srgbClr val="0070C0"/>
              </a:solidFill>
              <a:latin typeface="Arial" panose="020B0604020202020204" pitchFamily="34" charset="0"/>
              <a:cs typeface="Arial" panose="020B0604020202020204" pitchFamily="34" charset="0"/>
            </a:endParaRPr>
          </a:p>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Sacraments: </a:t>
            </a:r>
          </a:p>
          <a:p>
            <a:pPr lvl="2"/>
            <a:r>
              <a:rPr lang="en-US" sz="2400" dirty="0">
                <a:latin typeface="Arial" panose="020B0604020202020204" pitchFamily="34" charset="0"/>
                <a:cs typeface="Arial" panose="020B0604020202020204" pitchFamily="34" charset="0"/>
              </a:rPr>
              <a:t>2 vs 7 </a:t>
            </a:r>
          </a:p>
          <a:p>
            <a:pPr lvl="2"/>
            <a:r>
              <a:rPr lang="en-US" sz="2400" dirty="0">
                <a:latin typeface="Arial" panose="020B0604020202020204" pitchFamily="34" charset="0"/>
                <a:cs typeface="Arial" panose="020B0604020202020204" pitchFamily="34" charset="0"/>
              </a:rPr>
              <a:t>Protestant division over the L</a:t>
            </a:r>
            <a:r>
              <a:rPr lang="en-US" dirty="0">
                <a:latin typeface="Arial" panose="020B0604020202020204" pitchFamily="34" charset="0"/>
                <a:cs typeface="Arial" panose="020B0604020202020204" pitchFamily="34" charset="0"/>
              </a:rPr>
              <a:t>ORD’S</a:t>
            </a:r>
            <a:r>
              <a:rPr lang="en-US" sz="2400" dirty="0">
                <a:latin typeface="Arial" panose="020B0604020202020204" pitchFamily="34" charset="0"/>
                <a:cs typeface="Arial" panose="020B0604020202020204" pitchFamily="34" charset="0"/>
              </a:rPr>
              <a:t> Supper and Baptism</a:t>
            </a:r>
          </a:p>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Salvation:</a:t>
            </a:r>
          </a:p>
          <a:p>
            <a:pPr lvl="2"/>
            <a:r>
              <a:rPr lang="en-US" sz="2400" dirty="0">
                <a:latin typeface="Arial" panose="020B0604020202020204" pitchFamily="34" charset="0"/>
                <a:cs typeface="Arial" panose="020B0604020202020204" pitchFamily="34" charset="0"/>
              </a:rPr>
              <a:t>The Fall</a:t>
            </a:r>
          </a:p>
          <a:p>
            <a:pPr lvl="2"/>
            <a:r>
              <a:rPr lang="en-US" sz="2400" dirty="0">
                <a:latin typeface="Arial" panose="020B0604020202020204" pitchFamily="34" charset="0"/>
                <a:cs typeface="Arial" panose="020B0604020202020204" pitchFamily="34" charset="0"/>
              </a:rPr>
              <a:t>The Atonement</a:t>
            </a:r>
          </a:p>
          <a:p>
            <a:pPr lvl="2"/>
            <a:r>
              <a:rPr lang="en-US" sz="2400" dirty="0">
                <a:latin typeface="Arial" panose="020B0604020202020204" pitchFamily="34" charset="0"/>
                <a:cs typeface="Arial" panose="020B0604020202020204" pitchFamily="34" charset="0"/>
              </a:rPr>
              <a:t>The Role of the Holy Spirit</a:t>
            </a:r>
          </a:p>
          <a:p>
            <a:pPr lvl="2"/>
            <a:r>
              <a:rPr lang="en-US" sz="2400" dirty="0">
                <a:latin typeface="Arial" panose="020B0604020202020204" pitchFamily="34" charset="0"/>
                <a:cs typeface="Arial" panose="020B0604020202020204" pitchFamily="34" charset="0"/>
              </a:rPr>
              <a:t>Common Grace vs Saving Grace</a:t>
            </a:r>
          </a:p>
          <a:p>
            <a:pPr lvl="2"/>
            <a:r>
              <a:rPr lang="en-US" sz="2400" dirty="0">
                <a:latin typeface="Arial" panose="020B0604020202020204" pitchFamily="34" charset="0"/>
                <a:cs typeface="Arial" panose="020B0604020202020204" pitchFamily="34" charset="0"/>
              </a:rPr>
              <a:t>Regeneration</a:t>
            </a:r>
          </a:p>
          <a:p>
            <a:pPr lvl="2"/>
            <a:r>
              <a:rPr lang="en-US" sz="2400" dirty="0">
                <a:latin typeface="Arial" panose="020B0604020202020204" pitchFamily="34" charset="0"/>
                <a:cs typeface="Arial" panose="020B0604020202020204" pitchFamily="34" charset="0"/>
              </a:rPr>
              <a:t>Conversion (Faith and Repentance)</a:t>
            </a:r>
          </a:p>
          <a:p>
            <a:pPr lvl="2"/>
            <a:r>
              <a:rPr lang="en-US" sz="2400" dirty="0">
                <a:latin typeface="Arial" panose="020B0604020202020204" pitchFamily="34" charset="0"/>
                <a:cs typeface="Arial" panose="020B0604020202020204" pitchFamily="34" charset="0"/>
              </a:rPr>
              <a:t>Justification (Faith vs Works and Grace vs Merit)</a:t>
            </a: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Adoption</a:t>
            </a:r>
          </a:p>
          <a:p>
            <a:pPr lvl="2"/>
            <a:r>
              <a:rPr lang="en-US" sz="2400" dirty="0">
                <a:latin typeface="Arial" panose="020B0604020202020204" pitchFamily="34" charset="0"/>
                <a:cs typeface="Arial" panose="020B0604020202020204" pitchFamily="34" charset="0"/>
              </a:rPr>
              <a:t>Sanctification </a:t>
            </a:r>
          </a:p>
          <a:p>
            <a:pPr lvl="2"/>
            <a:r>
              <a:rPr lang="en-US" sz="2400" dirty="0">
                <a:latin typeface="Arial" panose="020B0604020202020204" pitchFamily="34" charset="0"/>
                <a:cs typeface="Arial" panose="020B0604020202020204" pitchFamily="34" charset="0"/>
              </a:rPr>
              <a:t>Death and the Intermediate State</a:t>
            </a:r>
          </a:p>
          <a:p>
            <a:pPr lvl="2"/>
            <a:r>
              <a:rPr lang="en-US" sz="2400" dirty="0">
                <a:latin typeface="Arial" panose="020B0604020202020204" pitchFamily="34" charset="0"/>
                <a:cs typeface="Arial" panose="020B0604020202020204" pitchFamily="34" charset="0"/>
              </a:rPr>
              <a:t>Union with Christ</a:t>
            </a:r>
          </a:p>
          <a:p>
            <a:pPr lvl="2"/>
            <a:r>
              <a:rPr lang="en-US" sz="2400" dirty="0">
                <a:latin typeface="Arial" panose="020B0604020202020204" pitchFamily="34" charset="0"/>
                <a:cs typeface="Arial" panose="020B0604020202020204" pitchFamily="34" charset="0"/>
              </a:rPr>
              <a:t>The Doctrines of Grace</a:t>
            </a:r>
          </a:p>
          <a:p>
            <a:pPr lvl="2"/>
            <a:r>
              <a:rPr lang="en-US" sz="2400" dirty="0">
                <a:latin typeface="Arial" panose="020B0604020202020204" pitchFamily="34" charset="0"/>
                <a:cs typeface="Arial" panose="020B0604020202020204" pitchFamily="34" charset="0"/>
              </a:rPr>
              <a:t>Other Topics of Interest?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1096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Five </a:t>
            </a:r>
            <a:r>
              <a:rPr lang="en-US" sz="2800" b="1" dirty="0" err="1">
                <a:cs typeface="Arial" panose="020B0604020202020204" pitchFamily="34" charset="0"/>
              </a:rPr>
              <a:t>Sola’s</a:t>
            </a:r>
            <a:r>
              <a:rPr lang="en-US" sz="2800" b="1" dirty="0">
                <a:cs typeface="Arial" panose="020B0604020202020204" pitchFamily="34" charset="0"/>
              </a:rPr>
              <a: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solidFill>
                <a:srgbClr val="0070C0"/>
              </a:solidFill>
            </a:endParaRPr>
          </a:p>
          <a:p>
            <a:endParaRPr lang="en-US" dirty="0">
              <a:solidFill>
                <a:srgbClr val="0070C0"/>
              </a:solidFill>
            </a:endParaRP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7FE8769B-694A-4493-8FD4-A69241843312}"/>
              </a:ext>
            </a:extLst>
          </p:cNvPr>
          <p:cNvGraphicFramePr>
            <a:graphicFrameLocks noGrp="1"/>
          </p:cNvGraphicFramePr>
          <p:nvPr>
            <p:extLst/>
          </p:nvPr>
        </p:nvGraphicFramePr>
        <p:xfrm>
          <a:off x="307629" y="827430"/>
          <a:ext cx="10242183" cy="5029200"/>
        </p:xfrm>
        <a:graphic>
          <a:graphicData uri="http://schemas.openxmlformats.org/drawingml/2006/table">
            <a:tbl>
              <a:tblPr firstRow="1" bandRow="1">
                <a:tableStyleId>{5C22544A-7EE6-4342-B048-85BDC9FD1C3A}</a:tableStyleId>
              </a:tblPr>
              <a:tblGrid>
                <a:gridCol w="1978089">
                  <a:extLst>
                    <a:ext uri="{9D8B030D-6E8A-4147-A177-3AD203B41FA5}">
                      <a16:colId xmlns:a16="http://schemas.microsoft.com/office/drawing/2014/main" val="2169673159"/>
                    </a:ext>
                  </a:extLst>
                </a:gridCol>
                <a:gridCol w="3387013">
                  <a:extLst>
                    <a:ext uri="{9D8B030D-6E8A-4147-A177-3AD203B41FA5}">
                      <a16:colId xmlns:a16="http://schemas.microsoft.com/office/drawing/2014/main" val="2093983973"/>
                    </a:ext>
                  </a:extLst>
                </a:gridCol>
                <a:gridCol w="4877081">
                  <a:extLst>
                    <a:ext uri="{9D8B030D-6E8A-4147-A177-3AD203B41FA5}">
                      <a16:colId xmlns:a16="http://schemas.microsoft.com/office/drawing/2014/main" val="322808049"/>
                    </a:ext>
                  </a:extLst>
                </a:gridCol>
              </a:tblGrid>
              <a:tr h="370840">
                <a:tc>
                  <a:txBody>
                    <a:bodyPr/>
                    <a:lstStyle/>
                    <a:p>
                      <a:r>
                        <a:rPr lang="en-US" sz="2400" dirty="0"/>
                        <a:t>Categories</a:t>
                      </a:r>
                    </a:p>
                  </a:txBody>
                  <a:tcPr/>
                </a:tc>
                <a:tc>
                  <a:txBody>
                    <a:bodyPr/>
                    <a:lstStyle/>
                    <a:p>
                      <a:r>
                        <a:rPr lang="en-US" sz="2400" dirty="0" err="1"/>
                        <a:t>Sola’s</a:t>
                      </a:r>
                      <a:endParaRPr lang="en-US" sz="2400" dirty="0"/>
                    </a:p>
                  </a:txBody>
                  <a:tcPr/>
                </a:tc>
                <a:tc>
                  <a:txBody>
                    <a:bodyPr/>
                    <a:lstStyle/>
                    <a:p>
                      <a:r>
                        <a:rPr lang="en-US" sz="2400" dirty="0">
                          <a:solidFill>
                            <a:schemeClr val="bg1"/>
                          </a:solidFill>
                        </a:rPr>
                        <a:t>Versus Roman Catholicism</a:t>
                      </a:r>
                    </a:p>
                  </a:txBody>
                  <a:tcPr/>
                </a:tc>
                <a:extLst>
                  <a:ext uri="{0D108BD9-81ED-4DB2-BD59-A6C34878D82A}">
                    <a16:rowId xmlns:a16="http://schemas.microsoft.com/office/drawing/2014/main" val="617176992"/>
                  </a:ext>
                </a:extLst>
              </a:tr>
              <a:tr h="370840">
                <a:tc>
                  <a:txBody>
                    <a:bodyPr/>
                    <a:lstStyle/>
                    <a:p>
                      <a:r>
                        <a:rPr lang="en-US" sz="2400" b="1" dirty="0"/>
                        <a:t>Authority</a:t>
                      </a:r>
                    </a:p>
                  </a:txBody>
                  <a:tcPr/>
                </a:tc>
                <a:tc>
                  <a:txBody>
                    <a:bodyPr/>
                    <a:lstStyle/>
                    <a:p>
                      <a:r>
                        <a:rPr lang="en-US" sz="2400" b="1" i="1" dirty="0"/>
                        <a:t>Sola Scriptura</a:t>
                      </a:r>
                    </a:p>
                    <a:p>
                      <a:r>
                        <a:rPr lang="en-US" sz="2400" b="0" i="0" dirty="0"/>
                        <a:t>(By Scripture alone)</a:t>
                      </a:r>
                    </a:p>
                  </a:txBody>
                  <a:tcPr/>
                </a:tc>
                <a:tc>
                  <a:txBody>
                    <a:bodyPr/>
                    <a:lstStyle/>
                    <a:p>
                      <a:r>
                        <a:rPr lang="en-US" sz="2400" dirty="0"/>
                        <a:t>+ Church Councils, Papal Bulls, Traditions</a:t>
                      </a:r>
                    </a:p>
                  </a:txBody>
                  <a:tcPr/>
                </a:tc>
                <a:extLst>
                  <a:ext uri="{0D108BD9-81ED-4DB2-BD59-A6C34878D82A}">
                    <a16:rowId xmlns:a16="http://schemas.microsoft.com/office/drawing/2014/main" val="3024388904"/>
                  </a:ext>
                </a:extLst>
              </a:tr>
              <a:tr h="370840">
                <a:tc>
                  <a:txBody>
                    <a:bodyPr/>
                    <a:lstStyle/>
                    <a:p>
                      <a:r>
                        <a:rPr lang="en-US" sz="2400" b="1" dirty="0"/>
                        <a:t>Sacraments</a:t>
                      </a:r>
                    </a:p>
                  </a:txBody>
                  <a:tcPr/>
                </a:tc>
                <a:tc>
                  <a:txBody>
                    <a:bodyPr/>
                    <a:lstStyle/>
                    <a:p>
                      <a:endParaRPr lang="en-US" sz="2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7 vs 2</a:t>
                      </a:r>
                    </a:p>
                  </a:txBody>
                  <a:tcPr/>
                </a:tc>
                <a:extLst>
                  <a:ext uri="{0D108BD9-81ED-4DB2-BD59-A6C34878D82A}">
                    <a16:rowId xmlns:a16="http://schemas.microsoft.com/office/drawing/2014/main" val="1914100014"/>
                  </a:ext>
                </a:extLst>
              </a:tr>
              <a:tr h="370840">
                <a:tc>
                  <a:txBody>
                    <a:bodyPr/>
                    <a:lstStyle/>
                    <a:p>
                      <a:r>
                        <a:rPr lang="en-US" sz="2400" b="1" dirty="0"/>
                        <a:t>Salvation</a:t>
                      </a:r>
                    </a:p>
                  </a:txBody>
                  <a:tcPr/>
                </a:tc>
                <a:tc>
                  <a:txBody>
                    <a:bodyPr/>
                    <a:lstStyle/>
                    <a:p>
                      <a:pPr marL="0" indent="0">
                        <a:buFont typeface="Arial" panose="020B0604020202020204" pitchFamily="34" charset="0"/>
                        <a:buNone/>
                      </a:pPr>
                      <a:r>
                        <a:rPr lang="en-US" sz="2400" b="1" i="1" dirty="0"/>
                        <a:t>Soli Deo Gloria</a:t>
                      </a:r>
                    </a:p>
                    <a:p>
                      <a:pPr marL="0" indent="0">
                        <a:buFont typeface="Arial" panose="020B0604020202020204" pitchFamily="34" charset="0"/>
                        <a:buNone/>
                      </a:pPr>
                      <a:r>
                        <a:rPr lang="en-US" sz="2400" b="0" i="0" kern="1200" dirty="0">
                          <a:solidFill>
                            <a:schemeClr val="dk1"/>
                          </a:solidFill>
                          <a:effectLst/>
                          <a:latin typeface="+mn-lt"/>
                          <a:ea typeface="+mn-ea"/>
                          <a:cs typeface="+mn-cs"/>
                        </a:rPr>
                        <a:t>(to/for God alone Glory)</a:t>
                      </a:r>
                      <a:endParaRPr lang="en-US" sz="2400" b="1" i="1" dirty="0"/>
                    </a:p>
                  </a:txBody>
                  <a:tcPr/>
                </a:tc>
                <a:tc>
                  <a:txBody>
                    <a:bodyPr/>
                    <a:lstStyle/>
                    <a:p>
                      <a:r>
                        <a:rPr lang="en-US" sz="2400" dirty="0"/>
                        <a:t>+ Human cooperation, veneration of Saints, Mary the Mother of God</a:t>
                      </a:r>
                    </a:p>
                  </a:txBody>
                  <a:tcPr/>
                </a:tc>
                <a:extLst>
                  <a:ext uri="{0D108BD9-81ED-4DB2-BD59-A6C34878D82A}">
                    <a16:rowId xmlns:a16="http://schemas.microsoft.com/office/drawing/2014/main" val="3546984895"/>
                  </a:ext>
                </a:extLst>
              </a:tr>
              <a:tr h="370840">
                <a:tc>
                  <a:txBody>
                    <a:bodyPr/>
                    <a:lstStyle/>
                    <a:p>
                      <a:endParaRPr lang="en-US" sz="2400" b="1" dirty="0"/>
                    </a:p>
                  </a:txBody>
                  <a:tcPr/>
                </a:tc>
                <a:tc>
                  <a:txBody>
                    <a:bodyPr/>
                    <a:lstStyle/>
                    <a:p>
                      <a:r>
                        <a:rPr lang="en-US" sz="2400" b="1" i="1" dirty="0"/>
                        <a:t>Sola Fide</a:t>
                      </a:r>
                    </a:p>
                    <a:p>
                      <a:r>
                        <a:rPr lang="en-US" sz="2400" b="0" i="0" dirty="0"/>
                        <a:t>By Faith alone</a:t>
                      </a:r>
                    </a:p>
                  </a:txBody>
                  <a:tcPr/>
                </a:tc>
                <a:tc>
                  <a:txBody>
                    <a:bodyPr/>
                    <a:lstStyle/>
                    <a:p>
                      <a:r>
                        <a:rPr lang="en-US" sz="2400" dirty="0"/>
                        <a:t>+ Sacraments and works</a:t>
                      </a:r>
                    </a:p>
                  </a:txBody>
                  <a:tcPr/>
                </a:tc>
                <a:extLst>
                  <a:ext uri="{0D108BD9-81ED-4DB2-BD59-A6C34878D82A}">
                    <a16:rowId xmlns:a16="http://schemas.microsoft.com/office/drawing/2014/main" val="3339409173"/>
                  </a:ext>
                </a:extLst>
              </a:tr>
              <a:tr h="370840">
                <a:tc>
                  <a:txBody>
                    <a:bodyPr/>
                    <a:lstStyle/>
                    <a:p>
                      <a:endParaRPr lang="en-US" sz="2400" b="1" dirty="0"/>
                    </a:p>
                  </a:txBody>
                  <a:tcPr/>
                </a:tc>
                <a:tc>
                  <a:txBody>
                    <a:bodyPr/>
                    <a:lstStyle/>
                    <a:p>
                      <a:r>
                        <a:rPr lang="en-US" sz="2400" b="1" i="1" dirty="0"/>
                        <a:t>Sola Gratia</a:t>
                      </a:r>
                    </a:p>
                    <a:p>
                      <a:r>
                        <a:rPr lang="en-US" sz="2400" b="0" i="0" dirty="0"/>
                        <a:t>By Grace alone</a:t>
                      </a:r>
                    </a:p>
                  </a:txBody>
                  <a:tcPr/>
                </a:tc>
                <a:tc>
                  <a:txBody>
                    <a:bodyPr/>
                    <a:lstStyle/>
                    <a:p>
                      <a:r>
                        <a:rPr lang="en-US" sz="2400" dirty="0"/>
                        <a:t>+ Baptism and works (human merit)</a:t>
                      </a:r>
                    </a:p>
                  </a:txBody>
                  <a:tcPr/>
                </a:tc>
                <a:extLst>
                  <a:ext uri="{0D108BD9-81ED-4DB2-BD59-A6C34878D82A}">
                    <a16:rowId xmlns:a16="http://schemas.microsoft.com/office/drawing/2014/main" val="3296784993"/>
                  </a:ext>
                </a:extLst>
              </a:tr>
              <a:tr h="370840">
                <a:tc>
                  <a:txBody>
                    <a:bodyPr/>
                    <a:lstStyle/>
                    <a:p>
                      <a:endParaRPr lang="en-US" sz="2400" b="1"/>
                    </a:p>
                  </a:txBody>
                  <a:tcPr/>
                </a:tc>
                <a:tc>
                  <a:txBody>
                    <a:bodyPr/>
                    <a:lstStyle/>
                    <a:p>
                      <a:r>
                        <a:rPr lang="en-US" sz="2400" b="1" i="1" dirty="0"/>
                        <a:t>Solo Christo</a:t>
                      </a:r>
                    </a:p>
                    <a:p>
                      <a:r>
                        <a:rPr lang="en-US" sz="2400" b="0" i="0" dirty="0"/>
                        <a:t>Christ alone</a:t>
                      </a:r>
                    </a:p>
                  </a:txBody>
                  <a:tcPr/>
                </a:tc>
                <a:tc>
                  <a:txBody>
                    <a:bodyPr/>
                    <a:lstStyle/>
                    <a:p>
                      <a:r>
                        <a:rPr lang="en-US" sz="2400" dirty="0"/>
                        <a:t>+ Mediation of Mary, other Saints, the Church and Works</a:t>
                      </a:r>
                    </a:p>
                  </a:txBody>
                  <a:tcPr/>
                </a:tc>
                <a:extLst>
                  <a:ext uri="{0D108BD9-81ED-4DB2-BD59-A6C34878D82A}">
                    <a16:rowId xmlns:a16="http://schemas.microsoft.com/office/drawing/2014/main" val="1118540663"/>
                  </a:ext>
                </a:extLst>
              </a:tr>
            </a:tbl>
          </a:graphicData>
        </a:graphic>
      </p:graphicFrame>
    </p:spTree>
    <p:extLst>
      <p:ext uri="{BB962C8B-B14F-4D97-AF65-F5344CB8AC3E}">
        <p14:creationId xmlns:p14="http://schemas.microsoft.com/office/powerpoint/2010/main" val="2425435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Five </a:t>
            </a:r>
            <a:r>
              <a:rPr lang="en-US" sz="2800" b="1" dirty="0" err="1">
                <a:cs typeface="Arial" panose="020B0604020202020204" pitchFamily="34" charset="0"/>
              </a:rPr>
              <a:t>Sola’s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222222"/>
                </a:solidFill>
                <a:latin typeface="Arial" panose="020B0604020202020204" pitchFamily="34" charset="0"/>
                <a:cs typeface="Arial" panose="020B0604020202020204" pitchFamily="34" charset="0"/>
              </a:rPr>
              <a:t>The Five </a:t>
            </a:r>
            <a:r>
              <a:rPr lang="en-US" sz="2400" dirty="0" err="1">
                <a:solidFill>
                  <a:srgbClr val="222222"/>
                </a:solidFill>
                <a:latin typeface="Arial" panose="020B0604020202020204" pitchFamily="34" charset="0"/>
                <a:cs typeface="Arial" panose="020B0604020202020204" pitchFamily="34" charset="0"/>
              </a:rPr>
              <a:t>Sola’s</a:t>
            </a:r>
            <a:r>
              <a:rPr lang="en-US" sz="2400" dirty="0">
                <a:solidFill>
                  <a:srgbClr val="222222"/>
                </a:solidFill>
                <a:latin typeface="Arial" panose="020B0604020202020204" pitchFamily="34" charset="0"/>
                <a:cs typeface="Arial" panose="020B0604020202020204" pitchFamily="34" charset="0"/>
              </a:rPr>
              <a:t> were not systematically articulated together until the 20th century.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most of the earliest articulations of the </a:t>
            </a:r>
            <a:r>
              <a:rPr lang="en-US" sz="2400" dirty="0" err="1">
                <a:latin typeface="Arial" panose="020B0604020202020204" pitchFamily="34" charset="0"/>
                <a:cs typeface="Arial" panose="020B0604020202020204" pitchFamily="34" charset="0"/>
              </a:rPr>
              <a:t>solas</a:t>
            </a:r>
            <a:r>
              <a:rPr lang="en-US" sz="2400" dirty="0">
                <a:latin typeface="Arial" panose="020B0604020202020204" pitchFamily="34" charset="0"/>
                <a:cs typeface="Arial" panose="020B0604020202020204" pitchFamily="34" charset="0"/>
              </a:rPr>
              <a:t>, three were typically specified: scripture over tradition, faith over works, and grace over merit, each representing an important distinction compared with Roman Catholic doctrine.</a:t>
            </a:r>
            <a:endParaRPr lang="en-US" sz="2400" dirty="0">
              <a:solidFill>
                <a:srgbClr val="22222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All of the </a:t>
            </a:r>
            <a:r>
              <a:rPr lang="en-US" sz="2400" dirty="0" err="1">
                <a:latin typeface="Arial" panose="020B0604020202020204" pitchFamily="34" charset="0"/>
                <a:cs typeface="Arial" panose="020B0604020202020204" pitchFamily="34" charset="0"/>
              </a:rPr>
              <a:t>solas</a:t>
            </a:r>
            <a:r>
              <a:rPr lang="en-US" sz="2400" dirty="0">
                <a:latin typeface="Arial" panose="020B0604020202020204" pitchFamily="34" charset="0"/>
                <a:cs typeface="Arial" panose="020B0604020202020204" pitchFamily="34" charset="0"/>
              </a:rPr>
              <a:t> show up in various writings by the Protestant Reformers, but they are not catalogued together by any.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1916, Lutheran scholar Theodore </a:t>
            </a:r>
            <a:r>
              <a:rPr lang="en-US" sz="2400" dirty="0" err="1">
                <a:latin typeface="Arial" panose="020B0604020202020204" pitchFamily="34" charset="0"/>
                <a:cs typeface="Arial" panose="020B0604020202020204" pitchFamily="34" charset="0"/>
              </a:rPr>
              <a:t>Engelder</a:t>
            </a:r>
            <a:r>
              <a:rPr lang="en-US" sz="2400" dirty="0">
                <a:latin typeface="Arial" panose="020B0604020202020204" pitchFamily="34" charset="0"/>
                <a:cs typeface="Arial" panose="020B0604020202020204" pitchFamily="34" charset="0"/>
              </a:rPr>
              <a:t> published an article titled "The Three Principles of the Reformation: </a:t>
            </a:r>
            <a:r>
              <a:rPr lang="en-US" sz="2400" i="1" dirty="0">
                <a:solidFill>
                  <a:srgbClr val="FF0000"/>
                </a:solidFill>
                <a:latin typeface="Arial" panose="020B0604020202020204" pitchFamily="34" charset="0"/>
                <a:cs typeface="Arial" panose="020B0604020202020204" pitchFamily="34" charset="0"/>
              </a:rPr>
              <a:t>Sola Scriptura, Sola Gratia, Sola Fides</a:t>
            </a:r>
            <a:r>
              <a:rPr lang="en-US" sz="2400" dirty="0">
                <a:latin typeface="Arial" panose="020B0604020202020204" pitchFamily="34" charset="0"/>
                <a:cs typeface="Arial" panose="020B0604020202020204" pitchFamily="34" charset="0"/>
              </a:rPr>
              <a:t>" ("only scripture, only grace, only faith").</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1934, theologian Emil Brunner substituted </a:t>
            </a:r>
            <a:r>
              <a:rPr lang="en-US" sz="2400" i="1" dirty="0">
                <a:solidFill>
                  <a:srgbClr val="FF0000"/>
                </a:solidFill>
                <a:latin typeface="Arial" panose="020B0604020202020204" pitchFamily="34" charset="0"/>
                <a:cs typeface="Arial" panose="020B0604020202020204" pitchFamily="34" charset="0"/>
              </a:rPr>
              <a:t>Soli Deo </a:t>
            </a:r>
            <a:r>
              <a:rPr lang="en-US" sz="2400" i="1" dirty="0" err="1">
                <a:solidFill>
                  <a:srgbClr val="FF0000"/>
                </a:solidFill>
                <a:latin typeface="Arial" panose="020B0604020202020204" pitchFamily="34" charset="0"/>
                <a:cs typeface="Arial" panose="020B0604020202020204" pitchFamily="34" charset="0"/>
              </a:rPr>
              <a:t>gloriam</a:t>
            </a:r>
            <a:r>
              <a:rPr lang="en-US" sz="2400" dirty="0">
                <a:latin typeface="Arial" panose="020B0604020202020204" pitchFamily="34" charset="0"/>
                <a:cs typeface="Arial" panose="020B0604020202020204" pitchFamily="34" charset="0"/>
              </a:rPr>
              <a:t> for </a:t>
            </a:r>
            <a:r>
              <a:rPr lang="en-US" sz="2400" i="1" dirty="0">
                <a:latin typeface="Arial" panose="020B0604020202020204" pitchFamily="34" charset="0"/>
                <a:cs typeface="Arial" panose="020B0604020202020204" pitchFamily="34" charset="0"/>
              </a:rPr>
              <a:t>Sola Scriptura. </a:t>
            </a:r>
            <a:r>
              <a:rPr lang="en-US" sz="2400" dirty="0">
                <a:latin typeface="Arial" panose="020B0604020202020204" pitchFamily="34" charset="0"/>
                <a:cs typeface="Arial" panose="020B0604020202020204" pitchFamily="34" charset="0"/>
              </a:rPr>
              <a:t>Later, in commenting on Karl Barth's theological system, Brunner added </a:t>
            </a:r>
            <a:r>
              <a:rPr lang="en-US" sz="2400" i="1" dirty="0">
                <a:solidFill>
                  <a:srgbClr val="FF0000"/>
                </a:solidFill>
                <a:latin typeface="Arial" panose="020B0604020202020204" pitchFamily="34" charset="0"/>
                <a:cs typeface="Arial" panose="020B0604020202020204" pitchFamily="34" charset="0"/>
              </a:rPr>
              <a:t>Christus solus</a:t>
            </a:r>
            <a:r>
              <a:rPr lang="en-US" sz="2400" dirty="0">
                <a:latin typeface="Arial" panose="020B0604020202020204" pitchFamily="34" charset="0"/>
                <a:cs typeface="Arial" panose="020B0604020202020204" pitchFamily="34" charset="0"/>
              </a:rPr>
              <a:t> to the litany of </a:t>
            </a:r>
            <a:r>
              <a:rPr lang="en-US" sz="2400" dirty="0" err="1">
                <a:latin typeface="Arial" panose="020B0604020202020204" pitchFamily="34" charset="0"/>
                <a:cs typeface="Arial" panose="020B0604020202020204" pitchFamily="34" charset="0"/>
              </a:rPr>
              <a:t>solas</a:t>
            </a:r>
            <a:r>
              <a:rPr lang="en-US" sz="2400" dirty="0">
                <a:latin typeface="Arial" panose="020B0604020202020204" pitchFamily="34" charset="0"/>
                <a:cs typeface="Arial" panose="020B0604020202020204" pitchFamily="34" charset="0"/>
              </a:rPr>
              <a:t> while leaving out </a:t>
            </a:r>
            <a:r>
              <a:rPr lang="en-US" sz="2400" i="1" dirty="0">
                <a:latin typeface="Arial" panose="020B0604020202020204" pitchFamily="34" charset="0"/>
                <a:cs typeface="Arial" panose="020B0604020202020204" pitchFamily="34" charset="0"/>
              </a:rPr>
              <a:t>sola scriptura</a:t>
            </a:r>
            <a:r>
              <a:rPr lang="en-US" sz="2400" dirty="0">
                <a:latin typeface="Arial" panose="020B0604020202020204" pitchFamily="34" charset="0"/>
                <a:cs typeface="Arial" panose="020B0604020202020204" pitchFamily="34" charset="0"/>
              </a:rPr>
              <a:t>.</a:t>
            </a:r>
            <a:endParaRPr lang="en-US" sz="24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1958, historian Geoffrey Elton, summarizing the work of John Calvin, wrote that Calvin had "joined together" the "great watchwords". Elton listed </a:t>
            </a:r>
            <a:r>
              <a:rPr lang="en-US" sz="2400" i="1" dirty="0">
                <a:solidFill>
                  <a:srgbClr val="FF0000"/>
                </a:solidFill>
                <a:latin typeface="Arial" panose="020B0604020202020204" pitchFamily="34" charset="0"/>
                <a:cs typeface="Arial" panose="020B0604020202020204" pitchFamily="34" charset="0"/>
              </a:rPr>
              <a:t>sola fide</a:t>
            </a:r>
            <a:r>
              <a:rPr lang="en-US" sz="2400" dirty="0">
                <a:latin typeface="Arial" panose="020B0604020202020204" pitchFamily="34" charset="0"/>
                <a:cs typeface="Arial" panose="020B0604020202020204" pitchFamily="34" charset="0"/>
              </a:rPr>
              <a:t> with</a:t>
            </a:r>
            <a:r>
              <a:rPr lang="en-US" sz="2400" dirty="0">
                <a:solidFill>
                  <a:srgbClr val="FF0000"/>
                </a:solidFill>
                <a:latin typeface="Arial" panose="020B0604020202020204" pitchFamily="34" charset="0"/>
                <a:cs typeface="Arial" panose="020B0604020202020204" pitchFamily="34" charset="0"/>
              </a:rPr>
              <a:t> </a:t>
            </a:r>
            <a:r>
              <a:rPr lang="en-US" sz="2400" i="1" dirty="0">
                <a:solidFill>
                  <a:srgbClr val="FF0000"/>
                </a:solidFill>
                <a:latin typeface="Arial" panose="020B0604020202020204" pitchFamily="34" charset="0"/>
                <a:cs typeface="Arial" panose="020B0604020202020204" pitchFamily="34" charset="0"/>
              </a:rPr>
              <a:t>sola gratia</a:t>
            </a:r>
            <a:r>
              <a:rPr lang="en-US" sz="2400" dirty="0">
                <a:latin typeface="Arial" panose="020B0604020202020204" pitchFamily="34" charset="0"/>
                <a:cs typeface="Arial" panose="020B0604020202020204" pitchFamily="34" charset="0"/>
              </a:rPr>
              <a:t> as one term, followed by </a:t>
            </a:r>
            <a:r>
              <a:rPr lang="en-US" sz="2400" i="1" dirty="0">
                <a:solidFill>
                  <a:srgbClr val="FF0000"/>
                </a:solidFill>
                <a:latin typeface="Arial" panose="020B0604020202020204" pitchFamily="34" charset="0"/>
                <a:cs typeface="Arial" panose="020B0604020202020204" pitchFamily="34" charset="0"/>
              </a:rPr>
              <a:t>sola scriptura</a:t>
            </a:r>
            <a:r>
              <a:rPr lang="en-US" sz="2400" dirty="0">
                <a:latin typeface="Arial" panose="020B0604020202020204" pitchFamily="34" charset="0"/>
                <a:cs typeface="Arial" panose="020B0604020202020204" pitchFamily="34" charset="0"/>
              </a:rPr>
              <a:t> and </a:t>
            </a:r>
            <a:r>
              <a:rPr lang="en-US" sz="2400" i="1" dirty="0">
                <a:latin typeface="Arial" panose="020B0604020202020204" pitchFamily="34" charset="0"/>
                <a:cs typeface="Arial" panose="020B0604020202020204" pitchFamily="34" charset="0"/>
              </a:rPr>
              <a:t>soli </a:t>
            </a:r>
            <a:r>
              <a:rPr lang="en-US" sz="2400" i="1" dirty="0">
                <a:solidFill>
                  <a:srgbClr val="FF0000"/>
                </a:solidFill>
                <a:latin typeface="Arial" panose="020B0604020202020204" pitchFamily="34" charset="0"/>
                <a:cs typeface="Arial" panose="020B0604020202020204" pitchFamily="34" charset="0"/>
              </a:rPr>
              <a:t>Deo </a:t>
            </a:r>
            <a:r>
              <a:rPr lang="en-US" sz="2400" i="1" dirty="0" err="1">
                <a:solidFill>
                  <a:srgbClr val="FF0000"/>
                </a:solidFill>
                <a:latin typeface="Arial" panose="020B0604020202020204" pitchFamily="34" charset="0"/>
                <a:cs typeface="Arial" panose="020B0604020202020204" pitchFamily="34" charset="0"/>
              </a:rPr>
              <a:t>gloria</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57485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Authority (</a:t>
            </a:r>
            <a:r>
              <a:rPr lang="en-US" sz="2800" b="1" i="1"/>
              <a:t>Sola Scriptura</a:t>
            </a:r>
            <a:r>
              <a:rPr lang="en-US" sz="2800" b="1">
                <a:cs typeface="Arial" panose="020B0604020202020204" pitchFamily="34" charset="0"/>
              </a:rPr>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4154984"/>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essential idea is that the Bible is the only reliable authority/source of information regarding God because the original document was infallible and inerrant as well as clear, sufficient and necessary.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Clearly endorsed by both Luther and Calvin.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concluded his defense at the Diet Worms by saying: </a:t>
            </a:r>
            <a:r>
              <a:rPr lang="en-US" sz="2400" dirty="0">
                <a:solidFill>
                  <a:srgbClr val="0070C0"/>
                </a:solidFill>
                <a:latin typeface="Arial" panose="020B0604020202020204" pitchFamily="34" charset="0"/>
                <a:cs typeface="Arial" panose="020B0604020202020204" pitchFamily="34" charset="0"/>
              </a:rPr>
              <a:t>Unless I am convinced by the testimony of the Scriptures or by clear reason (for I do not trust either in the pope or in councils alone, since it is well known that they have often erred and contradicted themselves), I am bound by the Scriptures I have quoted and my conscience is captive to the Word of God. I cannot and will not recant anything, since it is neither safe nor right to go against conscience. May God help me. Amen.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To this day it is a central tenet of “Evangelicalism”.</a:t>
            </a:r>
          </a:p>
        </p:txBody>
      </p:sp>
    </p:spTree>
    <p:extLst>
      <p:ext uri="{BB962C8B-B14F-4D97-AF65-F5344CB8AC3E}">
        <p14:creationId xmlns:p14="http://schemas.microsoft.com/office/powerpoint/2010/main" val="80021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Authority (</a:t>
            </a:r>
            <a:r>
              <a:rPr lang="en-US" sz="2800" b="1" i="1"/>
              <a:t>Sola Scriptura</a:t>
            </a:r>
            <a:r>
              <a:rPr lang="en-US" sz="2800" b="1">
                <a:cs typeface="Arial" panose="020B0604020202020204" pitchFamily="34" charset="0"/>
              </a:rPr>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26297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There are at least five corollaries that are implied by </a:t>
            </a:r>
            <a:r>
              <a:rPr lang="en-US" sz="2400" i="1" dirty="0">
                <a:latin typeface="Arial" panose="020B0604020202020204" pitchFamily="34" charset="0"/>
                <a:cs typeface="Arial" panose="020B0604020202020204" pitchFamily="34" charset="0"/>
              </a:rPr>
              <a:t>Sola Scriptura.</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Bible in it’s original form is the inerrant, infallible, inspired word of God given for our instruction.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Bible used by a Christian should be a translation from the earliest, most reliable copies of the OT/NT in the original Hebrew and Greek into the common language of the reader.</a:t>
            </a:r>
          </a:p>
          <a:p>
            <a:pPr marL="914400" lvl="1" indent="-457200">
              <a:buFont typeface="+mj-lt"/>
              <a:buAutoNum type="arabicPeriod"/>
            </a:pPr>
            <a:r>
              <a:rPr lang="en-US" sz="2400" dirty="0">
                <a:latin typeface="Arial" panose="020B0604020202020204" pitchFamily="34" charset="0"/>
                <a:cs typeface="Arial" panose="020B0604020202020204" pitchFamily="34" charset="0"/>
              </a:rPr>
              <a:t>When preaching in the common language of the people, the preacher should preach through entire books.</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preacher should refer to the original Hebrew/Greek as necessary even though they preach in the common language of the people.</a:t>
            </a:r>
          </a:p>
          <a:p>
            <a:pPr marL="914400" lvl="1" indent="-457200">
              <a:buFont typeface="+mj-lt"/>
              <a:buAutoNum type="arabicPeriod"/>
            </a:pPr>
            <a:r>
              <a:rPr lang="en-US" sz="2400" dirty="0">
                <a:latin typeface="Arial" panose="020B0604020202020204" pitchFamily="34" charset="0"/>
                <a:cs typeface="Arial" panose="020B0604020202020204" pitchFamily="34" charset="0"/>
              </a:rPr>
              <a:t>While the earliest, most reliable copies of the OT/NT are used for translation into the common language, this does not imply that commentaries and other writings are forbidden in preparing sermons. Scripture alone is authoritative but that does not necessarily mean only Scripture is useful for our instruction.</a:t>
            </a:r>
          </a:p>
        </p:txBody>
      </p:sp>
    </p:spTree>
    <p:extLst>
      <p:ext uri="{BB962C8B-B14F-4D97-AF65-F5344CB8AC3E}">
        <p14:creationId xmlns:p14="http://schemas.microsoft.com/office/powerpoint/2010/main" val="29803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Authority (</a:t>
            </a:r>
            <a:r>
              <a:rPr lang="en-US" sz="2800" b="1" i="1"/>
              <a:t>Sola Scriptura</a:t>
            </a:r>
            <a:r>
              <a:rPr lang="en-US" sz="2800" b="1">
                <a:cs typeface="Arial" panose="020B0604020202020204" pitchFamily="34" charset="0"/>
              </a:rPr>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b="1" dirty="0">
                <a:solidFill>
                  <a:srgbClr val="0070C0"/>
                </a:solidFill>
                <a:latin typeface="Arial" panose="020B0604020202020204" pitchFamily="34" charset="0"/>
                <a:cs typeface="Arial" panose="020B0604020202020204" pitchFamily="34" charset="0"/>
              </a:rPr>
              <a:t>Roman Catholics view the Bible as an infallible collection of infallible books.</a:t>
            </a:r>
          </a:p>
          <a:p>
            <a:pPr lvl="2"/>
            <a:r>
              <a:rPr lang="en-US" sz="2400" b="1" dirty="0">
                <a:solidFill>
                  <a:srgbClr val="0070C0"/>
                </a:solidFill>
                <a:latin typeface="Arial" panose="020B0604020202020204" pitchFamily="34" charset="0"/>
                <a:cs typeface="Arial" panose="020B0604020202020204" pitchFamily="34" charset="0"/>
              </a:rPr>
              <a:t>The problem is they include the deuterocanonical (apocrypha) included in the Latin</a:t>
            </a:r>
            <a:r>
              <a:rPr lang="en-US" dirty="0"/>
              <a:t> </a:t>
            </a:r>
            <a:r>
              <a:rPr lang="en-US" sz="2400" b="1" dirty="0">
                <a:solidFill>
                  <a:srgbClr val="0070C0"/>
                </a:solidFill>
                <a:latin typeface="Arial" panose="020B0604020202020204" pitchFamily="34" charset="0"/>
                <a:cs typeface="Arial" panose="020B0604020202020204" pitchFamily="34" charset="0"/>
              </a:rPr>
              <a:t>Vulgate and Septuagint but not in the Hebrew Bible.</a:t>
            </a:r>
          </a:p>
          <a:p>
            <a:pPr marL="342900" indent="-342900">
              <a:buFont typeface="Arial" panose="020B0604020202020204" pitchFamily="34" charset="0"/>
              <a:buChar char="•"/>
            </a:pPr>
            <a:r>
              <a:rPr lang="en-US" sz="2400" b="1" dirty="0">
                <a:solidFill>
                  <a:srgbClr val="0070C0"/>
                </a:solidFill>
                <a:latin typeface="Arial" panose="020B0604020202020204" pitchFamily="34" charset="0"/>
                <a:cs typeface="Arial" panose="020B0604020202020204" pitchFamily="34" charset="0"/>
              </a:rPr>
              <a:t>Protestants view the Bible as a fallible collection of infallible books. </a:t>
            </a:r>
          </a:p>
          <a:p>
            <a:pPr marL="342900" indent="-342900">
              <a:buFont typeface="Arial" panose="020B0604020202020204" pitchFamily="34" charset="0"/>
              <a:buChar char="•"/>
            </a:pPr>
            <a:endParaRPr lang="en-US" sz="2400" b="1"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a:solidFill>
                  <a:srgbClr val="0070C0"/>
                </a:solidFill>
                <a:latin typeface="Arial" panose="020B0604020202020204" pitchFamily="34" charset="0"/>
                <a:cs typeface="Arial" panose="020B0604020202020204" pitchFamily="34" charset="0"/>
              </a:rPr>
              <a:t>Ever since the Reformation there have been attacks upon the exclusive authority of Scripture.</a:t>
            </a:r>
          </a:p>
          <a:p>
            <a:pPr marL="342900" indent="-342900">
              <a:buFont typeface="Arial" panose="020B0604020202020204" pitchFamily="34" charset="0"/>
              <a:buChar char="•"/>
            </a:pPr>
            <a:r>
              <a:rPr lang="en-US" sz="2400" b="1" dirty="0">
                <a:solidFill>
                  <a:srgbClr val="0070C0"/>
                </a:solidFill>
                <a:latin typeface="Arial" panose="020B0604020202020204" pitchFamily="34" charset="0"/>
                <a:cs typeface="Arial" panose="020B0604020202020204" pitchFamily="34" charset="0"/>
              </a:rPr>
              <a:t>Ever since the Reformation there has been a faithful remnant of true Bible believing churches that have held that the Bible is the only reliable authoritative source of information regarding God and salvation.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Oh, the depth of the riches and wisdom and knowledge of God! How unsearchable are his judgments and how inscrutable his ways! "For who has known the mind of the Lord, or who has been his counselor?" "Or who has given a gift to him that he might be repaid?" For from him and through him and to him are all things. To him be glory forever. Amen. (Romans 11:33 – 36)</a:t>
            </a:r>
          </a:p>
        </p:txBody>
      </p:sp>
    </p:spTree>
    <p:extLst>
      <p:ext uri="{BB962C8B-B14F-4D97-AF65-F5344CB8AC3E}">
        <p14:creationId xmlns:p14="http://schemas.microsoft.com/office/powerpoint/2010/main" val="1135633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732</Words>
  <Application>Microsoft Office PowerPoint</Application>
  <PresentationFormat>Widescreen</PresentationFormat>
  <Paragraphs>125</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            Systematic Theology Syllabus</vt:lpstr>
      <vt:lpstr>Redemptive History/Doctrines of Redemption Syllabus</vt:lpstr>
      <vt:lpstr> Key Protestant Reformation Doctrines  </vt:lpstr>
      <vt:lpstr> Key Protestant Reformation Doctrines – “The Five Sola’s” </vt:lpstr>
      <vt:lpstr> Key Protestant Reformation Doctrines – The Five Sola’s </vt:lpstr>
      <vt:lpstr> Key Protestant Reformation Doctrines – Authority (Sola Scriptura)</vt:lpstr>
      <vt:lpstr> Key Protestant Reformation Doctrines – Authority (Sola Scriptura)</vt:lpstr>
      <vt:lpstr> Key Protestant Reformation Doctrines – Authority (Sola Scriptura)</vt:lpstr>
      <vt:lpstr> Key Protestant Reformation Doctrines – Authority (Sola Scriptura)</vt:lpstr>
      <vt:lpstr> Key Protestant Reformation Doctrines – Authority (Sola Scriptura)</vt:lpstr>
      <vt:lpstr>The Enlightenment - The Age of Reason (18th Century)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2018-04-09T00:51:14Z</dcterms:created>
  <dcterms:modified xsi:type="dcterms:W3CDTF">2018-04-09T00:56:57Z</dcterms:modified>
</cp:coreProperties>
</file>