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457" r:id="rId2"/>
    <p:sldId id="467" r:id="rId3"/>
    <p:sldId id="453" r:id="rId4"/>
    <p:sldId id="452" r:id="rId5"/>
    <p:sldId id="449"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82" d="100"/>
          <a:sy n="82" d="100"/>
        </p:scale>
        <p:origin x="720"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4FB3BE-DEA6-4376-8CB2-C1F22219DF1D}" type="datetimeFigureOut">
              <a:rPr lang="en-US" smtClean="0"/>
              <a:t>5/13/2018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C8658C-2FBC-4AAF-83A4-5E30B45494A6}" type="slidenum">
              <a:rPr lang="en-US" smtClean="0"/>
              <a:t>‹#›</a:t>
            </a:fld>
            <a:endParaRPr lang="en-US"/>
          </a:p>
        </p:txBody>
      </p:sp>
    </p:spTree>
    <p:extLst>
      <p:ext uri="{BB962C8B-B14F-4D97-AF65-F5344CB8AC3E}">
        <p14:creationId xmlns:p14="http://schemas.microsoft.com/office/powerpoint/2010/main" val="2862326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1782224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3851307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dirty="0"/>
          </a:p>
        </p:txBody>
      </p:sp>
    </p:spTree>
    <p:extLst>
      <p:ext uri="{BB962C8B-B14F-4D97-AF65-F5344CB8AC3E}">
        <p14:creationId xmlns:p14="http://schemas.microsoft.com/office/powerpoint/2010/main" val="3847773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dirty="0"/>
          </a:p>
        </p:txBody>
      </p:sp>
    </p:spTree>
    <p:extLst>
      <p:ext uri="{BB962C8B-B14F-4D97-AF65-F5344CB8AC3E}">
        <p14:creationId xmlns:p14="http://schemas.microsoft.com/office/powerpoint/2010/main" val="1403314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4148572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1965541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EDE78-727A-4F81-9FEA-6D0026F0D1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D0730DB-180D-47C0-843C-73024834C1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4D8C1E-A6A5-48DE-AC2C-88AF56457DF5}"/>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5" name="Footer Placeholder 4">
            <a:extLst>
              <a:ext uri="{FF2B5EF4-FFF2-40B4-BE49-F238E27FC236}">
                <a16:creationId xmlns:a16="http://schemas.microsoft.com/office/drawing/2014/main" id="{F6C9D3D6-9F64-4CB9-8291-38F0610504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4461E7-26AF-42C9-9CBD-23AA5E4ABE04}"/>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1679476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4A1DE-3790-45C3-A816-1F06CC64AA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5236E7-89EC-4F70-B451-CCE73EC8D06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12A107-E5C8-464A-A1BC-085425363F5D}"/>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5" name="Footer Placeholder 4">
            <a:extLst>
              <a:ext uri="{FF2B5EF4-FFF2-40B4-BE49-F238E27FC236}">
                <a16:creationId xmlns:a16="http://schemas.microsoft.com/office/drawing/2014/main" id="{54B3CC24-0B51-47B1-8141-28025C8B0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F42492-AB24-4563-9A21-BE0E2031B1A7}"/>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1896577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1C6C65-9302-42AE-A6DA-9A213E7B95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D95ABB1-03D5-4F01-8EF7-C50A90248EF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C63D9-6F47-4B9F-AD73-52C7335284EE}"/>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5" name="Footer Placeholder 4">
            <a:extLst>
              <a:ext uri="{FF2B5EF4-FFF2-40B4-BE49-F238E27FC236}">
                <a16:creationId xmlns:a16="http://schemas.microsoft.com/office/drawing/2014/main" id="{7D032C7D-7E4E-461C-B894-22925B9E23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A4B05B-048C-443F-81FA-62BD93CFECA3}"/>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153255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7C194-FFA2-48DE-A97A-83C3FD1192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C2F2A5-EC8F-40C5-B4F2-D3B7357D47D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E48BD9-FEA6-4F7C-A3A4-54FC2AC67F6D}"/>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5" name="Footer Placeholder 4">
            <a:extLst>
              <a:ext uri="{FF2B5EF4-FFF2-40B4-BE49-F238E27FC236}">
                <a16:creationId xmlns:a16="http://schemas.microsoft.com/office/drawing/2014/main" id="{D81C74C5-769D-4A92-85B2-A72BF72C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CF6884-62A8-456C-A873-D7EBD12399F4}"/>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3832599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ABC9F-1315-4A9F-A394-137D7C3AD4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DE06C0-B878-4B7F-8653-88B48BA08D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3287C29-E337-49C3-B6B9-81049BD01570}"/>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5" name="Footer Placeholder 4">
            <a:extLst>
              <a:ext uri="{FF2B5EF4-FFF2-40B4-BE49-F238E27FC236}">
                <a16:creationId xmlns:a16="http://schemas.microsoft.com/office/drawing/2014/main" id="{592C30CD-7A16-4CAC-B323-C1C54C95AE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1048D7-60E1-4D52-BD6B-48D1DA9FF562}"/>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4272504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2C1DC-64F0-4606-A860-4566EBFEDA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D46D3C-6414-415F-ACEF-4A37956CE6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EEB67E-A9A9-4290-A3B1-AE4DB0128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9CF10C-60EC-48C2-B559-5D144F9BBF30}"/>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6" name="Footer Placeholder 5">
            <a:extLst>
              <a:ext uri="{FF2B5EF4-FFF2-40B4-BE49-F238E27FC236}">
                <a16:creationId xmlns:a16="http://schemas.microsoft.com/office/drawing/2014/main" id="{581ECD19-5539-4369-BF46-265D7AF3A0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330114-626A-4D7B-A3E6-CAF893CA6DCA}"/>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300497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0E93B-6890-435E-9610-7A6D0F9E02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D178DF-E14D-43D2-B1CF-47D9100AFB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FB00FA2-3143-4F80-9C95-F51D6F0752E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4E3A0A-908F-4053-A3E9-6575CD2B7F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EAA72A-DDFD-48A7-AE2E-EF45501F99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681283-A048-435E-903E-F6B5908302E9}"/>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8" name="Footer Placeholder 7">
            <a:extLst>
              <a:ext uri="{FF2B5EF4-FFF2-40B4-BE49-F238E27FC236}">
                <a16:creationId xmlns:a16="http://schemas.microsoft.com/office/drawing/2014/main" id="{0FE5DB78-F0BA-4150-82F0-BF0E9B8EFD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4E01DB-E033-414B-995E-6343D3E14AD5}"/>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1013167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AF4C-EF2A-4DA3-B598-59AA8C0D4D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9D8C00-965B-40B1-A311-55E3181BE274}"/>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4" name="Footer Placeholder 3">
            <a:extLst>
              <a:ext uri="{FF2B5EF4-FFF2-40B4-BE49-F238E27FC236}">
                <a16:creationId xmlns:a16="http://schemas.microsoft.com/office/drawing/2014/main" id="{F4788E03-A769-46DB-9C8A-2C08A7BF2E3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25822F-A3E1-46CA-9FE1-993ADFE3FAF0}"/>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85445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E5BEC0-E070-4E5A-8B08-827C2DFC56FC}"/>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3" name="Footer Placeholder 2">
            <a:extLst>
              <a:ext uri="{FF2B5EF4-FFF2-40B4-BE49-F238E27FC236}">
                <a16:creationId xmlns:a16="http://schemas.microsoft.com/office/drawing/2014/main" id="{F160C5A3-0BE2-440C-8274-45ACB86907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A1765F-5985-49AD-86B3-F64838DEB452}"/>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3233251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00336-2009-4528-ACDE-4160E5A922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50C42A-B235-42EB-A322-4072337768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B85BF6-BC74-4789-B54B-763A9178E1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40034B-D84A-416A-999B-60372179EF2A}"/>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6" name="Footer Placeholder 5">
            <a:extLst>
              <a:ext uri="{FF2B5EF4-FFF2-40B4-BE49-F238E27FC236}">
                <a16:creationId xmlns:a16="http://schemas.microsoft.com/office/drawing/2014/main" id="{7A2AD28F-2ACB-4CA1-8A2A-3715C13246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65BFAD-A35E-4A30-9892-D59EAF32B5C2}"/>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493298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C5124-3CDF-419B-9A88-86F6C3F99D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C250EB-5284-4A37-9647-74D0592F31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44F0BC-EF1B-45EA-AA7D-297F680107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D1C855-7C42-4F44-9F5C-0A68A8CF8F7F}"/>
              </a:ext>
            </a:extLst>
          </p:cNvPr>
          <p:cNvSpPr>
            <a:spLocks noGrp="1"/>
          </p:cNvSpPr>
          <p:nvPr>
            <p:ph type="dt" sz="half" idx="10"/>
          </p:nvPr>
        </p:nvSpPr>
        <p:spPr/>
        <p:txBody>
          <a:bodyPr/>
          <a:lstStyle/>
          <a:p>
            <a:fld id="{F05FB906-3BEA-4331-96C6-047AC19700D0}" type="datetimeFigureOut">
              <a:rPr lang="en-US" smtClean="0"/>
              <a:t>5/13/2018</a:t>
            </a:fld>
            <a:endParaRPr lang="en-US"/>
          </a:p>
        </p:txBody>
      </p:sp>
      <p:sp>
        <p:nvSpPr>
          <p:cNvPr id="6" name="Footer Placeholder 5">
            <a:extLst>
              <a:ext uri="{FF2B5EF4-FFF2-40B4-BE49-F238E27FC236}">
                <a16:creationId xmlns:a16="http://schemas.microsoft.com/office/drawing/2014/main" id="{A31926B5-0613-4E48-9394-D627744875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D54452-5F8F-458F-9291-7431F5C39B63}"/>
              </a:ext>
            </a:extLst>
          </p:cNvPr>
          <p:cNvSpPr>
            <a:spLocks noGrp="1"/>
          </p:cNvSpPr>
          <p:nvPr>
            <p:ph type="sldNum" sz="quarter" idx="12"/>
          </p:nvPr>
        </p:nvSpPr>
        <p:spPr/>
        <p:txBody>
          <a:bodyPr/>
          <a:lstStyle/>
          <a:p>
            <a:fld id="{97DB39D6-841B-45F6-8780-FDC2E12AB8C6}" type="slidenum">
              <a:rPr lang="en-US" smtClean="0"/>
              <a:t>‹#›</a:t>
            </a:fld>
            <a:endParaRPr lang="en-US"/>
          </a:p>
        </p:txBody>
      </p:sp>
    </p:spTree>
    <p:extLst>
      <p:ext uri="{BB962C8B-B14F-4D97-AF65-F5344CB8AC3E}">
        <p14:creationId xmlns:p14="http://schemas.microsoft.com/office/powerpoint/2010/main" val="220405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4A10F2-20B3-4D72-AA26-98FEC874CF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2FF31F-CC04-4E4E-9D0F-8FF224C82A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F64461-9EF0-4EAF-8973-82237BFD7B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5FB906-3BEA-4331-96C6-047AC19700D0}" type="datetimeFigureOut">
              <a:rPr lang="en-US" smtClean="0"/>
              <a:t>5/13/2018</a:t>
            </a:fld>
            <a:endParaRPr lang="en-US"/>
          </a:p>
        </p:txBody>
      </p:sp>
      <p:sp>
        <p:nvSpPr>
          <p:cNvPr id="5" name="Footer Placeholder 4">
            <a:extLst>
              <a:ext uri="{FF2B5EF4-FFF2-40B4-BE49-F238E27FC236}">
                <a16:creationId xmlns:a16="http://schemas.microsoft.com/office/drawing/2014/main" id="{386BA3F7-C643-4357-A1CA-9DCABABB12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33CAA5-1C58-4665-8294-9906283F3C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B39D6-841B-45F6-8780-FDC2E12AB8C6}" type="slidenum">
              <a:rPr lang="en-US" smtClean="0"/>
              <a:t>‹#›</a:t>
            </a:fld>
            <a:endParaRPr lang="en-US"/>
          </a:p>
        </p:txBody>
      </p:sp>
    </p:spTree>
    <p:extLst>
      <p:ext uri="{BB962C8B-B14F-4D97-AF65-F5344CB8AC3E}">
        <p14:creationId xmlns:p14="http://schemas.microsoft.com/office/powerpoint/2010/main" val="235212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a:t>
            </a:r>
            <a:endParaRPr lang="en-US" sz="2800" dirty="0"/>
          </a:p>
          <a:p>
            <a:r>
              <a:rPr lang="en-US" b="1" dirty="0">
                <a:solidFill>
                  <a:srgbClr val="0070C0"/>
                </a:solidFill>
              </a:rPr>
              <a:t>The Heights Church May 13, 2018</a:t>
            </a:r>
          </a:p>
        </p:txBody>
      </p:sp>
    </p:spTree>
    <p:extLst>
      <p:ext uri="{BB962C8B-B14F-4D97-AF65-F5344CB8AC3E}">
        <p14:creationId xmlns:p14="http://schemas.microsoft.com/office/powerpoint/2010/main" val="120907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Inerrancy </a:t>
            </a:r>
            <a:r>
              <a:rPr lang="en-US" sz="2800" dirty="0"/>
              <a:t>(October 26 -29 1978)</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632311"/>
          </a:xfrm>
          <a:prstGeom prst="rect">
            <a:avLst/>
          </a:prstGeom>
          <a:solidFill>
            <a:srgbClr val="FFFFCC"/>
          </a:solidFill>
        </p:spPr>
        <p:txBody>
          <a:bodyPr wrap="square">
            <a:spAutoFit/>
          </a:bodyPr>
          <a:lstStyle/>
          <a:p>
            <a:pPr marL="457200" indent="-457200">
              <a:buFont typeface="+mj-lt"/>
              <a:buAutoNum type="arabicPeriod" startAt="1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doctrine of inerrancy is grounded in the teaching of the Bible about inspiration.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Jesus’ teaching about Scripture may be dismissed by appeals to accommodation or to any natural limitation of His humanity. </a:t>
            </a:r>
          </a:p>
          <a:p>
            <a:pPr marL="457200" indent="-457200">
              <a:buFont typeface="+mj-lt"/>
              <a:buAutoNum type="arabicPeriod" startAt="1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doctrine of inerrancy has been integral to the Church’s faith throughout its history.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inerrancy is a doctrine invented by Scholastic Protestantism, or is a reactionary position postulated in response to negative higher criticism.</a:t>
            </a:r>
          </a:p>
          <a:p>
            <a:pPr marL="457200" indent="-457200">
              <a:buFont typeface="+mj-lt"/>
              <a:buAutoNum type="arabicPeriod" startAt="1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Holy Spirit bears witness to the Scriptures, assuring believers of the truthfulness of God’s written Word.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this witness of the Holy Spirit operates in isolation from or against Scripture.</a:t>
            </a:r>
          </a:p>
          <a:p>
            <a:pPr marL="457200" indent="-457200">
              <a:buFont typeface="+mj-lt"/>
              <a:buAutoNum type="arabicPeriod" startAt="1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text of Scripture is to be interpreted by </a:t>
            </a:r>
            <a:r>
              <a:rPr lang="en-US" sz="2400" dirty="0" err="1">
                <a:latin typeface="Arial" panose="020B0604020202020204" pitchFamily="34" charset="0"/>
                <a:cs typeface="Arial" panose="020B0604020202020204" pitchFamily="34" charset="0"/>
              </a:rPr>
              <a:t>grammatico</a:t>
            </a:r>
            <a:r>
              <a:rPr lang="en-US" sz="2400" dirty="0">
                <a:latin typeface="Arial" panose="020B0604020202020204" pitchFamily="34" charset="0"/>
                <a:cs typeface="Arial" panose="020B0604020202020204" pitchFamily="34" charset="0"/>
              </a:rPr>
              <a:t>-historical exegesis, taking account of its literary forms and devices, and that Scripture is to interpret Scripture.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the legitimacy of any treatment of the text or quest for sources lying behind it that leads to relativizing, </a:t>
            </a:r>
            <a:r>
              <a:rPr lang="en-US" sz="2400" dirty="0" err="1">
                <a:latin typeface="Arial" panose="020B0604020202020204" pitchFamily="34" charset="0"/>
                <a:cs typeface="Arial" panose="020B0604020202020204" pitchFamily="34" charset="0"/>
              </a:rPr>
              <a:t>dehistoricizing</a:t>
            </a:r>
            <a:r>
              <a:rPr lang="en-US" sz="2400" dirty="0">
                <a:latin typeface="Arial" panose="020B0604020202020204" pitchFamily="34" charset="0"/>
                <a:cs typeface="Arial" panose="020B0604020202020204" pitchFamily="34" charset="0"/>
              </a:rPr>
              <a:t>, or discounting its teaching or rejecting its claims to authorship.</a:t>
            </a:r>
          </a:p>
        </p:txBody>
      </p:sp>
    </p:spTree>
    <p:extLst>
      <p:ext uri="{BB962C8B-B14F-4D97-AF65-F5344CB8AC3E}">
        <p14:creationId xmlns:p14="http://schemas.microsoft.com/office/powerpoint/2010/main" val="775986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Inerrancy </a:t>
            </a:r>
            <a:r>
              <a:rPr lang="en-US" sz="2800" dirty="0"/>
              <a:t>(October 26 -29 1978)</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3046988"/>
          </a:xfrm>
          <a:prstGeom prst="rect">
            <a:avLst/>
          </a:prstGeom>
          <a:solidFill>
            <a:srgbClr val="FFFFCC"/>
          </a:solidFill>
        </p:spPr>
        <p:txBody>
          <a:bodyPr wrap="square">
            <a:spAutoFit/>
          </a:bodyPr>
          <a:lstStyle/>
          <a:p>
            <a:pPr marL="457200" indent="-457200">
              <a:buFont typeface="+mj-lt"/>
              <a:buAutoNum type="arabicPeriod" startAt="19"/>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a confession of the full authority, infallibility, and inerrancy of Scripture is vital to a sound understanding of the whole of the Christian faith. </a:t>
            </a:r>
            <a:r>
              <a:rPr lang="en-US" sz="2400" b="1" dirty="0">
                <a:latin typeface="Arial" panose="020B0604020202020204" pitchFamily="34" charset="0"/>
                <a:cs typeface="Arial" panose="020B0604020202020204" pitchFamily="34" charset="0"/>
              </a:rPr>
              <a:t>We further affirm </a:t>
            </a:r>
            <a:r>
              <a:rPr lang="en-US" sz="2400" dirty="0">
                <a:latin typeface="Arial" panose="020B0604020202020204" pitchFamily="34" charset="0"/>
                <a:cs typeface="Arial" panose="020B0604020202020204" pitchFamily="34" charset="0"/>
              </a:rPr>
              <a:t>that such confession should lead to increasing conformity to the image of Christ.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such confession is necessary for salvation. However, </a:t>
            </a:r>
            <a:r>
              <a:rPr lang="en-US" sz="2400" b="1" dirty="0">
                <a:latin typeface="Arial" panose="020B0604020202020204" pitchFamily="34" charset="0"/>
                <a:cs typeface="Arial" panose="020B0604020202020204" pitchFamily="34" charset="0"/>
              </a:rPr>
              <a:t>we further deny </a:t>
            </a:r>
            <a:r>
              <a:rPr lang="en-US" sz="2400" dirty="0">
                <a:latin typeface="Arial" panose="020B0604020202020204" pitchFamily="34" charset="0"/>
                <a:cs typeface="Arial" panose="020B0604020202020204" pitchFamily="34" charset="0"/>
              </a:rPr>
              <a:t>that inerrancy can be rejected without grave consequences, both to the individual and to the Church. </a:t>
            </a:r>
          </a:p>
          <a:p>
            <a:endParaRPr lang="en-US" sz="2400" dirty="0"/>
          </a:p>
          <a:p>
            <a:r>
              <a:rPr lang="en-US" sz="2400" b="1" dirty="0"/>
              <a:t>Council:</a:t>
            </a:r>
          </a:p>
        </p:txBody>
      </p:sp>
      <p:sp>
        <p:nvSpPr>
          <p:cNvPr id="3" name="TextBox 2">
            <a:extLst>
              <a:ext uri="{FF2B5EF4-FFF2-40B4-BE49-F238E27FC236}">
                <a16:creationId xmlns:a16="http://schemas.microsoft.com/office/drawing/2014/main" id="{5AE52704-ED1D-473F-86B7-44E9F6DDF8C4}"/>
              </a:ext>
            </a:extLst>
          </p:cNvPr>
          <p:cNvSpPr txBox="1"/>
          <p:nvPr/>
        </p:nvSpPr>
        <p:spPr>
          <a:xfrm>
            <a:off x="242596" y="3404184"/>
            <a:ext cx="11762792" cy="2308324"/>
          </a:xfrm>
          <a:prstGeom prst="rect">
            <a:avLst/>
          </a:prstGeom>
          <a:solidFill>
            <a:srgbClr val="FFFFCC"/>
          </a:solidFill>
        </p:spPr>
        <p:txBody>
          <a:bodyPr wrap="square" numCol="3" rtlCol="0">
            <a:spAutoFit/>
          </a:bodyPr>
          <a:lstStyle/>
          <a:p>
            <a:r>
              <a:rPr lang="en-US" sz="2400" dirty="0">
                <a:latin typeface="Arial" panose="020B0604020202020204" pitchFamily="34" charset="0"/>
                <a:cs typeface="Arial" panose="020B0604020202020204" pitchFamily="34" charset="0"/>
              </a:rPr>
              <a:t>Gleason L. Archer</a:t>
            </a:r>
          </a:p>
          <a:p>
            <a:r>
              <a:rPr lang="en-US" sz="2400" dirty="0">
                <a:latin typeface="Arial" panose="020B0604020202020204" pitchFamily="34" charset="0"/>
                <a:cs typeface="Arial" panose="020B0604020202020204" pitchFamily="34" charset="0"/>
              </a:rPr>
              <a:t> James M. </a:t>
            </a:r>
            <a:r>
              <a:rPr lang="en-US" sz="2400" dirty="0" err="1">
                <a:latin typeface="Arial" panose="020B0604020202020204" pitchFamily="34" charset="0"/>
                <a:cs typeface="Arial" panose="020B0604020202020204" pitchFamily="34" charset="0"/>
              </a:rPr>
              <a:t>Boice</a:t>
            </a:r>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Edmund P. </a:t>
            </a:r>
            <a:r>
              <a:rPr lang="en-US" sz="2400" dirty="0" err="1">
                <a:latin typeface="Arial" panose="020B0604020202020204" pitchFamily="34" charset="0"/>
                <a:cs typeface="Arial" panose="020B0604020202020204" pitchFamily="34" charset="0"/>
              </a:rPr>
              <a:t>Clowney</a:t>
            </a:r>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William N. Garrison </a:t>
            </a:r>
          </a:p>
          <a:p>
            <a:r>
              <a:rPr lang="en-US" sz="2400" dirty="0">
                <a:latin typeface="Arial" panose="020B0604020202020204" pitchFamily="34" charset="0"/>
                <a:cs typeface="Arial" panose="020B0604020202020204" pitchFamily="34" charset="0"/>
              </a:rPr>
              <a:t>Norman L. Geisler </a:t>
            </a:r>
          </a:p>
          <a:p>
            <a:r>
              <a:rPr lang="en-US" sz="2400" dirty="0">
                <a:latin typeface="Arial" panose="020B0604020202020204" pitchFamily="34" charset="0"/>
                <a:cs typeface="Arial" panose="020B0604020202020204" pitchFamily="34" charset="0"/>
              </a:rPr>
              <a:t>Jay H. </a:t>
            </a:r>
            <a:r>
              <a:rPr lang="en-US" sz="2400" dirty="0" err="1">
                <a:latin typeface="Arial" panose="020B0604020202020204" pitchFamily="34" charset="0"/>
                <a:cs typeface="Arial" panose="020B0604020202020204" pitchFamily="34" charset="0"/>
              </a:rPr>
              <a:t>Grimstead</a:t>
            </a:r>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Harold W. </a:t>
            </a:r>
            <a:r>
              <a:rPr lang="en-US" sz="2400" dirty="0" err="1">
                <a:latin typeface="Arial" panose="020B0604020202020204" pitchFamily="34" charset="0"/>
                <a:cs typeface="Arial" panose="020B0604020202020204" pitchFamily="34" charset="0"/>
              </a:rPr>
              <a:t>Hoehner</a:t>
            </a:r>
            <a:r>
              <a:rPr lang="en-US" sz="2400" dirty="0">
                <a:latin typeface="Arial" panose="020B0604020202020204" pitchFamily="34" charset="0"/>
                <a:cs typeface="Arial" panose="020B0604020202020204" pitchFamily="34" charset="0"/>
              </a:rPr>
              <a:t> </a:t>
            </a:r>
          </a:p>
          <a:p>
            <a:pPr marL="342900" indent="-342900">
              <a:buAutoNum type="alphaUcPeriod"/>
            </a:pPr>
            <a:r>
              <a:rPr lang="en-US" sz="2400" dirty="0">
                <a:latin typeface="Arial" panose="020B0604020202020204" pitchFamily="34" charset="0"/>
                <a:cs typeface="Arial" panose="020B0604020202020204" pitchFamily="34" charset="0"/>
              </a:rPr>
              <a:t>Wetherell Johnson </a:t>
            </a:r>
          </a:p>
          <a:p>
            <a:r>
              <a:rPr lang="en-US" sz="2400" dirty="0">
                <a:latin typeface="Arial" panose="020B0604020202020204" pitchFamily="34" charset="0"/>
                <a:cs typeface="Arial" panose="020B0604020202020204" pitchFamily="34" charset="0"/>
              </a:rPr>
              <a:t>Kenneth S. </a:t>
            </a:r>
            <a:r>
              <a:rPr lang="en-US" sz="2400" dirty="0" err="1">
                <a:latin typeface="Arial" panose="020B0604020202020204" pitchFamily="34" charset="0"/>
                <a:cs typeface="Arial" panose="020B0604020202020204" pitchFamily="34" charset="0"/>
              </a:rPr>
              <a:t>Kantzer</a:t>
            </a:r>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Roger R. Nicole </a:t>
            </a:r>
          </a:p>
          <a:p>
            <a:r>
              <a:rPr lang="en-US" sz="2400" dirty="0">
                <a:latin typeface="Arial" panose="020B0604020202020204" pitchFamily="34" charset="0"/>
                <a:cs typeface="Arial" panose="020B0604020202020204" pitchFamily="34" charset="0"/>
              </a:rPr>
              <a:t>James I. Packer </a:t>
            </a:r>
          </a:p>
          <a:p>
            <a:r>
              <a:rPr lang="en-US" sz="2400" dirty="0">
                <a:latin typeface="Arial" panose="020B0604020202020204" pitchFamily="34" charset="0"/>
                <a:cs typeface="Arial" panose="020B0604020202020204" pitchFamily="34" charset="0"/>
              </a:rPr>
              <a:t>Robert D. </a:t>
            </a:r>
            <a:r>
              <a:rPr lang="en-US" sz="2400" dirty="0" err="1">
                <a:latin typeface="Arial" panose="020B0604020202020204" pitchFamily="34" charset="0"/>
                <a:cs typeface="Arial" panose="020B0604020202020204" pitchFamily="34" charset="0"/>
              </a:rPr>
              <a:t>Preus</a:t>
            </a:r>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Earl D. </a:t>
            </a:r>
            <a:r>
              <a:rPr lang="en-US" sz="2400" dirty="0" err="1">
                <a:latin typeface="Arial" panose="020B0604020202020204" pitchFamily="34" charset="0"/>
                <a:cs typeface="Arial" panose="020B0604020202020204" pitchFamily="34" charset="0"/>
              </a:rPr>
              <a:t>Radmacher</a:t>
            </a:r>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Moishe Rosen </a:t>
            </a:r>
          </a:p>
          <a:p>
            <a:r>
              <a:rPr lang="en-US" sz="2400" dirty="0">
                <a:latin typeface="Arial" panose="020B0604020202020204" pitchFamily="34" charset="0"/>
                <a:cs typeface="Arial" panose="020B0604020202020204" pitchFamily="34" charset="0"/>
              </a:rPr>
              <a:t>Frederic R. Schatz </a:t>
            </a:r>
          </a:p>
          <a:p>
            <a:r>
              <a:rPr lang="en-US" sz="2400" dirty="0">
                <a:latin typeface="Arial" panose="020B0604020202020204" pitchFamily="34" charset="0"/>
                <a:cs typeface="Arial" panose="020B0604020202020204" pitchFamily="34" charset="0"/>
              </a:rPr>
              <a:t>R. C. Sproul</a:t>
            </a:r>
          </a:p>
          <a:p>
            <a:endParaRPr lang="en-US" dirty="0"/>
          </a:p>
        </p:txBody>
      </p:sp>
    </p:spTree>
    <p:extLst>
      <p:ext uri="{BB962C8B-B14F-4D97-AF65-F5344CB8AC3E}">
        <p14:creationId xmlns:p14="http://schemas.microsoft.com/office/powerpoint/2010/main" val="1543608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Conservative Response (20</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  </a:t>
            </a:r>
            <a:r>
              <a:rPr lang="en-US" sz="2800" dirty="0">
                <a:latin typeface="Arial" panose="020B0604020202020204" pitchFamily="34" charset="0"/>
                <a:cs typeface="Arial" panose="020B0604020202020204" pitchFamily="34" charset="0"/>
              </a:rPr>
              <a:t>Review</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The 20</a:t>
            </a:r>
            <a:r>
              <a:rPr lang="en-US" sz="2400" b="1" baseline="30000" dirty="0">
                <a:latin typeface="Arial" panose="020B0604020202020204" pitchFamily="34" charset="0"/>
                <a:cs typeface="Arial" panose="020B0604020202020204" pitchFamily="34" charset="0"/>
              </a:rPr>
              <a:t>th</a:t>
            </a:r>
            <a:r>
              <a:rPr lang="en-US" sz="2400" b="1" dirty="0">
                <a:latin typeface="Arial" panose="020B0604020202020204" pitchFamily="34" charset="0"/>
                <a:cs typeface="Arial" panose="020B0604020202020204" pitchFamily="34" charset="0"/>
              </a:rPr>
              <a:t> century saw a resurgence of orthodox doctrine regarding the authority of Scripture and other Protestant Reformation doctrine with the rise of:</a:t>
            </a:r>
          </a:p>
          <a:p>
            <a:pPr marL="800100" lvl="1" indent="-342900">
              <a:buFont typeface="Arial" panose="020B0604020202020204" pitchFamily="34" charset="0"/>
              <a:buChar char="•"/>
            </a:pPr>
            <a:r>
              <a:rPr lang="en-US" sz="2400" dirty="0">
                <a:solidFill>
                  <a:schemeClr val="bg1">
                    <a:lumMod val="50000"/>
                  </a:schemeClr>
                </a:solidFill>
                <a:latin typeface="Arial" panose="020B0604020202020204" pitchFamily="34" charset="0"/>
                <a:cs typeface="Arial" panose="020B0604020202020204" pitchFamily="34" charset="0"/>
              </a:rPr>
              <a:t>Intellectual Fundamentalism</a:t>
            </a:r>
          </a:p>
          <a:p>
            <a:pPr marL="800100" lvl="1" indent="-342900">
              <a:buFont typeface="Arial" panose="020B0604020202020204" pitchFamily="34" charset="0"/>
              <a:buChar char="•"/>
            </a:pPr>
            <a:r>
              <a:rPr lang="en-US" sz="2400" dirty="0">
                <a:solidFill>
                  <a:schemeClr val="bg1">
                    <a:lumMod val="50000"/>
                  </a:schemeClr>
                </a:solidFill>
                <a:latin typeface="Arial" panose="020B0604020202020204" pitchFamily="34" charset="0"/>
                <a:cs typeface="Arial" panose="020B0604020202020204" pitchFamily="34" charset="0"/>
              </a:rPr>
              <a:t>Mainline Denominational Splits into Liberal and Conservative Denominations </a:t>
            </a:r>
          </a:p>
          <a:p>
            <a:pPr marL="800100" lvl="1" indent="-342900">
              <a:buFont typeface="Arial" panose="020B0604020202020204" pitchFamily="34" charset="0"/>
              <a:buChar char="•"/>
            </a:pPr>
            <a:r>
              <a:rPr lang="en-US" sz="2400" dirty="0">
                <a:solidFill>
                  <a:schemeClr val="bg1">
                    <a:lumMod val="50000"/>
                  </a:schemeClr>
                </a:solidFill>
                <a:latin typeface="Arial" panose="020B0604020202020204" pitchFamily="34" charset="0"/>
                <a:cs typeface="Arial" panose="020B0604020202020204" pitchFamily="34" charset="0"/>
              </a:rPr>
              <a:t>Evangelicalism</a:t>
            </a:r>
          </a:p>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A number of other movements also arose that sought on one hand a return to orthodoxy but acknowledged on the other hand some revised interpretation of the Scriptures were necessary to make Christianity relevant. </a:t>
            </a:r>
          </a:p>
          <a:p>
            <a:pPr marL="800100" lvl="1" indent="-342900">
              <a:buFont typeface="Arial" panose="020B0604020202020204" pitchFamily="34" charset="0"/>
              <a:buChar char="•"/>
            </a:pPr>
            <a:r>
              <a:rPr lang="en-US" sz="2400" dirty="0">
                <a:solidFill>
                  <a:schemeClr val="bg1">
                    <a:lumMod val="50000"/>
                  </a:schemeClr>
                </a:solidFill>
                <a:latin typeface="Arial" panose="020B0604020202020204" pitchFamily="34" charset="0"/>
                <a:cs typeface="Arial" panose="020B0604020202020204" pitchFamily="34" charset="0"/>
              </a:rPr>
              <a:t>Neo Orthodoxy</a:t>
            </a:r>
          </a:p>
          <a:p>
            <a:pPr marL="800100" lvl="1" indent="-342900">
              <a:buFont typeface="Arial" panose="020B0604020202020204" pitchFamily="34" charset="0"/>
              <a:buChar char="•"/>
            </a:pPr>
            <a:r>
              <a:rPr lang="en-US" sz="2400" dirty="0">
                <a:solidFill>
                  <a:schemeClr val="bg1">
                    <a:lumMod val="50000"/>
                  </a:schemeClr>
                </a:solidFill>
                <a:latin typeface="Arial" panose="020B0604020202020204" pitchFamily="34" charset="0"/>
                <a:cs typeface="Arial" panose="020B0604020202020204" pitchFamily="34" charset="0"/>
              </a:rPr>
              <a:t>Populist Fundamentalists </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Dispensationalists</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Pentecostals</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Charismatics</a:t>
            </a:r>
          </a:p>
          <a:p>
            <a:pPr marL="342900" indent="-342900">
              <a:buFont typeface="Arial" panose="020B0604020202020204" pitchFamily="34" charset="0"/>
              <a:buChar char="•"/>
            </a:pPr>
            <a:r>
              <a:rPr lang="en-US" sz="2400" b="1" dirty="0"/>
              <a:t>The Chicago Statement on Biblical Inerrancy </a:t>
            </a:r>
            <a:r>
              <a:rPr lang="en-US" sz="2400" dirty="0"/>
              <a:t>(October 26 -29 1978)</a:t>
            </a:r>
            <a:br>
              <a:rPr lang="en-US" sz="2400" b="1" dirty="0">
                <a:cs typeface="Arial" panose="020B0604020202020204" pitchFamily="34" charset="0"/>
              </a:rPr>
            </a:br>
            <a:r>
              <a:rPr lang="en-US"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21393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Early 20</a:t>
            </a:r>
            <a:r>
              <a:rPr lang="en-US" sz="2800" b="1" baseline="30000" dirty="0">
                <a:cs typeface="Arial" panose="020B0604020202020204" pitchFamily="34" charset="0"/>
              </a:rPr>
              <a:t>th</a:t>
            </a:r>
            <a:r>
              <a:rPr lang="en-US" sz="2800" b="1" dirty="0">
                <a:cs typeface="Arial" panose="020B0604020202020204" pitchFamily="34" charset="0"/>
              </a:rPr>
              <a:t> Century Conservatives Respond – The Dispensationalists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According to Dispensationalism there are seven different divisions of human history. Each one is characterized by a specific theme and the way God deals with humans. The seven time periods are:</a:t>
            </a:r>
          </a:p>
          <a:p>
            <a:pPr marL="914400" lvl="1" indent="-457200">
              <a:buFont typeface="+mj-lt"/>
              <a:buAutoNum type="arabicPeriod"/>
            </a:pPr>
            <a:r>
              <a:rPr lang="en-US" sz="2400" dirty="0">
                <a:latin typeface="Arial" panose="020B0604020202020204" pitchFamily="34" charset="0"/>
                <a:cs typeface="Arial" panose="020B0604020202020204" pitchFamily="34" charset="0"/>
              </a:rPr>
              <a:t>Innocence – Adam under probation prior to the Fall. Ends with expulsion from the Garden of Eden. </a:t>
            </a:r>
          </a:p>
          <a:p>
            <a:pPr marL="800100" lvl="1" indent="-342900">
              <a:buFont typeface="+mj-lt"/>
              <a:buAutoNum type="arabicPeriod"/>
            </a:pPr>
            <a:r>
              <a:rPr lang="en-US" sz="2400" dirty="0">
                <a:latin typeface="Arial" panose="020B0604020202020204" pitchFamily="34" charset="0"/>
                <a:cs typeface="Arial" panose="020B0604020202020204" pitchFamily="34" charset="0"/>
              </a:rPr>
              <a:t>Conscience – From the Fall to the Great Flood. Ends with the worldwide deluge.</a:t>
            </a:r>
          </a:p>
          <a:p>
            <a:pPr marL="800100" lvl="1" indent="-342900">
              <a:buFont typeface="+mj-lt"/>
              <a:buAutoNum type="arabicPeriod"/>
            </a:pPr>
            <a:r>
              <a:rPr lang="en-US" sz="2400" dirty="0">
                <a:latin typeface="Arial" panose="020B0604020202020204" pitchFamily="34" charset="0"/>
                <a:cs typeface="Arial" panose="020B0604020202020204" pitchFamily="34" charset="0"/>
              </a:rPr>
              <a:t>Human Government – After the Great Flood through the Tower of Babel. </a:t>
            </a:r>
          </a:p>
          <a:p>
            <a:pPr marL="800100" lvl="1" indent="-342900">
              <a:buFont typeface="+mj-lt"/>
              <a:buAutoNum type="arabicPeriod"/>
            </a:pPr>
            <a:r>
              <a:rPr lang="en-US" sz="2400" dirty="0">
                <a:latin typeface="Arial" panose="020B0604020202020204" pitchFamily="34" charset="0"/>
                <a:cs typeface="Arial" panose="020B0604020202020204" pitchFamily="34" charset="0"/>
              </a:rPr>
              <a:t>Promise – From Abraham to Moses. Ends with the refusal to enter Canaan and the 40 years of unbelief in the wilderness..</a:t>
            </a:r>
          </a:p>
          <a:p>
            <a:pPr marL="800100" lvl="1" indent="-342900">
              <a:buFont typeface="+mj-lt"/>
              <a:buAutoNum type="arabicPeriod"/>
            </a:pPr>
            <a:r>
              <a:rPr lang="en-US" sz="2400" dirty="0">
                <a:latin typeface="Arial" panose="020B0604020202020204" pitchFamily="34" charset="0"/>
                <a:cs typeface="Arial" panose="020B0604020202020204" pitchFamily="34" charset="0"/>
              </a:rPr>
              <a:t>Law – From Moses to the crucifixion of Jesus Christ. </a:t>
            </a:r>
          </a:p>
          <a:p>
            <a:pPr marL="800100" lvl="1" indent="-342900">
              <a:buFont typeface="+mj-lt"/>
              <a:buAutoNum type="arabicPeriod"/>
            </a:pPr>
            <a:r>
              <a:rPr lang="en-US" sz="2400" dirty="0">
                <a:latin typeface="Arial" panose="020B0604020202020204" pitchFamily="34" charset="0"/>
                <a:cs typeface="Arial" panose="020B0604020202020204" pitchFamily="34" charset="0"/>
              </a:rPr>
              <a:t>Grace – From the cross to the rapture of the church. The rapture is followed by the wrath of God comprising the Great Tribulation. Some use the terms Age of Grace or the Church Age for this dispensation.</a:t>
            </a:r>
          </a:p>
          <a:p>
            <a:pPr marL="800100" lvl="1" indent="-342900">
              <a:buFont typeface="+mj-lt"/>
              <a:buAutoNum type="arabicPeriod"/>
            </a:pPr>
            <a:r>
              <a:rPr lang="en-US" sz="2400" dirty="0">
                <a:latin typeface="Arial" panose="020B0604020202020204" pitchFamily="34" charset="0"/>
                <a:cs typeface="Arial" panose="020B0604020202020204" pitchFamily="34" charset="0"/>
              </a:rPr>
              <a:t>Millennial Kingdom – A 1000 year reign of Christ on earth centered in Jerusalem. Ends with God's judgment on the final rebellion.</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09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Early 20</a:t>
            </a:r>
            <a:r>
              <a:rPr lang="en-US" sz="2800" b="1" baseline="30000" dirty="0">
                <a:cs typeface="Arial" panose="020B0604020202020204" pitchFamily="34" charset="0"/>
              </a:rPr>
              <a:t>th</a:t>
            </a:r>
            <a:r>
              <a:rPr lang="en-US" sz="2800" b="1" dirty="0">
                <a:cs typeface="Arial" panose="020B0604020202020204" pitchFamily="34" charset="0"/>
              </a:rPr>
              <a:t> Century Conservatives Respond – The Dispensationalists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1" y="887898"/>
            <a:ext cx="5931159" cy="4524315"/>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Each divine dispensation features a cycle:</a:t>
            </a:r>
          </a:p>
          <a:p>
            <a:pPr marL="914400" lvl="1" indent="-457200">
              <a:buFont typeface="+mj-lt"/>
              <a:buAutoNum type="arabicPeriod"/>
            </a:pPr>
            <a:r>
              <a:rPr lang="en-US" sz="2400" dirty="0">
                <a:latin typeface="Arial" panose="020B0604020202020204" pitchFamily="34" charset="0"/>
                <a:cs typeface="Arial" panose="020B0604020202020204" pitchFamily="34" charset="0"/>
              </a:rPr>
              <a:t>God reveals himself and his truth to humanity in a new way.</a:t>
            </a:r>
          </a:p>
          <a:p>
            <a:pPr marL="914400" lvl="1" indent="-457200">
              <a:buFont typeface="+mj-lt"/>
              <a:buAutoNum type="arabicPeriod"/>
            </a:pPr>
            <a:r>
              <a:rPr lang="en-US" sz="2400" dirty="0">
                <a:latin typeface="Arial" panose="020B0604020202020204" pitchFamily="34" charset="0"/>
                <a:cs typeface="Arial" panose="020B0604020202020204" pitchFamily="34" charset="0"/>
              </a:rPr>
              <a:t>Humanity is held responsible to conform to that revelation.</a:t>
            </a:r>
          </a:p>
          <a:p>
            <a:pPr marL="914400" lvl="1" indent="-457200">
              <a:buFont typeface="+mj-lt"/>
              <a:buAutoNum type="arabicPeriod"/>
            </a:pPr>
            <a:r>
              <a:rPr lang="en-US" sz="2400" dirty="0">
                <a:latin typeface="Arial" panose="020B0604020202020204" pitchFamily="34" charset="0"/>
                <a:cs typeface="Arial" panose="020B0604020202020204" pitchFamily="34" charset="0"/>
              </a:rPr>
              <a:t>Humanity rebels and fails the test.</a:t>
            </a:r>
          </a:p>
          <a:p>
            <a:pPr marL="914400" lvl="1" indent="-457200">
              <a:buFont typeface="+mj-lt"/>
              <a:buAutoNum type="arabicPeriod"/>
            </a:pPr>
            <a:r>
              <a:rPr lang="en-US" sz="2400" dirty="0">
                <a:latin typeface="Arial" panose="020B0604020202020204" pitchFamily="34" charset="0"/>
                <a:cs typeface="Arial" panose="020B0604020202020204" pitchFamily="34" charset="0"/>
              </a:rPr>
              <a:t>God judges humanity and introduces a new period of probation under a new administration.</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pic>
        <p:nvPicPr>
          <p:cNvPr id="1026" name="Picture 2" descr="https://upload.wikimedia.org/wikipedia/commons/thumb/8/89/Millennial_views.svg/380px-Millennial_views.svg.png">
            <a:extLst>
              <a:ext uri="{FF2B5EF4-FFF2-40B4-BE49-F238E27FC236}">
                <a16:creationId xmlns:a16="http://schemas.microsoft.com/office/drawing/2014/main" id="{24092E8A-A9DC-4430-9989-5F58368803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7994" y="656493"/>
            <a:ext cx="4491666" cy="6122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4917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Early 20</a:t>
            </a:r>
            <a:r>
              <a:rPr lang="en-US" sz="2800" b="1" baseline="30000" dirty="0">
                <a:cs typeface="Arial" panose="020B0604020202020204" pitchFamily="34" charset="0"/>
              </a:rPr>
              <a:t>th</a:t>
            </a:r>
            <a:r>
              <a:rPr lang="en-US" sz="2800" b="1" dirty="0">
                <a:cs typeface="Arial" panose="020B0604020202020204" pitchFamily="34" charset="0"/>
              </a:rPr>
              <a:t> Century Conservatives Respond – The Pentecostals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632311"/>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Pentecostalism arose in the early 20</a:t>
            </a:r>
            <a:r>
              <a:rPr lang="en-US" sz="2400" baseline="30000" dirty="0">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 century with the Azusa Street meetings in Los Angeles </a:t>
            </a:r>
            <a:r>
              <a:rPr lang="en-US" dirty="0"/>
              <a:t> </a:t>
            </a:r>
            <a:r>
              <a:rPr lang="en-US" sz="2400" dirty="0">
                <a:latin typeface="Arial" panose="020B0604020202020204" pitchFamily="34" charset="0"/>
                <a:cs typeface="Arial" panose="020B0604020202020204" pitchFamily="34" charset="0"/>
              </a:rPr>
              <a:t>led by William J. Seymour, an African American preacher. </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Pentecostalism adheres to the inerrancy of the Bible and the necessity of accepting Jesus Christ as personal Lord and Savior. It is distinguished by belief in the baptism in the Holy Spirit that enables a Christian to live a Spirit-filled and empowered life. This empowerment includes the use of spiritual gifts such as speaking in tongues and divine healing.</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Today there are over 700 Pentecostal denominations plus many independent churches. It is estimated that there are at least 280 million Pentecostals worldwide.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a:t>
            </a:r>
            <a:r>
              <a:rPr lang="en-US" sz="2400" b="1" dirty="0">
                <a:latin typeface="Arial" panose="020B0604020202020204" pitchFamily="34" charset="0"/>
                <a:cs typeface="Arial" panose="020B0604020202020204" pitchFamily="34" charset="0"/>
              </a:rPr>
              <a:t>Charismatic Movement</a:t>
            </a:r>
            <a:r>
              <a:rPr lang="en-US" sz="2400" dirty="0">
                <a:latin typeface="Arial" panose="020B0604020202020204" pitchFamily="34" charset="0"/>
                <a:cs typeface="Arial" panose="020B0604020202020204" pitchFamily="34" charset="0"/>
              </a:rPr>
              <a:t> is the international trend of historically mainstream Christian congregations adopting beliefs and practices similar to Pentecostalism. The essence of the movement is the use of spiritual gifts (</a:t>
            </a:r>
            <a:r>
              <a:rPr lang="en-US" sz="2400" i="1" dirty="0">
                <a:latin typeface="Arial" panose="020B0604020202020204" pitchFamily="34" charset="0"/>
                <a:cs typeface="Arial" panose="020B0604020202020204" pitchFamily="34" charset="0"/>
              </a:rPr>
              <a:t>charismata)</a:t>
            </a:r>
            <a:r>
              <a:rPr lang="en-US" sz="2400" dirty="0">
                <a:latin typeface="Arial" panose="020B0604020202020204" pitchFamily="34" charset="0"/>
                <a:cs typeface="Arial" panose="020B0604020202020204" pitchFamily="34" charset="0"/>
              </a:rPr>
              <a:t>. Among Protestants, the movement began around 1960. Among Roman Catholics, it originated around 1967.</a:t>
            </a:r>
          </a:p>
        </p:txBody>
      </p:sp>
    </p:spTree>
    <p:extLst>
      <p:ext uri="{BB962C8B-B14F-4D97-AF65-F5344CB8AC3E}">
        <p14:creationId xmlns:p14="http://schemas.microsoft.com/office/powerpoint/2010/main" val="2276849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Inerrancy </a:t>
            </a:r>
            <a:r>
              <a:rPr lang="en-US" sz="2800" dirty="0"/>
              <a:t>(October 26 -29 1978)</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632311"/>
          </a:xfrm>
          <a:prstGeom prst="rect">
            <a:avLst/>
          </a:prstGeom>
          <a:solidFill>
            <a:srgbClr val="FFFFCC"/>
          </a:solidFill>
        </p:spPr>
        <p:txBody>
          <a:bodyPr wrap="square">
            <a:spAutoFit/>
          </a:bodyPr>
          <a:lstStyle/>
          <a:p>
            <a:pPr marL="457200" indent="-457200">
              <a:buFont typeface="+mj-lt"/>
              <a:buAutoNum type="arabicPeriod"/>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Holy Scriptures are to be received as the authoritative Word of God.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Scriptures receive their authority from the Church, tradition or any other human source.</a:t>
            </a:r>
          </a:p>
          <a:p>
            <a:pPr marL="457200" indent="-457200">
              <a:buFont typeface="+mj-lt"/>
              <a:buAutoNum type="arabicPeriod"/>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Scriptures are the supreme written norm by which God binds the conscience, and that the authority of the Church is subordinate to that of Scripture. </a:t>
            </a:r>
            <a:r>
              <a:rPr lang="en-US" sz="2400" b="1" dirty="0">
                <a:latin typeface="Arial" panose="020B0604020202020204" pitchFamily="34" charset="0"/>
                <a:cs typeface="Arial" panose="020B0604020202020204" pitchFamily="34" charset="0"/>
              </a:rPr>
              <a:t>We deny</a:t>
            </a:r>
            <a:r>
              <a:rPr lang="en-US" sz="2400" dirty="0">
                <a:latin typeface="Arial" panose="020B0604020202020204" pitchFamily="34" charset="0"/>
                <a:cs typeface="Arial" panose="020B0604020202020204" pitchFamily="34" charset="0"/>
              </a:rPr>
              <a:t> that Church creeds, councils or declarations have authority greater than or equal to the authority of the Bible.</a:t>
            </a:r>
          </a:p>
          <a:p>
            <a:pPr marL="457200" indent="-457200">
              <a:buFont typeface="+mj-lt"/>
              <a:buAutoNum type="arabicPeriod"/>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written Word in its entirety is revelation given by God.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Bible is merely a witness to revelation, or only becomes revelation in encounter, or depends on the responses of men for its validity.</a:t>
            </a:r>
          </a:p>
          <a:p>
            <a:pPr marL="457200" indent="-457200">
              <a:buFont typeface="+mj-lt"/>
              <a:buAutoNum type="arabicPeriod"/>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God who made mankind in His image has used language as a means of revelation.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human language is so limited by our </a:t>
            </a:r>
            <a:r>
              <a:rPr lang="en-US" sz="2400" dirty="0" err="1">
                <a:latin typeface="Arial" panose="020B0604020202020204" pitchFamily="34" charset="0"/>
                <a:cs typeface="Arial" panose="020B0604020202020204" pitchFamily="34" charset="0"/>
              </a:rPr>
              <a:t>creatureliness</a:t>
            </a:r>
            <a:r>
              <a:rPr lang="en-US" sz="2400" dirty="0">
                <a:latin typeface="Arial" panose="020B0604020202020204" pitchFamily="34" charset="0"/>
                <a:cs typeface="Arial" panose="020B0604020202020204" pitchFamily="34" charset="0"/>
              </a:rPr>
              <a:t> that it is rendered inadequate as a vehicle for divine revelation. </a:t>
            </a:r>
            <a:r>
              <a:rPr lang="en-US" sz="2400" b="1" dirty="0">
                <a:latin typeface="Arial" panose="020B0604020202020204" pitchFamily="34" charset="0"/>
                <a:cs typeface="Arial" panose="020B0604020202020204" pitchFamily="34" charset="0"/>
              </a:rPr>
              <a:t>We further deny </a:t>
            </a:r>
            <a:r>
              <a:rPr lang="en-US" sz="2400" dirty="0">
                <a:latin typeface="Arial" panose="020B0604020202020204" pitchFamily="34" charset="0"/>
                <a:cs typeface="Arial" panose="020B0604020202020204" pitchFamily="34" charset="0"/>
              </a:rPr>
              <a:t>that the corruption of human culture and language through sin has thwarted God’s Work of Inspiration.</a:t>
            </a:r>
          </a:p>
        </p:txBody>
      </p:sp>
    </p:spTree>
    <p:extLst>
      <p:ext uri="{BB962C8B-B14F-4D97-AF65-F5344CB8AC3E}">
        <p14:creationId xmlns:p14="http://schemas.microsoft.com/office/powerpoint/2010/main" val="3907273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Inerrancy </a:t>
            </a:r>
            <a:r>
              <a:rPr lang="en-US" sz="2800" dirty="0"/>
              <a:t>(October 26 -29 1978)</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457200" indent="-457200">
              <a:buFont typeface="+mj-lt"/>
              <a:buAutoNum type="arabicPeriod" startAt="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God’s revelation in the Holy Scriptures was progressive.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later revelation, which may fulfill earlier revelation, ever corrects or contradicts it. </a:t>
            </a:r>
            <a:r>
              <a:rPr lang="en-US" sz="2400" b="1" dirty="0">
                <a:latin typeface="Arial" panose="020B0604020202020204" pitchFamily="34" charset="0"/>
                <a:cs typeface="Arial" panose="020B0604020202020204" pitchFamily="34" charset="0"/>
              </a:rPr>
              <a:t>We further deny</a:t>
            </a:r>
            <a:r>
              <a:rPr lang="en-US" sz="2400" dirty="0">
                <a:latin typeface="Arial" panose="020B0604020202020204" pitchFamily="34" charset="0"/>
                <a:cs typeface="Arial" panose="020B0604020202020204" pitchFamily="34" charset="0"/>
              </a:rPr>
              <a:t> that any normative revelation has been given since the completion of the New Testament writings.</a:t>
            </a:r>
          </a:p>
          <a:p>
            <a:pPr marL="457200" indent="-457200">
              <a:buFont typeface="+mj-lt"/>
              <a:buAutoNum type="arabicPeriod" startAt="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the whole of Scripture and all its parts, down to the very words of the original, were given by divine inspiration.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inspiration of Scripture can rightly be affirmed of the whole without the parts, or of some parts but not the whole.</a:t>
            </a:r>
          </a:p>
          <a:p>
            <a:pPr marL="457200" indent="-457200">
              <a:buFont typeface="+mj-lt"/>
              <a:buAutoNum type="arabicPeriod" startAt="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inspiration was the work in which God by His Spirit, through human writers, gave us His Word. The origin of Scripture is divine. The mode of divine inspiration remains largely a mystery to us.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inspiration can be reduced to human insight, or to heightened states of consciousness of any kind.</a:t>
            </a:r>
          </a:p>
          <a:p>
            <a:pPr marL="457200" indent="-457200">
              <a:buFont typeface="+mj-lt"/>
              <a:buAutoNum type="arabicPeriod" startAt="5"/>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God in His Work of Inspiration utilized the distinctive personalities and literary styles of the writers whom He had chosen and prepared.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God, in causing these writers to use the very words that He chose, overrode their personalities.</a:t>
            </a:r>
          </a:p>
        </p:txBody>
      </p:sp>
    </p:spTree>
    <p:extLst>
      <p:ext uri="{BB962C8B-B14F-4D97-AF65-F5344CB8AC3E}">
        <p14:creationId xmlns:p14="http://schemas.microsoft.com/office/powerpoint/2010/main" val="3890530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Inerrancy </a:t>
            </a:r>
            <a:r>
              <a:rPr lang="en-US" sz="2800" dirty="0"/>
              <a:t>(October 26 -29 1978)</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632311"/>
          </a:xfrm>
          <a:prstGeom prst="rect">
            <a:avLst/>
          </a:prstGeom>
          <a:solidFill>
            <a:srgbClr val="FFFFCC"/>
          </a:solidFill>
        </p:spPr>
        <p:txBody>
          <a:bodyPr wrap="square">
            <a:spAutoFit/>
          </a:bodyPr>
          <a:lstStyle/>
          <a:p>
            <a:pPr marL="457200" indent="-457200">
              <a:buFont typeface="+mj-lt"/>
              <a:buAutoNum type="arabicPeriod" startAt="9"/>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inspiration, though not conferring omniscience, guaranteed true and trustworthy utterance on all matters of which the Biblical authors were moved to speak and write.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the finitude or fallenness of these writers, by necessity or otherwise, introduced distortion or falsehood into God’s Word. </a:t>
            </a:r>
          </a:p>
          <a:p>
            <a:pPr marL="457200" indent="-457200">
              <a:buFont typeface="+mj-lt"/>
              <a:buAutoNum type="arabicPeriod" startAt="9"/>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inspiration, strictly speaking, applies only to the autographic text of Scripture, which in the providence of God can be ascertained from available manuscripts with great accuracy. </a:t>
            </a:r>
            <a:r>
              <a:rPr lang="en-US" sz="2400" b="1" dirty="0">
                <a:latin typeface="Arial" panose="020B0604020202020204" pitchFamily="34" charset="0"/>
                <a:cs typeface="Arial" panose="020B0604020202020204" pitchFamily="34" charset="0"/>
              </a:rPr>
              <a:t>We further affirm </a:t>
            </a:r>
            <a:r>
              <a:rPr lang="en-US" sz="2400" dirty="0">
                <a:latin typeface="Arial" panose="020B0604020202020204" pitchFamily="34" charset="0"/>
                <a:cs typeface="Arial" panose="020B0604020202020204" pitchFamily="34" charset="0"/>
              </a:rPr>
              <a:t>that copies and translations of Scripture are the Word of God to the extent that they faithfully represent the original.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any essential element of the Christian faith is affected by the absence of the autographs. </a:t>
            </a:r>
            <a:r>
              <a:rPr lang="en-US" sz="2400" b="1" dirty="0">
                <a:latin typeface="Arial" panose="020B0604020202020204" pitchFamily="34" charset="0"/>
                <a:cs typeface="Arial" panose="020B0604020202020204" pitchFamily="34" charset="0"/>
              </a:rPr>
              <a:t>We further deny</a:t>
            </a:r>
            <a:r>
              <a:rPr lang="en-US" sz="2400" dirty="0">
                <a:latin typeface="Arial" panose="020B0604020202020204" pitchFamily="34" charset="0"/>
                <a:cs typeface="Arial" panose="020B0604020202020204" pitchFamily="34" charset="0"/>
              </a:rPr>
              <a:t> that this absence renders the assertion of Biblical inerrancy invalid or irrelevant.</a:t>
            </a:r>
          </a:p>
          <a:p>
            <a:pPr marL="457200" indent="-457200">
              <a:buFont typeface="+mj-lt"/>
              <a:buAutoNum type="arabicPeriod" startAt="9"/>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Scripture, having been given by divine inspiration, is infallible, so that, far from misleading us, it is true and reliable in all the matters it addresses.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it is possible for the Bible to be at the same time infallible and errant in its assertions. Infallibility and inerrancy may be distinguished, but not separated.</a:t>
            </a:r>
          </a:p>
        </p:txBody>
      </p:sp>
    </p:spTree>
    <p:extLst>
      <p:ext uri="{BB962C8B-B14F-4D97-AF65-F5344CB8AC3E}">
        <p14:creationId xmlns:p14="http://schemas.microsoft.com/office/powerpoint/2010/main" val="2166718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latin typeface="+mn-lt"/>
              </a:rPr>
              <a:t>The Chicago Statement on Biblical Inerrancy </a:t>
            </a:r>
            <a:r>
              <a:rPr lang="en-US" sz="2800" dirty="0"/>
              <a:t>(October 26 -29 1978)</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0" y="726528"/>
            <a:ext cx="12103510" cy="6001643"/>
          </a:xfrm>
          <a:prstGeom prst="rect">
            <a:avLst/>
          </a:prstGeom>
          <a:solidFill>
            <a:srgbClr val="FFFFCC"/>
          </a:solidFill>
        </p:spPr>
        <p:txBody>
          <a:bodyPr wrap="square">
            <a:spAutoFit/>
          </a:bodyPr>
          <a:lstStyle/>
          <a:p>
            <a:pPr marL="457200" indent="-457200">
              <a:buFont typeface="+mj-lt"/>
              <a:buAutoNum type="arabicPeriod" startAt="12"/>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that Scripture in its entirety is inerrant, being free from all falsehood, fraud or deceit.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Biblical infallibility and inerrancy are limited to spiritual, religious or redemptive themes, exclusive of assertions in the fields of history and science. </a:t>
            </a:r>
            <a:r>
              <a:rPr lang="en-US" sz="2400" b="1" dirty="0">
                <a:latin typeface="Arial" panose="020B0604020202020204" pitchFamily="34" charset="0"/>
                <a:cs typeface="Arial" panose="020B0604020202020204" pitchFamily="34" charset="0"/>
              </a:rPr>
              <a:t>We further deny</a:t>
            </a:r>
            <a:r>
              <a:rPr lang="en-US" sz="2400" dirty="0">
                <a:latin typeface="Arial" panose="020B0604020202020204" pitchFamily="34" charset="0"/>
                <a:cs typeface="Arial" panose="020B0604020202020204" pitchFamily="34" charset="0"/>
              </a:rPr>
              <a:t> that scientific hypotheses about earth history may properly be used to overturn the teaching of Scripture on creation and the flood.</a:t>
            </a:r>
          </a:p>
          <a:p>
            <a:pPr marL="457200" indent="-457200">
              <a:buFont typeface="+mj-lt"/>
              <a:buAutoNum type="arabicPeriod" startAt="12"/>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the propriety of using inerrancy as a theological term with reference to the complete truthfulness of Scripture.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it is proper to evaluate Scripture according to standards of truth and error that are alien to its usage or purpose. </a:t>
            </a:r>
            <a:r>
              <a:rPr lang="en-US" sz="2400" b="1" dirty="0">
                <a:latin typeface="Arial" panose="020B0604020202020204" pitchFamily="34" charset="0"/>
                <a:cs typeface="Arial" panose="020B0604020202020204" pitchFamily="34" charset="0"/>
              </a:rPr>
              <a:t>We further deny</a:t>
            </a:r>
            <a:r>
              <a:rPr lang="en-US" sz="2400" dirty="0">
                <a:latin typeface="Arial" panose="020B0604020202020204" pitchFamily="34" charset="0"/>
                <a:cs typeface="Arial" panose="020B0604020202020204" pitchFamily="34" charset="0"/>
              </a:rPr>
              <a:t> that inerrancy is negated by Biblical phenomena such as a lack of modern technical precision, irregularities of grammar or spelling, observational descriptions of nature, the reporting of falsehoods, the use of hyperbole and round numbers, the topical arrangement of materials, variant selections of material in parallel accounts or the use of free citations.</a:t>
            </a:r>
          </a:p>
          <a:p>
            <a:pPr marL="457200" indent="-457200">
              <a:buFont typeface="+mj-lt"/>
              <a:buAutoNum type="arabicPeriod" startAt="12"/>
            </a:pPr>
            <a:r>
              <a:rPr lang="en-US" sz="2400" b="1" dirty="0">
                <a:latin typeface="Arial" panose="020B0604020202020204" pitchFamily="34" charset="0"/>
                <a:cs typeface="Arial" panose="020B0604020202020204" pitchFamily="34" charset="0"/>
              </a:rPr>
              <a:t>We affirm </a:t>
            </a:r>
            <a:r>
              <a:rPr lang="en-US" sz="2400" dirty="0">
                <a:latin typeface="Arial" panose="020B0604020202020204" pitchFamily="34" charset="0"/>
                <a:cs typeface="Arial" panose="020B0604020202020204" pitchFamily="34" charset="0"/>
              </a:rPr>
              <a:t>the unity and internal consistency of Scripture. </a:t>
            </a:r>
            <a:r>
              <a:rPr lang="en-US" sz="2400" b="1" dirty="0">
                <a:latin typeface="Arial" panose="020B0604020202020204" pitchFamily="34" charset="0"/>
                <a:cs typeface="Arial" panose="020B0604020202020204" pitchFamily="34" charset="0"/>
              </a:rPr>
              <a:t>We deny </a:t>
            </a:r>
            <a:r>
              <a:rPr lang="en-US" sz="2400" dirty="0">
                <a:latin typeface="Arial" panose="020B0604020202020204" pitchFamily="34" charset="0"/>
                <a:cs typeface="Arial" panose="020B0604020202020204" pitchFamily="34" charset="0"/>
              </a:rPr>
              <a:t>that alleged errors and discrepancies that have not yet been resolved vitiate the truth claims of the Bible.</a:t>
            </a:r>
          </a:p>
        </p:txBody>
      </p:sp>
    </p:spTree>
    <p:extLst>
      <p:ext uri="{BB962C8B-B14F-4D97-AF65-F5344CB8AC3E}">
        <p14:creationId xmlns:p14="http://schemas.microsoft.com/office/powerpoint/2010/main" val="2905626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1369</Words>
  <Application>Microsoft Office PowerPoint</Application>
  <PresentationFormat>Widescreen</PresentationFormat>
  <Paragraphs>84</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The Conservative Response (20th Century)  Review</vt:lpstr>
      <vt:lpstr>Early 20th Century Conservatives Respond – The Dispensationalists</vt:lpstr>
      <vt:lpstr>Early 20th Century Conservatives Respond – The Dispensationalists</vt:lpstr>
      <vt:lpstr>Early 20th Century Conservatives Respond – The Pentecostals</vt:lpstr>
      <vt:lpstr> The Chicago Statement on Biblical Inerrancy (October 26 -29 1978) </vt:lpstr>
      <vt:lpstr> The Chicago Statement on Biblical Inerrancy (October 26 -29 1978) </vt:lpstr>
      <vt:lpstr> The Chicago Statement on Biblical Inerrancy (October 26 -29 1978) </vt:lpstr>
      <vt:lpstr> The Chicago Statement on Biblical Inerrancy (October 26 -29 1978) </vt:lpstr>
      <vt:lpstr> The Chicago Statement on Biblical Inerrancy (October 26 -29 1978) </vt:lpstr>
      <vt:lpstr> The Chicago Statement on Biblical Inerrancy (October 26 -29 1978)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2018-05-13T16:30:23Z</dcterms:created>
  <dcterms:modified xsi:type="dcterms:W3CDTF">2018-05-13T16:34:54Z</dcterms:modified>
</cp:coreProperties>
</file>