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528" r:id="rId2"/>
    <p:sldId id="550" r:id="rId3"/>
    <p:sldId id="526" r:id="rId4"/>
    <p:sldId id="520" r:id="rId5"/>
    <p:sldId id="495" r:id="rId6"/>
    <p:sldId id="496" r:id="rId7"/>
    <p:sldId id="515" r:id="rId8"/>
    <p:sldId id="547" r:id="rId9"/>
    <p:sldId id="518" r:id="rId10"/>
    <p:sldId id="539" r:id="rId11"/>
    <p:sldId id="549" r:id="rId12"/>
    <p:sldId id="51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FEFD81-468B-4ECB-8413-1470CFF53BBC}" type="datetimeFigureOut">
              <a:rPr lang="en-US" smtClean="0"/>
              <a:t>7/1/2018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22DBCC-67B0-43C5-BE25-A312749262EA}" type="slidenum">
              <a:rPr lang="en-US" smtClean="0"/>
              <a:t>‹#›</a:t>
            </a:fld>
            <a:endParaRPr lang="en-US"/>
          </a:p>
        </p:txBody>
      </p:sp>
    </p:spTree>
    <p:extLst>
      <p:ext uri="{BB962C8B-B14F-4D97-AF65-F5344CB8AC3E}">
        <p14:creationId xmlns:p14="http://schemas.microsoft.com/office/powerpoint/2010/main" val="11257289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a:t>
            </a:fld>
            <a:endParaRPr lang="en-US"/>
          </a:p>
        </p:txBody>
      </p:sp>
    </p:spTree>
    <p:extLst>
      <p:ext uri="{BB962C8B-B14F-4D97-AF65-F5344CB8AC3E}">
        <p14:creationId xmlns:p14="http://schemas.microsoft.com/office/powerpoint/2010/main" val="26977546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10</a:t>
            </a:fld>
            <a:endParaRPr lang="en-US"/>
          </a:p>
        </p:txBody>
      </p:sp>
    </p:spTree>
    <p:extLst>
      <p:ext uri="{BB962C8B-B14F-4D97-AF65-F5344CB8AC3E}">
        <p14:creationId xmlns:p14="http://schemas.microsoft.com/office/powerpoint/2010/main" val="29380987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11</a:t>
            </a:fld>
            <a:endParaRPr lang="en-US"/>
          </a:p>
        </p:txBody>
      </p:sp>
    </p:spTree>
    <p:extLst>
      <p:ext uri="{BB962C8B-B14F-4D97-AF65-F5344CB8AC3E}">
        <p14:creationId xmlns:p14="http://schemas.microsoft.com/office/powerpoint/2010/main" val="31629549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12</a:t>
            </a:fld>
            <a:endParaRPr lang="en-US"/>
          </a:p>
        </p:txBody>
      </p:sp>
    </p:spTree>
    <p:extLst>
      <p:ext uri="{BB962C8B-B14F-4D97-AF65-F5344CB8AC3E}">
        <p14:creationId xmlns:p14="http://schemas.microsoft.com/office/powerpoint/2010/main" val="2767025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a:t>
            </a:fld>
            <a:endParaRPr lang="en-US"/>
          </a:p>
        </p:txBody>
      </p:sp>
    </p:spTree>
    <p:extLst>
      <p:ext uri="{BB962C8B-B14F-4D97-AF65-F5344CB8AC3E}">
        <p14:creationId xmlns:p14="http://schemas.microsoft.com/office/powerpoint/2010/main" val="4098600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3</a:t>
            </a:fld>
            <a:endParaRPr lang="en-US"/>
          </a:p>
        </p:txBody>
      </p:sp>
    </p:spTree>
    <p:extLst>
      <p:ext uri="{BB962C8B-B14F-4D97-AF65-F5344CB8AC3E}">
        <p14:creationId xmlns:p14="http://schemas.microsoft.com/office/powerpoint/2010/main" val="2559836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4</a:t>
            </a:fld>
            <a:endParaRPr lang="en-US"/>
          </a:p>
        </p:txBody>
      </p:sp>
    </p:spTree>
    <p:extLst>
      <p:ext uri="{BB962C8B-B14F-4D97-AF65-F5344CB8AC3E}">
        <p14:creationId xmlns:p14="http://schemas.microsoft.com/office/powerpoint/2010/main" val="108353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5</a:t>
            </a:fld>
            <a:endParaRPr lang="en-US"/>
          </a:p>
        </p:txBody>
      </p:sp>
    </p:spTree>
    <p:extLst>
      <p:ext uri="{BB962C8B-B14F-4D97-AF65-F5344CB8AC3E}">
        <p14:creationId xmlns:p14="http://schemas.microsoft.com/office/powerpoint/2010/main" val="9433039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6</a:t>
            </a:fld>
            <a:endParaRPr lang="en-US"/>
          </a:p>
        </p:txBody>
      </p:sp>
    </p:spTree>
    <p:extLst>
      <p:ext uri="{BB962C8B-B14F-4D97-AF65-F5344CB8AC3E}">
        <p14:creationId xmlns:p14="http://schemas.microsoft.com/office/powerpoint/2010/main" val="20796563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7</a:t>
            </a:fld>
            <a:endParaRPr lang="en-US"/>
          </a:p>
        </p:txBody>
      </p:sp>
    </p:spTree>
    <p:extLst>
      <p:ext uri="{BB962C8B-B14F-4D97-AF65-F5344CB8AC3E}">
        <p14:creationId xmlns:p14="http://schemas.microsoft.com/office/powerpoint/2010/main" val="18308880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8</a:t>
            </a:fld>
            <a:endParaRPr lang="en-US"/>
          </a:p>
        </p:txBody>
      </p:sp>
    </p:spTree>
    <p:extLst>
      <p:ext uri="{BB962C8B-B14F-4D97-AF65-F5344CB8AC3E}">
        <p14:creationId xmlns:p14="http://schemas.microsoft.com/office/powerpoint/2010/main" val="10772205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9</a:t>
            </a:fld>
            <a:endParaRPr lang="en-US"/>
          </a:p>
        </p:txBody>
      </p:sp>
    </p:spTree>
    <p:extLst>
      <p:ext uri="{BB962C8B-B14F-4D97-AF65-F5344CB8AC3E}">
        <p14:creationId xmlns:p14="http://schemas.microsoft.com/office/powerpoint/2010/main" val="3381519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CB712-EF7F-498D-868E-835FDCE4F0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FA54C8D-E5B9-4267-A61C-ACF95CBC93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5A16927-2998-4AE2-8372-C515BDEC16D9}"/>
              </a:ext>
            </a:extLst>
          </p:cNvPr>
          <p:cNvSpPr>
            <a:spLocks noGrp="1"/>
          </p:cNvSpPr>
          <p:nvPr>
            <p:ph type="dt" sz="half" idx="10"/>
          </p:nvPr>
        </p:nvSpPr>
        <p:spPr/>
        <p:txBody>
          <a:bodyPr/>
          <a:lstStyle/>
          <a:p>
            <a:fld id="{DA09CA3B-3C61-4A38-A746-4D1796D40A79}" type="datetimeFigureOut">
              <a:rPr lang="en-US" smtClean="0"/>
              <a:t>7/1/2018</a:t>
            </a:fld>
            <a:endParaRPr lang="en-US"/>
          </a:p>
        </p:txBody>
      </p:sp>
      <p:sp>
        <p:nvSpPr>
          <p:cNvPr id="5" name="Footer Placeholder 4">
            <a:extLst>
              <a:ext uri="{FF2B5EF4-FFF2-40B4-BE49-F238E27FC236}">
                <a16:creationId xmlns:a16="http://schemas.microsoft.com/office/drawing/2014/main" id="{05D63576-8C02-4C9A-88FA-8D8BDF78CB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5ED094-2C7C-45BC-BF3F-66CDA4B3D8EC}"/>
              </a:ext>
            </a:extLst>
          </p:cNvPr>
          <p:cNvSpPr>
            <a:spLocks noGrp="1"/>
          </p:cNvSpPr>
          <p:nvPr>
            <p:ph type="sldNum" sz="quarter" idx="12"/>
          </p:nvPr>
        </p:nvSpPr>
        <p:spPr/>
        <p:txBody>
          <a:bodyPr/>
          <a:lstStyle/>
          <a:p>
            <a:fld id="{B9F64B40-51D7-47B0-8EE9-978643843937}" type="slidenum">
              <a:rPr lang="en-US" smtClean="0"/>
              <a:t>‹#›</a:t>
            </a:fld>
            <a:endParaRPr lang="en-US"/>
          </a:p>
        </p:txBody>
      </p:sp>
    </p:spTree>
    <p:extLst>
      <p:ext uri="{BB962C8B-B14F-4D97-AF65-F5344CB8AC3E}">
        <p14:creationId xmlns:p14="http://schemas.microsoft.com/office/powerpoint/2010/main" val="1401800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8AFEC-BBB4-4F2F-B06F-89D691E3B8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0DF110C-222A-4097-82AE-C17B7EC03D7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78A80E-A44D-44EA-84CA-0117BAFF507A}"/>
              </a:ext>
            </a:extLst>
          </p:cNvPr>
          <p:cNvSpPr>
            <a:spLocks noGrp="1"/>
          </p:cNvSpPr>
          <p:nvPr>
            <p:ph type="dt" sz="half" idx="10"/>
          </p:nvPr>
        </p:nvSpPr>
        <p:spPr/>
        <p:txBody>
          <a:bodyPr/>
          <a:lstStyle/>
          <a:p>
            <a:fld id="{DA09CA3B-3C61-4A38-A746-4D1796D40A79}" type="datetimeFigureOut">
              <a:rPr lang="en-US" smtClean="0"/>
              <a:t>7/1/2018</a:t>
            </a:fld>
            <a:endParaRPr lang="en-US"/>
          </a:p>
        </p:txBody>
      </p:sp>
      <p:sp>
        <p:nvSpPr>
          <p:cNvPr id="5" name="Footer Placeholder 4">
            <a:extLst>
              <a:ext uri="{FF2B5EF4-FFF2-40B4-BE49-F238E27FC236}">
                <a16:creationId xmlns:a16="http://schemas.microsoft.com/office/drawing/2014/main" id="{0672878E-EED7-4562-B821-80DD7698A9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6A8F1F-0AD2-4D0E-8E6B-96AA34117CF9}"/>
              </a:ext>
            </a:extLst>
          </p:cNvPr>
          <p:cNvSpPr>
            <a:spLocks noGrp="1"/>
          </p:cNvSpPr>
          <p:nvPr>
            <p:ph type="sldNum" sz="quarter" idx="12"/>
          </p:nvPr>
        </p:nvSpPr>
        <p:spPr/>
        <p:txBody>
          <a:bodyPr/>
          <a:lstStyle/>
          <a:p>
            <a:fld id="{B9F64B40-51D7-47B0-8EE9-978643843937}" type="slidenum">
              <a:rPr lang="en-US" smtClean="0"/>
              <a:t>‹#›</a:t>
            </a:fld>
            <a:endParaRPr lang="en-US"/>
          </a:p>
        </p:txBody>
      </p:sp>
    </p:spTree>
    <p:extLst>
      <p:ext uri="{BB962C8B-B14F-4D97-AF65-F5344CB8AC3E}">
        <p14:creationId xmlns:p14="http://schemas.microsoft.com/office/powerpoint/2010/main" val="694234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A52C9FE-F9A7-4072-ADC0-DDECA1C434F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E46BD1-6EBC-4608-BB03-69F012C8F6D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72447F-B235-488E-8096-F987C24B0C70}"/>
              </a:ext>
            </a:extLst>
          </p:cNvPr>
          <p:cNvSpPr>
            <a:spLocks noGrp="1"/>
          </p:cNvSpPr>
          <p:nvPr>
            <p:ph type="dt" sz="half" idx="10"/>
          </p:nvPr>
        </p:nvSpPr>
        <p:spPr/>
        <p:txBody>
          <a:bodyPr/>
          <a:lstStyle/>
          <a:p>
            <a:fld id="{DA09CA3B-3C61-4A38-A746-4D1796D40A79}" type="datetimeFigureOut">
              <a:rPr lang="en-US" smtClean="0"/>
              <a:t>7/1/2018</a:t>
            </a:fld>
            <a:endParaRPr lang="en-US"/>
          </a:p>
        </p:txBody>
      </p:sp>
      <p:sp>
        <p:nvSpPr>
          <p:cNvPr id="5" name="Footer Placeholder 4">
            <a:extLst>
              <a:ext uri="{FF2B5EF4-FFF2-40B4-BE49-F238E27FC236}">
                <a16:creationId xmlns:a16="http://schemas.microsoft.com/office/drawing/2014/main" id="{66CE344E-8DAB-430D-B2EE-5599E7ED9E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CE7AB0-F391-4872-819D-4C3A664BE879}"/>
              </a:ext>
            </a:extLst>
          </p:cNvPr>
          <p:cNvSpPr>
            <a:spLocks noGrp="1"/>
          </p:cNvSpPr>
          <p:nvPr>
            <p:ph type="sldNum" sz="quarter" idx="12"/>
          </p:nvPr>
        </p:nvSpPr>
        <p:spPr/>
        <p:txBody>
          <a:bodyPr/>
          <a:lstStyle/>
          <a:p>
            <a:fld id="{B9F64B40-51D7-47B0-8EE9-978643843937}" type="slidenum">
              <a:rPr lang="en-US" smtClean="0"/>
              <a:t>‹#›</a:t>
            </a:fld>
            <a:endParaRPr lang="en-US"/>
          </a:p>
        </p:txBody>
      </p:sp>
    </p:spTree>
    <p:extLst>
      <p:ext uri="{BB962C8B-B14F-4D97-AF65-F5344CB8AC3E}">
        <p14:creationId xmlns:p14="http://schemas.microsoft.com/office/powerpoint/2010/main" val="3668014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BFD91-DE4C-4D56-ACA9-47E2AFBE12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5CBDB0-072E-4358-846A-FD262CA8429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1E3EE9-3AFC-4FEB-AFB7-C2CF84BFF3DB}"/>
              </a:ext>
            </a:extLst>
          </p:cNvPr>
          <p:cNvSpPr>
            <a:spLocks noGrp="1"/>
          </p:cNvSpPr>
          <p:nvPr>
            <p:ph type="dt" sz="half" idx="10"/>
          </p:nvPr>
        </p:nvSpPr>
        <p:spPr/>
        <p:txBody>
          <a:bodyPr/>
          <a:lstStyle/>
          <a:p>
            <a:fld id="{DA09CA3B-3C61-4A38-A746-4D1796D40A79}" type="datetimeFigureOut">
              <a:rPr lang="en-US" smtClean="0"/>
              <a:t>7/1/2018</a:t>
            </a:fld>
            <a:endParaRPr lang="en-US"/>
          </a:p>
        </p:txBody>
      </p:sp>
      <p:sp>
        <p:nvSpPr>
          <p:cNvPr id="5" name="Footer Placeholder 4">
            <a:extLst>
              <a:ext uri="{FF2B5EF4-FFF2-40B4-BE49-F238E27FC236}">
                <a16:creationId xmlns:a16="http://schemas.microsoft.com/office/drawing/2014/main" id="{3F72DCBD-6EE7-479B-A80B-77DFD5FB81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4830B1-C810-413D-85CD-FF45F04B5685}"/>
              </a:ext>
            </a:extLst>
          </p:cNvPr>
          <p:cNvSpPr>
            <a:spLocks noGrp="1"/>
          </p:cNvSpPr>
          <p:nvPr>
            <p:ph type="sldNum" sz="quarter" idx="12"/>
          </p:nvPr>
        </p:nvSpPr>
        <p:spPr/>
        <p:txBody>
          <a:bodyPr/>
          <a:lstStyle/>
          <a:p>
            <a:fld id="{B9F64B40-51D7-47B0-8EE9-978643843937}" type="slidenum">
              <a:rPr lang="en-US" smtClean="0"/>
              <a:t>‹#›</a:t>
            </a:fld>
            <a:endParaRPr lang="en-US"/>
          </a:p>
        </p:txBody>
      </p:sp>
    </p:spTree>
    <p:extLst>
      <p:ext uri="{BB962C8B-B14F-4D97-AF65-F5344CB8AC3E}">
        <p14:creationId xmlns:p14="http://schemas.microsoft.com/office/powerpoint/2010/main" val="613800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9F38A-E7E3-4FF6-9C75-5144AE00BA0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887D27D-641C-4C37-97A6-9DC837FFD9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5D032C9-52A0-40D5-83D3-43FB1A169974}"/>
              </a:ext>
            </a:extLst>
          </p:cNvPr>
          <p:cNvSpPr>
            <a:spLocks noGrp="1"/>
          </p:cNvSpPr>
          <p:nvPr>
            <p:ph type="dt" sz="half" idx="10"/>
          </p:nvPr>
        </p:nvSpPr>
        <p:spPr/>
        <p:txBody>
          <a:bodyPr/>
          <a:lstStyle/>
          <a:p>
            <a:fld id="{DA09CA3B-3C61-4A38-A746-4D1796D40A79}" type="datetimeFigureOut">
              <a:rPr lang="en-US" smtClean="0"/>
              <a:t>7/1/2018</a:t>
            </a:fld>
            <a:endParaRPr lang="en-US"/>
          </a:p>
        </p:txBody>
      </p:sp>
      <p:sp>
        <p:nvSpPr>
          <p:cNvPr id="5" name="Footer Placeholder 4">
            <a:extLst>
              <a:ext uri="{FF2B5EF4-FFF2-40B4-BE49-F238E27FC236}">
                <a16:creationId xmlns:a16="http://schemas.microsoft.com/office/drawing/2014/main" id="{9B579142-EBE0-459F-A44C-5F56A6599E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C20EAC-6DBD-4809-B6CC-705323D728BA}"/>
              </a:ext>
            </a:extLst>
          </p:cNvPr>
          <p:cNvSpPr>
            <a:spLocks noGrp="1"/>
          </p:cNvSpPr>
          <p:nvPr>
            <p:ph type="sldNum" sz="quarter" idx="12"/>
          </p:nvPr>
        </p:nvSpPr>
        <p:spPr/>
        <p:txBody>
          <a:bodyPr/>
          <a:lstStyle/>
          <a:p>
            <a:fld id="{B9F64B40-51D7-47B0-8EE9-978643843937}" type="slidenum">
              <a:rPr lang="en-US" smtClean="0"/>
              <a:t>‹#›</a:t>
            </a:fld>
            <a:endParaRPr lang="en-US"/>
          </a:p>
        </p:txBody>
      </p:sp>
    </p:spTree>
    <p:extLst>
      <p:ext uri="{BB962C8B-B14F-4D97-AF65-F5344CB8AC3E}">
        <p14:creationId xmlns:p14="http://schemas.microsoft.com/office/powerpoint/2010/main" val="590683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B957A-7090-4BC4-BED3-951CEE1654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80BE95-0D07-46CE-98F2-0B19C9D009B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A09D24A-0AB3-42C4-A32F-DA75271C4DE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FA9BD0-F1B4-438D-A544-09CB073FDD5D}"/>
              </a:ext>
            </a:extLst>
          </p:cNvPr>
          <p:cNvSpPr>
            <a:spLocks noGrp="1"/>
          </p:cNvSpPr>
          <p:nvPr>
            <p:ph type="dt" sz="half" idx="10"/>
          </p:nvPr>
        </p:nvSpPr>
        <p:spPr/>
        <p:txBody>
          <a:bodyPr/>
          <a:lstStyle/>
          <a:p>
            <a:fld id="{DA09CA3B-3C61-4A38-A746-4D1796D40A79}" type="datetimeFigureOut">
              <a:rPr lang="en-US" smtClean="0"/>
              <a:t>7/1/2018</a:t>
            </a:fld>
            <a:endParaRPr lang="en-US"/>
          </a:p>
        </p:txBody>
      </p:sp>
      <p:sp>
        <p:nvSpPr>
          <p:cNvPr id="6" name="Footer Placeholder 5">
            <a:extLst>
              <a:ext uri="{FF2B5EF4-FFF2-40B4-BE49-F238E27FC236}">
                <a16:creationId xmlns:a16="http://schemas.microsoft.com/office/drawing/2014/main" id="{2537BBCD-CF06-4416-AEB8-783F001684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318F46-99BB-4DD2-91EC-6E0DFC8F110E}"/>
              </a:ext>
            </a:extLst>
          </p:cNvPr>
          <p:cNvSpPr>
            <a:spLocks noGrp="1"/>
          </p:cNvSpPr>
          <p:nvPr>
            <p:ph type="sldNum" sz="quarter" idx="12"/>
          </p:nvPr>
        </p:nvSpPr>
        <p:spPr/>
        <p:txBody>
          <a:bodyPr/>
          <a:lstStyle/>
          <a:p>
            <a:fld id="{B9F64B40-51D7-47B0-8EE9-978643843937}" type="slidenum">
              <a:rPr lang="en-US" smtClean="0"/>
              <a:t>‹#›</a:t>
            </a:fld>
            <a:endParaRPr lang="en-US"/>
          </a:p>
        </p:txBody>
      </p:sp>
    </p:spTree>
    <p:extLst>
      <p:ext uri="{BB962C8B-B14F-4D97-AF65-F5344CB8AC3E}">
        <p14:creationId xmlns:p14="http://schemas.microsoft.com/office/powerpoint/2010/main" val="2878857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53CB9-382E-47ED-8C0A-1A22DA589A4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AA4F30C-1E1E-455E-86E9-35998D85F5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FBD9221-F441-400B-94C5-8E6AD001589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14AB053-5C7D-4A2B-A87E-48DE729E51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A57E140-CB8D-43DB-AA06-F1BDB29FA63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08748D4-C2DA-479E-9FA8-DDC7AF206755}"/>
              </a:ext>
            </a:extLst>
          </p:cNvPr>
          <p:cNvSpPr>
            <a:spLocks noGrp="1"/>
          </p:cNvSpPr>
          <p:nvPr>
            <p:ph type="dt" sz="half" idx="10"/>
          </p:nvPr>
        </p:nvSpPr>
        <p:spPr/>
        <p:txBody>
          <a:bodyPr/>
          <a:lstStyle/>
          <a:p>
            <a:fld id="{DA09CA3B-3C61-4A38-A746-4D1796D40A79}" type="datetimeFigureOut">
              <a:rPr lang="en-US" smtClean="0"/>
              <a:t>7/1/2018</a:t>
            </a:fld>
            <a:endParaRPr lang="en-US"/>
          </a:p>
        </p:txBody>
      </p:sp>
      <p:sp>
        <p:nvSpPr>
          <p:cNvPr id="8" name="Footer Placeholder 7">
            <a:extLst>
              <a:ext uri="{FF2B5EF4-FFF2-40B4-BE49-F238E27FC236}">
                <a16:creationId xmlns:a16="http://schemas.microsoft.com/office/drawing/2014/main" id="{01C2CB4E-8B05-43B6-97BA-588FA0E4888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AD98DB-0775-4564-A3C1-7D41241D37B5}"/>
              </a:ext>
            </a:extLst>
          </p:cNvPr>
          <p:cNvSpPr>
            <a:spLocks noGrp="1"/>
          </p:cNvSpPr>
          <p:nvPr>
            <p:ph type="sldNum" sz="quarter" idx="12"/>
          </p:nvPr>
        </p:nvSpPr>
        <p:spPr/>
        <p:txBody>
          <a:bodyPr/>
          <a:lstStyle/>
          <a:p>
            <a:fld id="{B9F64B40-51D7-47B0-8EE9-978643843937}" type="slidenum">
              <a:rPr lang="en-US" smtClean="0"/>
              <a:t>‹#›</a:t>
            </a:fld>
            <a:endParaRPr lang="en-US"/>
          </a:p>
        </p:txBody>
      </p:sp>
    </p:spTree>
    <p:extLst>
      <p:ext uri="{BB962C8B-B14F-4D97-AF65-F5344CB8AC3E}">
        <p14:creationId xmlns:p14="http://schemas.microsoft.com/office/powerpoint/2010/main" val="14610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D4BB4-DE75-4F73-B837-17FBB36FE2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2AFA0CC-E70D-43AF-B11B-8018A8FF7E85}"/>
              </a:ext>
            </a:extLst>
          </p:cNvPr>
          <p:cNvSpPr>
            <a:spLocks noGrp="1"/>
          </p:cNvSpPr>
          <p:nvPr>
            <p:ph type="dt" sz="half" idx="10"/>
          </p:nvPr>
        </p:nvSpPr>
        <p:spPr/>
        <p:txBody>
          <a:bodyPr/>
          <a:lstStyle/>
          <a:p>
            <a:fld id="{DA09CA3B-3C61-4A38-A746-4D1796D40A79}" type="datetimeFigureOut">
              <a:rPr lang="en-US" smtClean="0"/>
              <a:t>7/1/2018</a:t>
            </a:fld>
            <a:endParaRPr lang="en-US"/>
          </a:p>
        </p:txBody>
      </p:sp>
      <p:sp>
        <p:nvSpPr>
          <p:cNvPr id="4" name="Footer Placeholder 3">
            <a:extLst>
              <a:ext uri="{FF2B5EF4-FFF2-40B4-BE49-F238E27FC236}">
                <a16:creationId xmlns:a16="http://schemas.microsoft.com/office/drawing/2014/main" id="{73E12BBE-DA68-49C2-A4B5-AB4000A0758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6EAF070-623B-45FD-ADDF-4DE6CCD844B2}"/>
              </a:ext>
            </a:extLst>
          </p:cNvPr>
          <p:cNvSpPr>
            <a:spLocks noGrp="1"/>
          </p:cNvSpPr>
          <p:nvPr>
            <p:ph type="sldNum" sz="quarter" idx="12"/>
          </p:nvPr>
        </p:nvSpPr>
        <p:spPr/>
        <p:txBody>
          <a:bodyPr/>
          <a:lstStyle/>
          <a:p>
            <a:fld id="{B9F64B40-51D7-47B0-8EE9-978643843937}" type="slidenum">
              <a:rPr lang="en-US" smtClean="0"/>
              <a:t>‹#›</a:t>
            </a:fld>
            <a:endParaRPr lang="en-US"/>
          </a:p>
        </p:txBody>
      </p:sp>
    </p:spTree>
    <p:extLst>
      <p:ext uri="{BB962C8B-B14F-4D97-AF65-F5344CB8AC3E}">
        <p14:creationId xmlns:p14="http://schemas.microsoft.com/office/powerpoint/2010/main" val="1893033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2BE09C-9D58-412C-B7BB-3E1B24F13948}"/>
              </a:ext>
            </a:extLst>
          </p:cNvPr>
          <p:cNvSpPr>
            <a:spLocks noGrp="1"/>
          </p:cNvSpPr>
          <p:nvPr>
            <p:ph type="dt" sz="half" idx="10"/>
          </p:nvPr>
        </p:nvSpPr>
        <p:spPr/>
        <p:txBody>
          <a:bodyPr/>
          <a:lstStyle/>
          <a:p>
            <a:fld id="{DA09CA3B-3C61-4A38-A746-4D1796D40A79}" type="datetimeFigureOut">
              <a:rPr lang="en-US" smtClean="0"/>
              <a:t>7/1/2018</a:t>
            </a:fld>
            <a:endParaRPr lang="en-US"/>
          </a:p>
        </p:txBody>
      </p:sp>
      <p:sp>
        <p:nvSpPr>
          <p:cNvPr id="3" name="Footer Placeholder 2">
            <a:extLst>
              <a:ext uri="{FF2B5EF4-FFF2-40B4-BE49-F238E27FC236}">
                <a16:creationId xmlns:a16="http://schemas.microsoft.com/office/drawing/2014/main" id="{8DB394AB-023C-4E50-98BC-783D5131086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38E2FE9-0FF0-4C41-BA0D-8A0B437D0300}"/>
              </a:ext>
            </a:extLst>
          </p:cNvPr>
          <p:cNvSpPr>
            <a:spLocks noGrp="1"/>
          </p:cNvSpPr>
          <p:nvPr>
            <p:ph type="sldNum" sz="quarter" idx="12"/>
          </p:nvPr>
        </p:nvSpPr>
        <p:spPr/>
        <p:txBody>
          <a:bodyPr/>
          <a:lstStyle/>
          <a:p>
            <a:fld id="{B9F64B40-51D7-47B0-8EE9-978643843937}" type="slidenum">
              <a:rPr lang="en-US" smtClean="0"/>
              <a:t>‹#›</a:t>
            </a:fld>
            <a:endParaRPr lang="en-US"/>
          </a:p>
        </p:txBody>
      </p:sp>
    </p:spTree>
    <p:extLst>
      <p:ext uri="{BB962C8B-B14F-4D97-AF65-F5344CB8AC3E}">
        <p14:creationId xmlns:p14="http://schemas.microsoft.com/office/powerpoint/2010/main" val="1703555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62812-08D6-469B-A1B6-B93AD9EB9A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6022035-D5FB-4074-8446-E7591FEB73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3A6009E-E395-4121-AB5E-2C14057E2A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09BA7CD-0D2A-4138-820C-85DDAFD22EF4}"/>
              </a:ext>
            </a:extLst>
          </p:cNvPr>
          <p:cNvSpPr>
            <a:spLocks noGrp="1"/>
          </p:cNvSpPr>
          <p:nvPr>
            <p:ph type="dt" sz="half" idx="10"/>
          </p:nvPr>
        </p:nvSpPr>
        <p:spPr/>
        <p:txBody>
          <a:bodyPr/>
          <a:lstStyle/>
          <a:p>
            <a:fld id="{DA09CA3B-3C61-4A38-A746-4D1796D40A79}" type="datetimeFigureOut">
              <a:rPr lang="en-US" smtClean="0"/>
              <a:t>7/1/2018</a:t>
            </a:fld>
            <a:endParaRPr lang="en-US"/>
          </a:p>
        </p:txBody>
      </p:sp>
      <p:sp>
        <p:nvSpPr>
          <p:cNvPr id="6" name="Footer Placeholder 5">
            <a:extLst>
              <a:ext uri="{FF2B5EF4-FFF2-40B4-BE49-F238E27FC236}">
                <a16:creationId xmlns:a16="http://schemas.microsoft.com/office/drawing/2014/main" id="{A0830899-D469-40D6-AE10-9C038E1283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C8F1D3-7529-43BC-B2AB-104E7E75C44A}"/>
              </a:ext>
            </a:extLst>
          </p:cNvPr>
          <p:cNvSpPr>
            <a:spLocks noGrp="1"/>
          </p:cNvSpPr>
          <p:nvPr>
            <p:ph type="sldNum" sz="quarter" idx="12"/>
          </p:nvPr>
        </p:nvSpPr>
        <p:spPr/>
        <p:txBody>
          <a:bodyPr/>
          <a:lstStyle/>
          <a:p>
            <a:fld id="{B9F64B40-51D7-47B0-8EE9-978643843937}" type="slidenum">
              <a:rPr lang="en-US" smtClean="0"/>
              <a:t>‹#›</a:t>
            </a:fld>
            <a:endParaRPr lang="en-US"/>
          </a:p>
        </p:txBody>
      </p:sp>
    </p:spTree>
    <p:extLst>
      <p:ext uri="{BB962C8B-B14F-4D97-AF65-F5344CB8AC3E}">
        <p14:creationId xmlns:p14="http://schemas.microsoft.com/office/powerpoint/2010/main" val="1127514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33EE9-0B49-40BF-B26D-1DE72E0787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E8632D5-2FB7-453E-84D1-9DF3BDFEFE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2678BCC-85D8-48FC-B379-C093F648AD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426A65E-A2B3-4DA9-AD0F-C9B960C8606C}"/>
              </a:ext>
            </a:extLst>
          </p:cNvPr>
          <p:cNvSpPr>
            <a:spLocks noGrp="1"/>
          </p:cNvSpPr>
          <p:nvPr>
            <p:ph type="dt" sz="half" idx="10"/>
          </p:nvPr>
        </p:nvSpPr>
        <p:spPr/>
        <p:txBody>
          <a:bodyPr/>
          <a:lstStyle/>
          <a:p>
            <a:fld id="{DA09CA3B-3C61-4A38-A746-4D1796D40A79}" type="datetimeFigureOut">
              <a:rPr lang="en-US" smtClean="0"/>
              <a:t>7/1/2018</a:t>
            </a:fld>
            <a:endParaRPr lang="en-US"/>
          </a:p>
        </p:txBody>
      </p:sp>
      <p:sp>
        <p:nvSpPr>
          <p:cNvPr id="6" name="Footer Placeholder 5">
            <a:extLst>
              <a:ext uri="{FF2B5EF4-FFF2-40B4-BE49-F238E27FC236}">
                <a16:creationId xmlns:a16="http://schemas.microsoft.com/office/drawing/2014/main" id="{2B167A4A-F006-48B0-8F67-42112347F8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ECD094-C7A2-49BA-9370-75823996865E}"/>
              </a:ext>
            </a:extLst>
          </p:cNvPr>
          <p:cNvSpPr>
            <a:spLocks noGrp="1"/>
          </p:cNvSpPr>
          <p:nvPr>
            <p:ph type="sldNum" sz="quarter" idx="12"/>
          </p:nvPr>
        </p:nvSpPr>
        <p:spPr/>
        <p:txBody>
          <a:bodyPr/>
          <a:lstStyle/>
          <a:p>
            <a:fld id="{B9F64B40-51D7-47B0-8EE9-978643843937}" type="slidenum">
              <a:rPr lang="en-US" smtClean="0"/>
              <a:t>‹#›</a:t>
            </a:fld>
            <a:endParaRPr lang="en-US"/>
          </a:p>
        </p:txBody>
      </p:sp>
    </p:spTree>
    <p:extLst>
      <p:ext uri="{BB962C8B-B14F-4D97-AF65-F5344CB8AC3E}">
        <p14:creationId xmlns:p14="http://schemas.microsoft.com/office/powerpoint/2010/main" val="715127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99B3F1-E4A7-4B78-BFF8-0B6CDB5CA2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C738D9-005E-4764-A839-5E910C9CDE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D91A99-71A6-4071-9012-57905632C4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09CA3B-3C61-4A38-A746-4D1796D40A79}" type="datetimeFigureOut">
              <a:rPr lang="en-US" smtClean="0"/>
              <a:t>7/1/2018</a:t>
            </a:fld>
            <a:endParaRPr lang="en-US"/>
          </a:p>
        </p:txBody>
      </p:sp>
      <p:sp>
        <p:nvSpPr>
          <p:cNvPr id="5" name="Footer Placeholder 4">
            <a:extLst>
              <a:ext uri="{FF2B5EF4-FFF2-40B4-BE49-F238E27FC236}">
                <a16:creationId xmlns:a16="http://schemas.microsoft.com/office/drawing/2014/main" id="{5DC0DA93-2B5E-488B-8031-080BA85C20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9CF89C4-7972-4977-8ED8-2EC4445CAF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F64B40-51D7-47B0-8EE9-978643843937}" type="slidenum">
              <a:rPr lang="en-US" smtClean="0"/>
              <a:t>‹#›</a:t>
            </a:fld>
            <a:endParaRPr lang="en-US"/>
          </a:p>
        </p:txBody>
      </p:sp>
    </p:spTree>
    <p:extLst>
      <p:ext uri="{BB962C8B-B14F-4D97-AF65-F5344CB8AC3E}">
        <p14:creationId xmlns:p14="http://schemas.microsoft.com/office/powerpoint/2010/main" val="2787109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40124" y="179296"/>
            <a:ext cx="9711752" cy="4304780"/>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240124" y="4956276"/>
            <a:ext cx="9711752" cy="1655762"/>
          </a:xfrm>
          <a:solidFill>
            <a:srgbClr val="FFFFCC"/>
          </a:solidFill>
        </p:spPr>
        <p:txBody>
          <a:bodyPr>
            <a:normAutofit/>
          </a:bodyPr>
          <a:lstStyle/>
          <a:p>
            <a:r>
              <a:rPr lang="en-US" sz="3600" dirty="0"/>
              <a:t>The Doctrines of Redemption: Key Protestant Reformation Doctrines - Sacraments</a:t>
            </a:r>
            <a:endParaRPr lang="en-US" sz="2800" dirty="0"/>
          </a:p>
          <a:p>
            <a:r>
              <a:rPr lang="en-US" b="1" dirty="0">
                <a:solidFill>
                  <a:srgbClr val="0070C0"/>
                </a:solidFill>
              </a:rPr>
              <a:t>The Heights Church July 1, 2018</a:t>
            </a:r>
          </a:p>
        </p:txBody>
      </p:sp>
    </p:spTree>
    <p:extLst>
      <p:ext uri="{BB962C8B-B14F-4D97-AF65-F5344CB8AC3E}">
        <p14:creationId xmlns:p14="http://schemas.microsoft.com/office/powerpoint/2010/main" val="995124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546853"/>
          </a:xfrm>
          <a:solidFill>
            <a:srgbClr val="FFFFCC"/>
          </a:solidFill>
        </p:spPr>
        <p:txBody>
          <a:bodyPr>
            <a:noAutofit/>
          </a:bodyPr>
          <a:lstStyle/>
          <a:p>
            <a:r>
              <a:rPr lang="en-US" sz="2800" dirty="0">
                <a:latin typeface="Arial" panose="020B0604020202020204" pitchFamily="34" charset="0"/>
                <a:cs typeface="Arial" panose="020B0604020202020204" pitchFamily="34" charset="0"/>
              </a:rPr>
              <a:t>Baptism- Does baptism save? The</a:t>
            </a:r>
            <a:r>
              <a:rPr lang="en-US" sz="2800" dirty="0">
                <a:solidFill>
                  <a:srgbClr val="0070C0"/>
                </a:solidFill>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Missouri Synod View</a:t>
            </a: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6808" y="546853"/>
            <a:ext cx="11635274" cy="3046988"/>
          </a:xfrm>
          <a:prstGeom prst="rect">
            <a:avLst/>
          </a:prstGeom>
          <a:solidFill>
            <a:srgbClr val="FFFFCC"/>
          </a:solidFill>
        </p:spPr>
        <p:txBody>
          <a:bodyPr wrap="square">
            <a:spAutoFit/>
          </a:bodyPr>
          <a:lstStyle/>
          <a:p>
            <a:r>
              <a:rPr lang="en-US" sz="2400" dirty="0">
                <a:solidFill>
                  <a:srgbClr val="FF0000"/>
                </a:solidFill>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and that new birth (regeneration) happens in Baptism (John 3:5-7; </a:t>
            </a:r>
            <a:r>
              <a:rPr lang="en-US" sz="2400" dirty="0">
                <a:solidFill>
                  <a:srgbClr val="0070C0"/>
                </a:solidFill>
                <a:latin typeface="Arial" panose="020B0604020202020204" pitchFamily="34" charset="0"/>
                <a:cs typeface="Arial" panose="020B0604020202020204" pitchFamily="34" charset="0"/>
              </a:rPr>
              <a:t>Jesus answered, "Truly, truly, I say to you, unless one is born of water and the Spirit, he cannot enter the kingdom of God.  That which is born of the flesh is flesh, and that which is born of the Spirit is spirit.  Do not marvel that I said to you, 'You must be born again.’ </a:t>
            </a:r>
          </a:p>
          <a:p>
            <a:r>
              <a:rPr lang="en-US" sz="2400" dirty="0">
                <a:latin typeface="Arial" panose="020B0604020202020204" pitchFamily="34" charset="0"/>
                <a:cs typeface="Arial" panose="020B0604020202020204" pitchFamily="34" charset="0"/>
              </a:rPr>
              <a:t>Titus 3:5-6). </a:t>
            </a:r>
            <a:r>
              <a:rPr lang="en-US" sz="2400" dirty="0">
                <a:solidFill>
                  <a:srgbClr val="0070C0"/>
                </a:solidFill>
                <a:latin typeface="Arial" panose="020B0604020202020204" pitchFamily="34" charset="0"/>
                <a:cs typeface="Arial" panose="020B0604020202020204" pitchFamily="34" charset="0"/>
              </a:rPr>
              <a:t>he saved us, not because of works done by us in righteousness, but according to his own mercy, by the washing of regeneration and renewal of the Holy Spirit,  whom he poured out on us richly through Jesus Christ our Savior,</a:t>
            </a: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93467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546853"/>
          </a:xfrm>
          <a:solidFill>
            <a:srgbClr val="FFFFCC"/>
          </a:solidFill>
        </p:spPr>
        <p:txBody>
          <a:bodyPr>
            <a:noAutofit/>
          </a:bodyPr>
          <a:lstStyle/>
          <a:p>
            <a:r>
              <a:rPr lang="en-US" sz="2800" dirty="0">
                <a:latin typeface="Arial" panose="020B0604020202020204" pitchFamily="34" charset="0"/>
                <a:cs typeface="Arial" panose="020B0604020202020204" pitchFamily="34" charset="0"/>
              </a:rPr>
              <a:t>Baptism- Does baptism save? The</a:t>
            </a:r>
            <a:r>
              <a:rPr lang="en-US" sz="2800" dirty="0">
                <a:solidFill>
                  <a:srgbClr val="0070C0"/>
                </a:solidFill>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Missouri Synod View</a:t>
            </a: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6808" y="546853"/>
            <a:ext cx="11635274" cy="3785652"/>
          </a:xfrm>
          <a:prstGeom prst="rect">
            <a:avLst/>
          </a:prstGeom>
          <a:solidFill>
            <a:srgbClr val="FFFFCC"/>
          </a:solidFill>
        </p:spPr>
        <p:txBody>
          <a:bodyPr wrap="square">
            <a:spAutoFit/>
          </a:bodyPr>
          <a:lstStyle/>
          <a:p>
            <a:r>
              <a:rPr lang="en-US" sz="2400" dirty="0">
                <a:latin typeface="Arial" panose="020B0604020202020204" pitchFamily="34" charset="0"/>
                <a:cs typeface="Arial" panose="020B0604020202020204" pitchFamily="34" charset="0"/>
              </a:rPr>
              <a:t>The infant’s faith cannot yet, of course, be verbally expressed or articulated by the child, yet it is real and present all the same. Acts 2:38-39; </a:t>
            </a:r>
            <a:r>
              <a:rPr lang="en-US" sz="2400" dirty="0">
                <a:solidFill>
                  <a:srgbClr val="0070C0"/>
                </a:solidFill>
                <a:latin typeface="Arial" panose="020B0604020202020204" pitchFamily="34" charset="0"/>
                <a:cs typeface="Arial" panose="020B0604020202020204" pitchFamily="34" charset="0"/>
              </a:rPr>
              <a:t>And Peter said to them, "Repent and be baptized every one of you in the name of Jesus Christ for the forgiveness of your sins, and you will receive the gift of the Holy Spirit. For the promise is for you and for your children and for all who are far off, everyone whom the Lord our God </a:t>
            </a:r>
            <a:r>
              <a:rPr lang="en-US" sz="2400" dirty="0">
                <a:solidFill>
                  <a:srgbClr val="FF0000"/>
                </a:solidFill>
                <a:latin typeface="Arial" panose="020B0604020202020204" pitchFamily="34" charset="0"/>
                <a:cs typeface="Arial" panose="020B0604020202020204" pitchFamily="34" charset="0"/>
              </a:rPr>
              <a:t>calls</a:t>
            </a:r>
            <a:r>
              <a:rPr lang="en-US" sz="2400" dirty="0">
                <a:solidFill>
                  <a:srgbClr val="0070C0"/>
                </a:solidFill>
                <a:latin typeface="Arial" panose="020B0604020202020204" pitchFamily="34" charset="0"/>
                <a:cs typeface="Arial" panose="020B0604020202020204" pitchFamily="34" charset="0"/>
              </a:rPr>
              <a:t> to himself.“ </a:t>
            </a:r>
            <a:r>
              <a:rPr lang="en-US" sz="2400" dirty="0">
                <a:latin typeface="Arial" panose="020B0604020202020204" pitchFamily="34" charset="0"/>
                <a:cs typeface="Arial" panose="020B0604020202020204" pitchFamily="34" charset="0"/>
              </a:rPr>
              <a:t>Luke 1:15; </a:t>
            </a:r>
            <a:r>
              <a:rPr lang="en-US" sz="2400" dirty="0">
                <a:solidFill>
                  <a:srgbClr val="0070C0"/>
                </a:solidFill>
                <a:latin typeface="Arial" panose="020B0604020202020204" pitchFamily="34" charset="0"/>
                <a:cs typeface="Arial" panose="020B0604020202020204" pitchFamily="34" charset="0"/>
              </a:rPr>
              <a:t>for he will be great before the Lord. And he must not drink wine or strong drink, and he will be filled with the Holy Spirit, even from his mother's womb.</a:t>
            </a:r>
            <a:r>
              <a:rPr lang="en-US" dirty="0"/>
              <a:t> </a:t>
            </a:r>
            <a:r>
              <a:rPr lang="en-US" sz="2400" dirty="0">
                <a:latin typeface="Arial" panose="020B0604020202020204" pitchFamily="34" charset="0"/>
                <a:cs typeface="Arial" panose="020B0604020202020204" pitchFamily="34" charset="0"/>
              </a:rPr>
              <a:t>2Timothy 3:15 </a:t>
            </a:r>
            <a:r>
              <a:rPr lang="en-US" sz="2400" dirty="0">
                <a:solidFill>
                  <a:srgbClr val="0070C0"/>
                </a:solidFill>
                <a:latin typeface="Arial" panose="020B0604020202020204" pitchFamily="34" charset="0"/>
                <a:cs typeface="Arial" panose="020B0604020202020204" pitchFamily="34" charset="0"/>
              </a:rPr>
              <a:t>and how from </a:t>
            </a:r>
            <a:r>
              <a:rPr lang="en-US" sz="2400" dirty="0">
                <a:solidFill>
                  <a:srgbClr val="FF0000"/>
                </a:solidFill>
                <a:latin typeface="Arial" panose="020B0604020202020204" pitchFamily="34" charset="0"/>
                <a:cs typeface="Arial" panose="020B0604020202020204" pitchFamily="34" charset="0"/>
              </a:rPr>
              <a:t>childhood</a:t>
            </a:r>
            <a:r>
              <a:rPr lang="en-US" sz="2400" dirty="0">
                <a:solidFill>
                  <a:srgbClr val="0070C0"/>
                </a:solidFill>
                <a:latin typeface="Arial" panose="020B0604020202020204" pitchFamily="34" charset="0"/>
                <a:cs typeface="Arial" panose="020B0604020202020204" pitchFamily="34" charset="0"/>
              </a:rPr>
              <a:t> you have been acquainted with the sacred writings, which are able to make you wise for salvation through faith in Christ Jesus. </a:t>
            </a: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82795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546853"/>
          </a:xfrm>
          <a:solidFill>
            <a:srgbClr val="FFFFCC"/>
          </a:solidFill>
        </p:spPr>
        <p:txBody>
          <a:bodyPr>
            <a:noAutofit/>
          </a:bodyPr>
          <a:lstStyle/>
          <a:p>
            <a:r>
              <a:rPr lang="en-US" sz="2800" dirty="0">
                <a:latin typeface="Arial" panose="020B0604020202020204" pitchFamily="34" charset="0"/>
                <a:cs typeface="Arial" panose="020B0604020202020204" pitchFamily="34" charset="0"/>
              </a:rPr>
              <a:t>Baptism- Does baptism save? The</a:t>
            </a:r>
            <a:r>
              <a:rPr lang="en-US" sz="2800" dirty="0">
                <a:solidFill>
                  <a:srgbClr val="0070C0"/>
                </a:solidFill>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Missouri Synod View</a:t>
            </a: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6808" y="621498"/>
            <a:ext cx="11635274" cy="6001643"/>
          </a:xfrm>
          <a:prstGeom prst="rect">
            <a:avLst/>
          </a:prstGeom>
          <a:solidFill>
            <a:srgbClr val="FFFFCC"/>
          </a:solidFill>
        </p:spPr>
        <p:txBody>
          <a:bodyPr wrap="square">
            <a:spAutoFit/>
          </a:bodyPr>
          <a:lstStyle/>
          <a:p>
            <a:pPr marL="457200" indent="-457200">
              <a:buFont typeface="+mj-lt"/>
              <a:buAutoNum type="arabicPeriod" startAt="4"/>
            </a:pPr>
            <a:r>
              <a:rPr lang="en-US" sz="2400" dirty="0">
                <a:latin typeface="Arial" panose="020B0604020202020204" pitchFamily="34" charset="0"/>
                <a:cs typeface="Arial" panose="020B0604020202020204" pitchFamily="34" charset="0"/>
              </a:rPr>
              <a:t>Lutherans do not believe that only those baptized as infants receive faith. Faith </a:t>
            </a:r>
            <a:r>
              <a:rPr lang="en-US" sz="2400" dirty="0">
                <a:solidFill>
                  <a:srgbClr val="FF0000"/>
                </a:solidFill>
                <a:latin typeface="Arial" panose="020B0604020202020204" pitchFamily="34" charset="0"/>
                <a:cs typeface="Arial" panose="020B0604020202020204" pitchFamily="34" charset="0"/>
              </a:rPr>
              <a:t>can also </a:t>
            </a:r>
            <a:r>
              <a:rPr lang="en-US" sz="2400" dirty="0">
                <a:latin typeface="Arial" panose="020B0604020202020204" pitchFamily="34" charset="0"/>
                <a:cs typeface="Arial" panose="020B0604020202020204" pitchFamily="34" charset="0"/>
              </a:rPr>
              <a:t>be created in a person's heart by the power of the Holy Spirit working through God's (written or spoken) Word.</a:t>
            </a:r>
          </a:p>
          <a:p>
            <a:pPr marL="342900" indent="-342900">
              <a:buFont typeface="+mj-lt"/>
              <a:buAutoNum type="arabicPeriod" startAt="4"/>
            </a:pPr>
            <a:r>
              <a:rPr lang="en-US" sz="2400" dirty="0">
                <a:latin typeface="Arial" panose="020B0604020202020204" pitchFamily="34" charset="0"/>
                <a:cs typeface="Arial" panose="020B0604020202020204" pitchFamily="34" charset="0"/>
              </a:rPr>
              <a:t>Baptism should then soon follow conversion (cf. Acts 8:37) for the purpose of confirming and strengthening faith in accordance with God's command and promise. Depending on the situation, therefore, Lutherans baptize people of all ages from infancy to adulthood.</a:t>
            </a:r>
          </a:p>
          <a:p>
            <a:pPr marL="342900" indent="-342900">
              <a:buFont typeface="+mj-lt"/>
              <a:buAutoNum type="arabicPeriod" startAt="4"/>
            </a:pPr>
            <a:r>
              <a:rPr lang="en-US" sz="2400" dirty="0">
                <a:latin typeface="Arial" panose="020B0604020202020204" pitchFamily="34" charset="0"/>
                <a:cs typeface="Arial" panose="020B0604020202020204" pitchFamily="34" charset="0"/>
              </a:rPr>
              <a:t>The LCMS does not believe that Baptism is ABSOLUTELY necessary for salvation. All true believers in the Old Testament era were saved without baptism. Mark 16:16 implies that it is not the absence of Baptism that condemns a person but the absence of faith, and there are clearly other ways of coming to faith by the power of the Holy Spirit (reading or hearing the Word of God).</a:t>
            </a:r>
          </a:p>
          <a:p>
            <a:pPr marL="342900" indent="-342900">
              <a:buFont typeface="+mj-lt"/>
              <a:buAutoNum type="arabicPeriod" startAt="4"/>
            </a:pPr>
            <a:r>
              <a:rPr lang="en-US" sz="2400" dirty="0">
                <a:latin typeface="Arial" panose="020B0604020202020204" pitchFamily="34" charset="0"/>
                <a:cs typeface="Arial" panose="020B0604020202020204" pitchFamily="34" charset="0"/>
              </a:rPr>
              <a:t>Still, Baptism dare not be despised or willfully neglected, since it is explicitly commanded by God and has His precious promises attached to it. It is not a mere “ritual” or “symbol,” but a powerful means of grace by which God grants faith and the forgiveness of sins.</a:t>
            </a: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44811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475861"/>
          </a:xfrm>
          <a:solidFill>
            <a:srgbClr val="FFFFCC"/>
          </a:solidFill>
        </p:spPr>
        <p:txBody>
          <a:bodyPr>
            <a:noAutofit/>
          </a:bodyPr>
          <a:lstStyle/>
          <a:p>
            <a:r>
              <a:rPr lang="en-US" sz="2800" dirty="0">
                <a:latin typeface="Arial" panose="020B0604020202020204" pitchFamily="34" charset="0"/>
                <a:cs typeface="Arial" panose="020B0604020202020204" pitchFamily="34" charset="0"/>
              </a:rPr>
              <a:t>Divisions over Baptism </a:t>
            </a: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546853"/>
            <a:ext cx="11635274" cy="1938992"/>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We </a:t>
            </a:r>
            <a:r>
              <a:rPr lang="en-US" dirty="0"/>
              <a:t> </a:t>
            </a:r>
            <a:r>
              <a:rPr lang="en-US" sz="2400" dirty="0">
                <a:solidFill>
                  <a:srgbClr val="0070C0"/>
                </a:solidFill>
                <a:latin typeface="Arial" panose="020B0604020202020204" pitchFamily="34" charset="0"/>
                <a:cs typeface="Arial" panose="020B0604020202020204" pitchFamily="34" charset="0"/>
              </a:rPr>
              <a:t>will consider four basic questions regarding baptism.</a:t>
            </a:r>
          </a:p>
          <a:p>
            <a:pPr marL="914400" lvl="1" indent="-457200">
              <a:buFont typeface="+mj-lt"/>
              <a:buAutoNum type="arabicPeriod"/>
            </a:pPr>
            <a:r>
              <a:rPr lang="en-US" sz="2400" dirty="0">
                <a:latin typeface="Arial" panose="020B0604020202020204" pitchFamily="34" charset="0"/>
                <a:cs typeface="Arial" panose="020B0604020202020204" pitchFamily="34" charset="0"/>
              </a:rPr>
              <a:t>Does Baptism save? Is it necessary for salvation?</a:t>
            </a:r>
          </a:p>
          <a:p>
            <a:pPr marL="914400" lvl="1" indent="-457200">
              <a:buFont typeface="+mj-lt"/>
              <a:buAutoNum type="arabicPeriod"/>
            </a:pPr>
            <a:r>
              <a:rPr lang="en-US" sz="2400" dirty="0">
                <a:latin typeface="Arial" panose="020B0604020202020204" pitchFamily="34" charset="0"/>
                <a:cs typeface="Arial" panose="020B0604020202020204" pitchFamily="34" charset="0"/>
              </a:rPr>
              <a:t>How should baptism be performed?</a:t>
            </a:r>
          </a:p>
          <a:p>
            <a:pPr marL="914400" lvl="1" indent="-457200">
              <a:buFont typeface="+mj-lt"/>
              <a:buAutoNum type="arabicPeriod"/>
            </a:pPr>
            <a:r>
              <a:rPr lang="en-US" sz="2400" dirty="0">
                <a:latin typeface="Arial" panose="020B0604020202020204" pitchFamily="34" charset="0"/>
                <a:cs typeface="Arial" panose="020B0604020202020204" pitchFamily="34" charset="0"/>
              </a:rPr>
              <a:t>What does baptism symbolize?</a:t>
            </a:r>
          </a:p>
          <a:p>
            <a:pPr marL="914400" lvl="1" indent="-457200">
              <a:buFont typeface="+mj-lt"/>
              <a:buAutoNum type="arabicPeriod"/>
            </a:pPr>
            <a:r>
              <a:rPr lang="en-US" sz="2400" dirty="0">
                <a:latin typeface="Arial" panose="020B0604020202020204" pitchFamily="34" charset="0"/>
                <a:cs typeface="Arial" panose="020B0604020202020204" pitchFamily="34" charset="0"/>
              </a:rPr>
              <a:t>Should we baptize babies or believers?</a:t>
            </a: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47971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546853"/>
          </a:xfrm>
          <a:solidFill>
            <a:srgbClr val="FFFFCC"/>
          </a:solidFill>
        </p:spPr>
        <p:txBody>
          <a:bodyPr>
            <a:noAutofit/>
          </a:bodyPr>
          <a:lstStyle/>
          <a:p>
            <a:r>
              <a:rPr lang="en-US" sz="2800" dirty="0">
                <a:latin typeface="Arial" panose="020B0604020202020204" pitchFamily="34" charset="0"/>
                <a:cs typeface="Arial" panose="020B0604020202020204" pitchFamily="34" charset="0"/>
              </a:rPr>
              <a:t>Baptism- Does baptism save? Is baptism necessary for salvation?</a:t>
            </a: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6808" y="621498"/>
            <a:ext cx="11635274" cy="5632311"/>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The Roman Catholic perspective is that </a:t>
            </a:r>
            <a:r>
              <a:rPr lang="en-US" sz="2400" b="1" dirty="0">
                <a:solidFill>
                  <a:srgbClr val="0070C0"/>
                </a:solidFill>
                <a:latin typeface="Arial" panose="020B0604020202020204" pitchFamily="34" charset="0"/>
                <a:cs typeface="Arial" panose="020B0604020202020204" pitchFamily="34" charset="0"/>
              </a:rPr>
              <a:t>baptism is necessary for salvation </a:t>
            </a:r>
            <a:r>
              <a:rPr lang="en-US" sz="2400" dirty="0">
                <a:solidFill>
                  <a:srgbClr val="0070C0"/>
                </a:solidFill>
                <a:latin typeface="Arial" panose="020B0604020202020204" pitchFamily="34" charset="0"/>
                <a:cs typeface="Arial" panose="020B0604020202020204" pitchFamily="34" charset="0"/>
              </a:rPr>
              <a:t>and that the act of </a:t>
            </a:r>
            <a:r>
              <a:rPr lang="en-US" sz="2400" b="1" dirty="0">
                <a:solidFill>
                  <a:srgbClr val="0070C0"/>
                </a:solidFill>
                <a:latin typeface="Arial" panose="020B0604020202020204" pitchFamily="34" charset="0"/>
                <a:cs typeface="Arial" panose="020B0604020202020204" pitchFamily="34" charset="0"/>
              </a:rPr>
              <a:t>baptizing causes regeneration </a:t>
            </a:r>
            <a:r>
              <a:rPr lang="en-US" sz="2400" dirty="0">
                <a:solidFill>
                  <a:srgbClr val="0070C0"/>
                </a:solidFill>
                <a:latin typeface="Arial" panose="020B0604020202020204" pitchFamily="34" charset="0"/>
                <a:cs typeface="Arial" panose="020B0604020202020204" pitchFamily="34" charset="0"/>
              </a:rPr>
              <a:t>(“born again”). Stated differently, baptism is a means whereby the church bestows saving grace on people.</a:t>
            </a:r>
          </a:p>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However, we can be confident that baptism does not save and is not necessary for salvation because of the thief on the cross. </a:t>
            </a:r>
            <a:r>
              <a:rPr lang="en-US" sz="2400" dirty="0">
                <a:latin typeface="Arial" panose="020B0604020202020204" pitchFamily="34" charset="0"/>
                <a:cs typeface="Arial" panose="020B0604020202020204" pitchFamily="34" charset="0"/>
              </a:rPr>
              <a:t>And he said to him, "Truly, I say to you, today you will be with me in Paradise.“ (Luke 23:33)</a:t>
            </a:r>
          </a:p>
          <a:p>
            <a:pPr marL="800100" lvl="1"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The thief could not have been baptized on the cross.</a:t>
            </a:r>
          </a:p>
          <a:p>
            <a:pPr marL="800100" lvl="1"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The thief was not saved under the Old Covenant because Jesus died before the thief and when Jesus died the New Covenant began.</a:t>
            </a:r>
          </a:p>
          <a:p>
            <a:pPr marL="800100" lvl="1"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The thief was going to heaven with Jesus so he must have been regenerated.</a:t>
            </a:r>
          </a:p>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Mark 16:16 is often quoted to prove baptism is necessary for salvation. </a:t>
            </a:r>
            <a:r>
              <a:rPr lang="en-US" dirty="0"/>
              <a:t> </a:t>
            </a:r>
            <a:r>
              <a:rPr lang="en-US" sz="2400" dirty="0">
                <a:latin typeface="Arial" panose="020B0604020202020204" pitchFamily="34" charset="0"/>
                <a:cs typeface="Arial" panose="020B0604020202020204" pitchFamily="34" charset="0"/>
              </a:rPr>
              <a:t>Whoever believes and is baptized will be saved, but </a:t>
            </a:r>
            <a:r>
              <a:rPr lang="en-US" sz="2400" dirty="0">
                <a:solidFill>
                  <a:srgbClr val="FF0000"/>
                </a:solidFill>
                <a:latin typeface="Arial" panose="020B0604020202020204" pitchFamily="34" charset="0"/>
                <a:cs typeface="Arial" panose="020B0604020202020204" pitchFamily="34" charset="0"/>
              </a:rPr>
              <a:t>whoever does not believe will be condemned.</a:t>
            </a:r>
            <a:r>
              <a:rPr lang="en-US" sz="2400" dirty="0">
                <a:latin typeface="Arial" panose="020B0604020202020204" pitchFamily="34" charset="0"/>
                <a:cs typeface="Arial" panose="020B0604020202020204" pitchFamily="34" charset="0"/>
              </a:rPr>
              <a:t> (Mark 16:16)</a:t>
            </a:r>
          </a:p>
          <a:p>
            <a:pPr marL="800100" lvl="1"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Mark 16:9 – 20 is not included in the earliest most reliable manuscripts. </a:t>
            </a:r>
          </a:p>
          <a:p>
            <a:pPr marL="800100" lvl="1"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Condemnation </a:t>
            </a:r>
            <a:r>
              <a:rPr lang="en-US" sz="2400" dirty="0">
                <a:solidFill>
                  <a:srgbClr val="FF0000"/>
                </a:solidFill>
                <a:latin typeface="Arial" panose="020B0604020202020204" pitchFamily="34" charset="0"/>
                <a:cs typeface="Arial" panose="020B0604020202020204" pitchFamily="34" charset="0"/>
              </a:rPr>
              <a:t>results from unbelief </a:t>
            </a:r>
            <a:r>
              <a:rPr lang="en-US" sz="2400" dirty="0">
                <a:solidFill>
                  <a:srgbClr val="0070C0"/>
                </a:solidFill>
                <a:latin typeface="Arial" panose="020B0604020202020204" pitchFamily="34" charset="0"/>
                <a:cs typeface="Arial" panose="020B0604020202020204" pitchFamily="34" charset="0"/>
              </a:rPr>
              <a:t>not from not being baptized!</a:t>
            </a: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2785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Baptism- Protestant Divisions: Immersion, Pouring or Sprinkling?</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1591" y="856357"/>
            <a:ext cx="11635274" cy="4524315"/>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In the NT the mode of baptism was by immersion.</a:t>
            </a:r>
          </a:p>
          <a:p>
            <a:pPr marL="342900" indent="-342900">
              <a:buFont typeface="Arial" panose="020B0604020202020204" pitchFamily="34" charset="0"/>
              <a:buChar char="•"/>
            </a:pPr>
            <a:r>
              <a:rPr lang="en-US" sz="2400" i="1" dirty="0" err="1">
                <a:solidFill>
                  <a:srgbClr val="0070C0"/>
                </a:solidFill>
                <a:latin typeface="Arial" panose="020B0604020202020204" pitchFamily="34" charset="0"/>
                <a:cs typeface="Arial" panose="020B0604020202020204" pitchFamily="34" charset="0"/>
              </a:rPr>
              <a:t>Baptizō</a:t>
            </a:r>
            <a:r>
              <a:rPr lang="en-US" sz="2400" i="1" dirty="0">
                <a:solidFill>
                  <a:srgbClr val="0070C0"/>
                </a:solidFill>
                <a:latin typeface="Arial" panose="020B0604020202020204" pitchFamily="34" charset="0"/>
                <a:cs typeface="Arial" panose="020B0604020202020204" pitchFamily="34" charset="0"/>
              </a:rPr>
              <a:t> </a:t>
            </a:r>
            <a:r>
              <a:rPr lang="en-US" sz="2400" dirty="0">
                <a:solidFill>
                  <a:srgbClr val="0070C0"/>
                </a:solidFill>
                <a:latin typeface="Arial" panose="020B0604020202020204" pitchFamily="34" charset="0"/>
                <a:cs typeface="Arial" panose="020B0604020202020204" pitchFamily="34" charset="0"/>
              </a:rPr>
              <a:t>in Greek means to plunge, dip or immerse something in water. (In Hebrew it is referred to as a MIKVEH - an immersion.)</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And all the country of Judea and all Jerusalem were going out to him and were being </a:t>
            </a:r>
            <a:r>
              <a:rPr lang="en-US" sz="2400" dirty="0">
                <a:solidFill>
                  <a:srgbClr val="FF0000"/>
                </a:solidFill>
                <a:latin typeface="Arial" panose="020B0604020202020204" pitchFamily="34" charset="0"/>
                <a:cs typeface="Arial" panose="020B0604020202020204" pitchFamily="34" charset="0"/>
              </a:rPr>
              <a:t>baptized</a:t>
            </a:r>
            <a:r>
              <a:rPr lang="en-US" sz="2400" dirty="0">
                <a:latin typeface="Arial" panose="020B0604020202020204" pitchFamily="34" charset="0"/>
                <a:cs typeface="Arial" panose="020B0604020202020204" pitchFamily="34" charset="0"/>
              </a:rPr>
              <a:t> by him </a:t>
            </a:r>
            <a:r>
              <a:rPr lang="en-US" sz="2400" dirty="0">
                <a:solidFill>
                  <a:srgbClr val="FF0000"/>
                </a:solidFill>
                <a:latin typeface="Arial" panose="020B0604020202020204" pitchFamily="34" charset="0"/>
                <a:cs typeface="Arial" panose="020B0604020202020204" pitchFamily="34" charset="0"/>
              </a:rPr>
              <a:t>in</a:t>
            </a:r>
            <a:r>
              <a:rPr lang="en-US" sz="2400" dirty="0">
                <a:latin typeface="Arial" panose="020B0604020202020204" pitchFamily="34" charset="0"/>
                <a:cs typeface="Arial" panose="020B0604020202020204" pitchFamily="34" charset="0"/>
              </a:rPr>
              <a:t> the river Jordan, confessing their sins. (Mark 1:5)</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And when he came </a:t>
            </a:r>
            <a:r>
              <a:rPr lang="en-US" sz="2400" dirty="0">
                <a:solidFill>
                  <a:srgbClr val="FF0000"/>
                </a:solidFill>
                <a:latin typeface="Arial" panose="020B0604020202020204" pitchFamily="34" charset="0"/>
                <a:cs typeface="Arial" panose="020B0604020202020204" pitchFamily="34" charset="0"/>
              </a:rPr>
              <a:t>up out </a:t>
            </a:r>
            <a:r>
              <a:rPr lang="en-US" sz="2400" dirty="0">
                <a:latin typeface="Arial" panose="020B0604020202020204" pitchFamily="34" charset="0"/>
                <a:cs typeface="Arial" panose="020B0604020202020204" pitchFamily="34" charset="0"/>
              </a:rPr>
              <a:t>of the water, immediately he saw the heavens being torn open and the Spirit descending on him like a dove. (Mark 1:10)</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John also was baptizing at </a:t>
            </a:r>
            <a:r>
              <a:rPr lang="en-US" sz="2400" dirty="0" err="1">
                <a:latin typeface="Arial" panose="020B0604020202020204" pitchFamily="34" charset="0"/>
                <a:cs typeface="Arial" panose="020B0604020202020204" pitchFamily="34" charset="0"/>
              </a:rPr>
              <a:t>Aenon</a:t>
            </a:r>
            <a:r>
              <a:rPr lang="en-US" sz="2400" dirty="0">
                <a:latin typeface="Arial" panose="020B0604020202020204" pitchFamily="34" charset="0"/>
                <a:cs typeface="Arial" panose="020B0604020202020204" pitchFamily="34" charset="0"/>
              </a:rPr>
              <a:t> near Salim, </a:t>
            </a:r>
            <a:r>
              <a:rPr lang="en-US" sz="2400" dirty="0">
                <a:solidFill>
                  <a:srgbClr val="FF0000"/>
                </a:solidFill>
                <a:latin typeface="Arial" panose="020B0604020202020204" pitchFamily="34" charset="0"/>
                <a:cs typeface="Arial" panose="020B0604020202020204" pitchFamily="34" charset="0"/>
              </a:rPr>
              <a:t>because water was plentiful there</a:t>
            </a:r>
            <a:r>
              <a:rPr lang="en-US" sz="2400" dirty="0">
                <a:latin typeface="Arial" panose="020B0604020202020204" pitchFamily="34" charset="0"/>
                <a:cs typeface="Arial" panose="020B0604020202020204" pitchFamily="34" charset="0"/>
              </a:rPr>
              <a:t>, and people were coming and being baptized (John 3:23)</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And as they were going along the road they came to </a:t>
            </a:r>
            <a:r>
              <a:rPr lang="en-US" sz="2400" dirty="0">
                <a:solidFill>
                  <a:srgbClr val="FF0000"/>
                </a:solidFill>
                <a:latin typeface="Arial" panose="020B0604020202020204" pitchFamily="34" charset="0"/>
                <a:cs typeface="Arial" panose="020B0604020202020204" pitchFamily="34" charset="0"/>
              </a:rPr>
              <a:t>some water</a:t>
            </a:r>
            <a:r>
              <a:rPr lang="en-US" sz="2400" dirty="0">
                <a:latin typeface="Arial" panose="020B0604020202020204" pitchFamily="34" charset="0"/>
                <a:cs typeface="Arial" panose="020B0604020202020204" pitchFamily="34" charset="0"/>
              </a:rPr>
              <a:t>, and the eunuch said, "See, here is water! What prevents me from being baptized?" (Acts 8:36)</a:t>
            </a: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36386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Baptism - Protestant Divisions: What Does Baptism Symbolize?</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1591" y="856357"/>
            <a:ext cx="11635274" cy="4893647"/>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Baptism symbolizes the recipient’s union with the death, burial and resurrection of Jesus.</a:t>
            </a:r>
          </a:p>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When the candidate goes down into the water it is a picture of being buried in a grave. Coming out of the water is a picture of being raised with Jesus to newness of life. In other words the candidate’s old way of life has died and they have been raised to a new way of life.</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Do you not know that all of us who have been baptized into Christ Jesus were </a:t>
            </a:r>
            <a:r>
              <a:rPr lang="en-US" sz="2400" dirty="0">
                <a:solidFill>
                  <a:srgbClr val="FF0000"/>
                </a:solidFill>
                <a:latin typeface="Arial" panose="020B0604020202020204" pitchFamily="34" charset="0"/>
                <a:cs typeface="Arial" panose="020B0604020202020204" pitchFamily="34" charset="0"/>
              </a:rPr>
              <a:t>baptized into his death</a:t>
            </a:r>
            <a:r>
              <a:rPr lang="en-US" sz="2400" dirty="0">
                <a:latin typeface="Arial" panose="020B0604020202020204" pitchFamily="34" charset="0"/>
                <a:cs typeface="Arial" panose="020B0604020202020204" pitchFamily="34" charset="0"/>
              </a:rPr>
              <a:t>? We were buried therefore with him by </a:t>
            </a:r>
            <a:r>
              <a:rPr lang="en-US" sz="2400" dirty="0">
                <a:solidFill>
                  <a:srgbClr val="FF0000"/>
                </a:solidFill>
                <a:latin typeface="Arial" panose="020B0604020202020204" pitchFamily="34" charset="0"/>
                <a:cs typeface="Arial" panose="020B0604020202020204" pitchFamily="34" charset="0"/>
              </a:rPr>
              <a:t>baptism into death</a:t>
            </a:r>
            <a:r>
              <a:rPr lang="en-US" sz="2400" dirty="0">
                <a:latin typeface="Arial" panose="020B0604020202020204" pitchFamily="34" charset="0"/>
                <a:cs typeface="Arial" panose="020B0604020202020204" pitchFamily="34" charset="0"/>
              </a:rPr>
              <a:t>, in order that, </a:t>
            </a:r>
            <a:r>
              <a:rPr lang="en-US" sz="2400" dirty="0">
                <a:solidFill>
                  <a:srgbClr val="FF0000"/>
                </a:solidFill>
                <a:latin typeface="Arial" panose="020B0604020202020204" pitchFamily="34" charset="0"/>
                <a:cs typeface="Arial" panose="020B0604020202020204" pitchFamily="34" charset="0"/>
              </a:rPr>
              <a:t>just as Christ was raised from the dead by the glory of the Father, we too might walk in newness of life</a:t>
            </a:r>
            <a:r>
              <a:rPr lang="en-US" sz="2400" dirty="0">
                <a:latin typeface="Arial" panose="020B0604020202020204" pitchFamily="34" charset="0"/>
                <a:cs typeface="Arial" panose="020B0604020202020204" pitchFamily="34" charset="0"/>
              </a:rPr>
              <a:t>.  (Romans 6:3-4)</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having been </a:t>
            </a:r>
            <a:r>
              <a:rPr lang="en-US" sz="2400" dirty="0">
                <a:solidFill>
                  <a:srgbClr val="FF0000"/>
                </a:solidFill>
                <a:latin typeface="Arial" panose="020B0604020202020204" pitchFamily="34" charset="0"/>
                <a:cs typeface="Arial" panose="020B0604020202020204" pitchFamily="34" charset="0"/>
              </a:rPr>
              <a:t>buried with him in baptism</a:t>
            </a:r>
            <a:r>
              <a:rPr lang="en-US" sz="2400" dirty="0">
                <a:latin typeface="Arial" panose="020B0604020202020204" pitchFamily="34" charset="0"/>
                <a:cs typeface="Arial" panose="020B0604020202020204" pitchFamily="34" charset="0"/>
              </a:rPr>
              <a:t>, in which you were also </a:t>
            </a:r>
            <a:r>
              <a:rPr lang="en-US" sz="2400" dirty="0">
                <a:solidFill>
                  <a:srgbClr val="FF0000"/>
                </a:solidFill>
                <a:latin typeface="Arial" panose="020B0604020202020204" pitchFamily="34" charset="0"/>
                <a:cs typeface="Arial" panose="020B0604020202020204" pitchFamily="34" charset="0"/>
              </a:rPr>
              <a:t>raised with him through faith</a:t>
            </a:r>
            <a:r>
              <a:rPr lang="en-US" sz="2400" dirty="0">
                <a:latin typeface="Arial" panose="020B0604020202020204" pitchFamily="34" charset="0"/>
                <a:cs typeface="Arial" panose="020B0604020202020204" pitchFamily="34" charset="0"/>
              </a:rPr>
              <a:t> in the powerful working of God, who raised him from the dead. (Colossians 2:12)</a:t>
            </a: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10759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Baptism- Protestant Divisions: What Does Baptism Symbolize?</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728538"/>
            <a:ext cx="11635274" cy="4524315"/>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Some Protestants think baptism mainly symbolizes purification and cleansing from sin since water is a symbol of washing.</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And now why do you wait? Rise and </a:t>
            </a:r>
            <a:r>
              <a:rPr lang="en-US" sz="2400" dirty="0">
                <a:solidFill>
                  <a:srgbClr val="FF0000"/>
                </a:solidFill>
                <a:latin typeface="Arial" panose="020B0604020202020204" pitchFamily="34" charset="0"/>
                <a:cs typeface="Arial" panose="020B0604020202020204" pitchFamily="34" charset="0"/>
              </a:rPr>
              <a:t>be baptized and wash away your sins</a:t>
            </a:r>
            <a:r>
              <a:rPr lang="en-US" sz="2400" dirty="0">
                <a:latin typeface="Arial" panose="020B0604020202020204" pitchFamily="34" charset="0"/>
                <a:cs typeface="Arial" panose="020B0604020202020204" pitchFamily="34" charset="0"/>
              </a:rPr>
              <a:t>, calling on his name.’ (Acts 22:16)</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But when the goodness and loving kindness of God our Savior appeared, he saved us, not because of works done by us in righteousness, but according to his own mercy, </a:t>
            </a:r>
            <a:r>
              <a:rPr lang="en-US" sz="2400" dirty="0">
                <a:solidFill>
                  <a:srgbClr val="FF0000"/>
                </a:solidFill>
                <a:latin typeface="Arial" panose="020B0604020202020204" pitchFamily="34" charset="0"/>
                <a:cs typeface="Arial" panose="020B0604020202020204" pitchFamily="34" charset="0"/>
              </a:rPr>
              <a:t>by the washing of regeneration and renewal of the Holy Spirit</a:t>
            </a:r>
            <a:r>
              <a:rPr lang="en-US" sz="2400" dirty="0">
                <a:latin typeface="Arial" panose="020B0604020202020204" pitchFamily="34" charset="0"/>
                <a:cs typeface="Arial" panose="020B0604020202020204" pitchFamily="34" charset="0"/>
              </a:rPr>
              <a:t>, whom he </a:t>
            </a:r>
            <a:r>
              <a:rPr lang="en-US" sz="2400" dirty="0">
                <a:solidFill>
                  <a:srgbClr val="FF0000"/>
                </a:solidFill>
                <a:latin typeface="Arial" panose="020B0604020202020204" pitchFamily="34" charset="0"/>
                <a:cs typeface="Arial" panose="020B0604020202020204" pitchFamily="34" charset="0"/>
              </a:rPr>
              <a:t>poured out on us </a:t>
            </a:r>
            <a:r>
              <a:rPr lang="en-US" sz="2400" dirty="0">
                <a:latin typeface="Arial" panose="020B0604020202020204" pitchFamily="34" charset="0"/>
                <a:cs typeface="Arial" panose="020B0604020202020204" pitchFamily="34" charset="0"/>
              </a:rPr>
              <a:t>richly through Jesus Christ our Savior, so that being justified by his grace we might become heirs according to the hope of eternal life.  (Titus 3:4-6)</a:t>
            </a:r>
          </a:p>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Both death and resurrection as well as washing are represented by baptism but both Romans 6:3-4 and Colossians 2:12 link death and resurrection with baptism.</a:t>
            </a: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26500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546853"/>
          </a:xfrm>
          <a:solidFill>
            <a:srgbClr val="FFFFCC"/>
          </a:solidFill>
        </p:spPr>
        <p:txBody>
          <a:bodyPr>
            <a:noAutofit/>
          </a:bodyPr>
          <a:lstStyle/>
          <a:p>
            <a:r>
              <a:rPr lang="en-US" sz="2800" dirty="0">
                <a:latin typeface="Arial" panose="020B0604020202020204" pitchFamily="34" charset="0"/>
                <a:cs typeface="Arial" panose="020B0604020202020204" pitchFamily="34" charset="0"/>
              </a:rPr>
              <a:t>Baptism- Does baptism save? The Lutheran View</a:t>
            </a: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6808" y="621498"/>
            <a:ext cx="11635274" cy="5632311"/>
          </a:xfrm>
          <a:prstGeom prst="rect">
            <a:avLst/>
          </a:prstGeom>
          <a:solidFill>
            <a:srgbClr val="FFFFCC"/>
          </a:solidFill>
        </p:spPr>
        <p:txBody>
          <a:bodyPr wrap="square">
            <a:spAutoFit/>
          </a:bodyPr>
          <a:lstStyle/>
          <a:p>
            <a:pPr marL="457200" indent="-4572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Luther’s view of baptism is explained by the following excerpts from his Large Catechism. </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Baptism is nothing else than water and the Word of God </a:t>
            </a:r>
            <a:r>
              <a:rPr lang="en-US" sz="2400" dirty="0">
                <a:solidFill>
                  <a:srgbClr val="FF0000"/>
                </a:solidFill>
                <a:latin typeface="Arial" panose="020B0604020202020204" pitchFamily="34" charset="0"/>
                <a:cs typeface="Arial" panose="020B0604020202020204" pitchFamily="34" charset="0"/>
              </a:rPr>
              <a:t>in and with </a:t>
            </a:r>
            <a:r>
              <a:rPr lang="en-US" sz="2400" dirty="0">
                <a:latin typeface="Arial" panose="020B0604020202020204" pitchFamily="34" charset="0"/>
                <a:cs typeface="Arial" panose="020B0604020202020204" pitchFamily="34" charset="0"/>
              </a:rPr>
              <a:t>each other, that is when the Word is </a:t>
            </a:r>
            <a:r>
              <a:rPr lang="en-US" sz="2400" dirty="0">
                <a:solidFill>
                  <a:srgbClr val="FF0000"/>
                </a:solidFill>
                <a:latin typeface="Arial" panose="020B0604020202020204" pitchFamily="34" charset="0"/>
                <a:cs typeface="Arial" panose="020B0604020202020204" pitchFamily="34" charset="0"/>
              </a:rPr>
              <a:t>added</a:t>
            </a:r>
            <a:r>
              <a:rPr lang="en-US" sz="2400" dirty="0">
                <a:latin typeface="Arial" panose="020B0604020202020204" pitchFamily="34" charset="0"/>
                <a:cs typeface="Arial" panose="020B0604020202020204" pitchFamily="34" charset="0"/>
              </a:rPr>
              <a:t> to the water, Baptism is valid, even though faith be wanting. For </a:t>
            </a:r>
            <a:r>
              <a:rPr lang="en-US" sz="2400" dirty="0">
                <a:solidFill>
                  <a:srgbClr val="FF0000"/>
                </a:solidFill>
                <a:latin typeface="Arial" panose="020B0604020202020204" pitchFamily="34" charset="0"/>
                <a:cs typeface="Arial" panose="020B0604020202020204" pitchFamily="34" charset="0"/>
              </a:rPr>
              <a:t>my faith </a:t>
            </a:r>
            <a:r>
              <a:rPr lang="en-US" sz="2400" dirty="0">
                <a:latin typeface="Arial" panose="020B0604020202020204" pitchFamily="34" charset="0"/>
                <a:cs typeface="Arial" panose="020B0604020202020204" pitchFamily="34" charset="0"/>
              </a:rPr>
              <a:t>does not make Baptism, but </a:t>
            </a:r>
            <a:r>
              <a:rPr lang="en-US" sz="2400" dirty="0">
                <a:solidFill>
                  <a:srgbClr val="FF0000"/>
                </a:solidFill>
                <a:latin typeface="Arial" panose="020B0604020202020204" pitchFamily="34" charset="0"/>
                <a:cs typeface="Arial" panose="020B0604020202020204" pitchFamily="34" charset="0"/>
              </a:rPr>
              <a:t>receives it</a:t>
            </a:r>
            <a:r>
              <a:rPr lang="en-US" sz="2400" dirty="0">
                <a:latin typeface="Arial" panose="020B0604020202020204" pitchFamily="34" charset="0"/>
                <a:cs typeface="Arial" panose="020B0604020202020204" pitchFamily="34" charset="0"/>
              </a:rPr>
              <a:t>. Now, Baptism does not become invalid even though it be wrongly received or employed; since it is not bound (as stated) to our faith, but to the Word.</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Thus we do also in infant baptism. We bring the child in the </a:t>
            </a:r>
            <a:r>
              <a:rPr lang="en-US" sz="2400" dirty="0">
                <a:solidFill>
                  <a:srgbClr val="FF0000"/>
                </a:solidFill>
                <a:latin typeface="Arial" panose="020B0604020202020204" pitchFamily="34" charset="0"/>
                <a:cs typeface="Arial" panose="020B0604020202020204" pitchFamily="34" charset="0"/>
              </a:rPr>
              <a:t>conviction and hope that </a:t>
            </a:r>
            <a:r>
              <a:rPr lang="en-US" sz="2400" b="1" u="sng" dirty="0">
                <a:solidFill>
                  <a:srgbClr val="FF0000"/>
                </a:solidFill>
                <a:latin typeface="Arial" panose="020B0604020202020204" pitchFamily="34" charset="0"/>
                <a:cs typeface="Arial" panose="020B0604020202020204" pitchFamily="34" charset="0"/>
              </a:rPr>
              <a:t>it believes</a:t>
            </a:r>
            <a:r>
              <a:rPr lang="en-US" sz="2400" dirty="0">
                <a:solidFill>
                  <a:srgbClr val="FF0000"/>
                </a:solidFill>
                <a:latin typeface="Arial" panose="020B0604020202020204" pitchFamily="34" charset="0"/>
                <a:cs typeface="Arial" panose="020B0604020202020204" pitchFamily="34" charset="0"/>
              </a:rPr>
              <a:t>, and we pray that God may grant it faith</a:t>
            </a:r>
            <a:r>
              <a:rPr lang="en-US" sz="2400" dirty="0">
                <a:latin typeface="Arial" panose="020B0604020202020204" pitchFamily="34" charset="0"/>
                <a:cs typeface="Arial" panose="020B0604020202020204" pitchFamily="34" charset="0"/>
              </a:rPr>
              <a:t>; but we do not baptize it upon that, but solely upon the command of God. </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Therefore, if you live in repentance, you walk in Baptism, which not only signifies such a new life, but also produces, begins, and exercises it. For therein are given grace, the Spirit, and power to suppress the old man, so that the new man may come forth and become strong.</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56090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546853"/>
          </a:xfrm>
          <a:solidFill>
            <a:srgbClr val="FFFFCC"/>
          </a:solidFill>
        </p:spPr>
        <p:txBody>
          <a:bodyPr>
            <a:noAutofit/>
          </a:bodyPr>
          <a:lstStyle/>
          <a:p>
            <a:r>
              <a:rPr lang="en-US" sz="2800" dirty="0">
                <a:latin typeface="Arial" panose="020B0604020202020204" pitchFamily="34" charset="0"/>
                <a:cs typeface="Arial" panose="020B0604020202020204" pitchFamily="34" charset="0"/>
              </a:rPr>
              <a:t>Baptism- Does baptism save? The Lutheran View</a:t>
            </a: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6808" y="621498"/>
            <a:ext cx="11635274" cy="6001643"/>
          </a:xfrm>
          <a:prstGeom prst="rect">
            <a:avLst/>
          </a:prstGeom>
          <a:solidFill>
            <a:srgbClr val="FFFFCC"/>
          </a:solidFill>
        </p:spPr>
        <p:txBody>
          <a:bodyPr wrap="square">
            <a:spAutoFit/>
          </a:bodyPr>
          <a:lstStyle/>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Therefore our Baptism abides forever; and even though some one should fall from it and sin, nevertheless we always have access thereto, that we may again subdue the old man. But we need not again be </a:t>
            </a:r>
            <a:r>
              <a:rPr lang="en-US" sz="2400" dirty="0">
                <a:solidFill>
                  <a:srgbClr val="FF0000"/>
                </a:solidFill>
                <a:latin typeface="Arial" panose="020B0604020202020204" pitchFamily="34" charset="0"/>
                <a:cs typeface="Arial" panose="020B0604020202020204" pitchFamily="34" charset="0"/>
              </a:rPr>
              <a:t>sprinkled</a:t>
            </a:r>
            <a:r>
              <a:rPr lang="en-US" sz="2400" dirty="0">
                <a:latin typeface="Arial" panose="020B0604020202020204" pitchFamily="34" charset="0"/>
                <a:cs typeface="Arial" panose="020B0604020202020204" pitchFamily="34" charset="0"/>
              </a:rPr>
              <a:t> with water; for though we were </a:t>
            </a:r>
            <a:r>
              <a:rPr lang="en-US" sz="2400" dirty="0">
                <a:solidFill>
                  <a:srgbClr val="FF0000"/>
                </a:solidFill>
                <a:latin typeface="Arial" panose="020B0604020202020204" pitchFamily="34" charset="0"/>
                <a:cs typeface="Arial" panose="020B0604020202020204" pitchFamily="34" charset="0"/>
              </a:rPr>
              <a:t>put under the water </a:t>
            </a:r>
            <a:r>
              <a:rPr lang="en-US" sz="2400" dirty="0">
                <a:latin typeface="Arial" panose="020B0604020202020204" pitchFamily="34" charset="0"/>
                <a:cs typeface="Arial" panose="020B0604020202020204" pitchFamily="34" charset="0"/>
              </a:rPr>
              <a:t>a hundred times, it would nevertheless be only one Baptism, although the operation and signification continue and remain. Repentance, therefore, is nothing else than a return and approach to Baptism, that we repeat and practice what we began before, but abandoned.</a:t>
            </a:r>
          </a:p>
          <a:p>
            <a:r>
              <a:rPr lang="en-US" sz="2400" dirty="0">
                <a:solidFill>
                  <a:srgbClr val="0070C0"/>
                </a:solidFill>
                <a:latin typeface="Arial" panose="020B0604020202020204" pitchFamily="34" charset="0"/>
                <a:cs typeface="Arial" panose="020B0604020202020204" pitchFamily="34" charset="0"/>
              </a:rPr>
              <a:t>There is </a:t>
            </a:r>
            <a:r>
              <a:rPr lang="en-US" sz="2400" dirty="0">
                <a:solidFill>
                  <a:srgbClr val="FF0000"/>
                </a:solidFill>
                <a:latin typeface="Arial" panose="020B0604020202020204" pitchFamily="34" charset="0"/>
                <a:cs typeface="Arial" panose="020B0604020202020204" pitchFamily="34" charset="0"/>
              </a:rPr>
              <a:t>one body </a:t>
            </a:r>
            <a:r>
              <a:rPr lang="en-US" sz="2400" dirty="0">
                <a:solidFill>
                  <a:srgbClr val="0070C0"/>
                </a:solidFill>
                <a:latin typeface="Arial" panose="020B0604020202020204" pitchFamily="34" charset="0"/>
                <a:cs typeface="Arial" panose="020B0604020202020204" pitchFamily="34" charset="0"/>
              </a:rPr>
              <a:t>and </a:t>
            </a:r>
            <a:r>
              <a:rPr lang="en-US" sz="2400" dirty="0">
                <a:solidFill>
                  <a:srgbClr val="FF0000"/>
                </a:solidFill>
                <a:latin typeface="Arial" panose="020B0604020202020204" pitchFamily="34" charset="0"/>
                <a:cs typeface="Arial" panose="020B0604020202020204" pitchFamily="34" charset="0"/>
              </a:rPr>
              <a:t>one Spirit </a:t>
            </a:r>
            <a:r>
              <a:rPr lang="en-US" sz="2400" dirty="0">
                <a:solidFill>
                  <a:srgbClr val="0070C0"/>
                </a:solidFill>
                <a:latin typeface="Arial" panose="020B0604020202020204" pitchFamily="34" charset="0"/>
                <a:cs typeface="Arial" panose="020B0604020202020204" pitchFamily="34" charset="0"/>
              </a:rPr>
              <a:t>- just as you were called to the </a:t>
            </a:r>
            <a:r>
              <a:rPr lang="en-US" sz="2400" dirty="0">
                <a:solidFill>
                  <a:srgbClr val="FF0000"/>
                </a:solidFill>
                <a:latin typeface="Arial" panose="020B0604020202020204" pitchFamily="34" charset="0"/>
                <a:cs typeface="Arial" panose="020B0604020202020204" pitchFamily="34" charset="0"/>
              </a:rPr>
              <a:t>one hope </a:t>
            </a:r>
            <a:r>
              <a:rPr lang="en-US" sz="2400" dirty="0">
                <a:solidFill>
                  <a:srgbClr val="0070C0"/>
                </a:solidFill>
                <a:latin typeface="Arial" panose="020B0604020202020204" pitchFamily="34" charset="0"/>
                <a:cs typeface="Arial" panose="020B0604020202020204" pitchFamily="34" charset="0"/>
              </a:rPr>
              <a:t>that belongs to your call - </a:t>
            </a:r>
            <a:r>
              <a:rPr lang="en-US" sz="2400" dirty="0">
                <a:solidFill>
                  <a:srgbClr val="FF0000"/>
                </a:solidFill>
                <a:latin typeface="Arial" panose="020B0604020202020204" pitchFamily="34" charset="0"/>
                <a:cs typeface="Arial" panose="020B0604020202020204" pitchFamily="34" charset="0"/>
              </a:rPr>
              <a:t>one Lord</a:t>
            </a:r>
            <a:r>
              <a:rPr lang="en-US" sz="2400" dirty="0">
                <a:solidFill>
                  <a:srgbClr val="0070C0"/>
                </a:solidFill>
                <a:latin typeface="Arial" panose="020B0604020202020204" pitchFamily="34" charset="0"/>
                <a:cs typeface="Arial" panose="020B0604020202020204" pitchFamily="34" charset="0"/>
              </a:rPr>
              <a:t>, </a:t>
            </a:r>
            <a:r>
              <a:rPr lang="en-US" sz="2400" dirty="0">
                <a:solidFill>
                  <a:srgbClr val="FF0000"/>
                </a:solidFill>
                <a:latin typeface="Arial" panose="020B0604020202020204" pitchFamily="34" charset="0"/>
                <a:cs typeface="Arial" panose="020B0604020202020204" pitchFamily="34" charset="0"/>
              </a:rPr>
              <a:t>one faith</a:t>
            </a:r>
            <a:r>
              <a:rPr lang="en-US" sz="2400" dirty="0">
                <a:solidFill>
                  <a:srgbClr val="0070C0"/>
                </a:solidFill>
                <a:latin typeface="Arial" panose="020B0604020202020204" pitchFamily="34" charset="0"/>
                <a:cs typeface="Arial" panose="020B0604020202020204" pitchFamily="34" charset="0"/>
              </a:rPr>
              <a:t>, </a:t>
            </a:r>
            <a:r>
              <a:rPr lang="en-US" sz="2400" dirty="0">
                <a:solidFill>
                  <a:srgbClr val="FF0000"/>
                </a:solidFill>
                <a:latin typeface="Arial" panose="020B0604020202020204" pitchFamily="34" charset="0"/>
                <a:cs typeface="Arial" panose="020B0604020202020204" pitchFamily="34" charset="0"/>
              </a:rPr>
              <a:t>one baptism</a:t>
            </a:r>
            <a:r>
              <a:rPr lang="en-US" sz="2400" dirty="0">
                <a:solidFill>
                  <a:srgbClr val="0070C0"/>
                </a:solidFill>
                <a:latin typeface="Arial" panose="020B0604020202020204" pitchFamily="34" charset="0"/>
                <a:cs typeface="Arial" panose="020B0604020202020204" pitchFamily="34" charset="0"/>
              </a:rPr>
              <a:t>, </a:t>
            </a:r>
            <a:r>
              <a:rPr lang="en-US" sz="2400" dirty="0">
                <a:solidFill>
                  <a:srgbClr val="FF0000"/>
                </a:solidFill>
                <a:latin typeface="Arial" panose="020B0604020202020204" pitchFamily="34" charset="0"/>
                <a:cs typeface="Arial" panose="020B0604020202020204" pitchFamily="34" charset="0"/>
              </a:rPr>
              <a:t>one God and Father</a:t>
            </a:r>
            <a:r>
              <a:rPr lang="en-US" sz="2400" dirty="0">
                <a:solidFill>
                  <a:srgbClr val="0070C0"/>
                </a:solidFill>
                <a:latin typeface="Arial" panose="020B0604020202020204" pitchFamily="34" charset="0"/>
                <a:cs typeface="Arial" panose="020B0604020202020204" pitchFamily="34" charset="0"/>
              </a:rPr>
              <a:t> of all, who is over all and through all and in all.  (Ephesians 4:4 – 6)</a:t>
            </a:r>
          </a:p>
          <a:p>
            <a:r>
              <a:rPr lang="en-US" sz="2400" dirty="0">
                <a:solidFill>
                  <a:srgbClr val="0070C0"/>
                </a:solidFill>
                <a:latin typeface="Arial" panose="020B0604020202020204" pitchFamily="34" charset="0"/>
                <a:cs typeface="Arial" panose="020B0604020202020204" pitchFamily="34" charset="0"/>
              </a:rPr>
              <a:t>For in </a:t>
            </a:r>
            <a:r>
              <a:rPr lang="en-US" sz="2400" dirty="0">
                <a:solidFill>
                  <a:srgbClr val="FF0000"/>
                </a:solidFill>
                <a:latin typeface="Arial" panose="020B0604020202020204" pitchFamily="34" charset="0"/>
                <a:cs typeface="Arial" panose="020B0604020202020204" pitchFamily="34" charset="0"/>
              </a:rPr>
              <a:t>one Spirit </a:t>
            </a:r>
            <a:r>
              <a:rPr lang="en-US" sz="2400" dirty="0">
                <a:solidFill>
                  <a:srgbClr val="0070C0"/>
                </a:solidFill>
                <a:latin typeface="Arial" panose="020B0604020202020204" pitchFamily="34" charset="0"/>
                <a:cs typeface="Arial" panose="020B0604020202020204" pitchFamily="34" charset="0"/>
              </a:rPr>
              <a:t>we were all baptized into </a:t>
            </a:r>
            <a:r>
              <a:rPr lang="en-US" sz="2400" dirty="0">
                <a:solidFill>
                  <a:srgbClr val="FF0000"/>
                </a:solidFill>
                <a:latin typeface="Arial" panose="020B0604020202020204" pitchFamily="34" charset="0"/>
                <a:cs typeface="Arial" panose="020B0604020202020204" pitchFamily="34" charset="0"/>
              </a:rPr>
              <a:t>one body - </a:t>
            </a:r>
            <a:r>
              <a:rPr lang="en-US" sz="2400" dirty="0">
                <a:solidFill>
                  <a:srgbClr val="0070C0"/>
                </a:solidFill>
                <a:latin typeface="Arial" panose="020B0604020202020204" pitchFamily="34" charset="0"/>
                <a:cs typeface="Arial" panose="020B0604020202020204" pitchFamily="34" charset="0"/>
              </a:rPr>
              <a:t>Jews or Greeks, slaves or free--and all were made to drink of one Spirit. (1 Corinthians 12:13)</a:t>
            </a:r>
          </a:p>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Thus it appears what a great, excellent thing Baptism is, which </a:t>
            </a:r>
            <a:r>
              <a:rPr lang="en-US" sz="2400" dirty="0">
                <a:solidFill>
                  <a:srgbClr val="FF0000"/>
                </a:solidFill>
                <a:latin typeface="Arial" panose="020B0604020202020204" pitchFamily="34" charset="0"/>
                <a:cs typeface="Arial" panose="020B0604020202020204" pitchFamily="34" charset="0"/>
              </a:rPr>
              <a:t>delivers us from the jaws of the devil</a:t>
            </a:r>
            <a:r>
              <a:rPr lang="en-US" sz="2400" dirty="0">
                <a:latin typeface="Arial" panose="020B0604020202020204" pitchFamily="34" charset="0"/>
                <a:cs typeface="Arial" panose="020B0604020202020204" pitchFamily="34" charset="0"/>
              </a:rPr>
              <a:t> and </a:t>
            </a:r>
            <a:r>
              <a:rPr lang="en-US" sz="2400" dirty="0">
                <a:solidFill>
                  <a:srgbClr val="FF0000"/>
                </a:solidFill>
                <a:latin typeface="Arial" panose="020B0604020202020204" pitchFamily="34" charset="0"/>
                <a:cs typeface="Arial" panose="020B0604020202020204" pitchFamily="34" charset="0"/>
              </a:rPr>
              <a:t>makes us God's own</a:t>
            </a:r>
            <a:r>
              <a:rPr lang="en-US" sz="2400" dirty="0">
                <a:latin typeface="Arial" panose="020B0604020202020204" pitchFamily="34" charset="0"/>
                <a:cs typeface="Arial" panose="020B0604020202020204" pitchFamily="34" charset="0"/>
              </a:rPr>
              <a:t>, </a:t>
            </a:r>
            <a:r>
              <a:rPr lang="en-US" sz="2400" dirty="0">
                <a:solidFill>
                  <a:srgbClr val="FF0000"/>
                </a:solidFill>
                <a:latin typeface="Arial" panose="020B0604020202020204" pitchFamily="34" charset="0"/>
                <a:cs typeface="Arial" panose="020B0604020202020204" pitchFamily="34" charset="0"/>
              </a:rPr>
              <a:t>suppresses and takes away sin</a:t>
            </a:r>
            <a:r>
              <a:rPr lang="en-US" sz="2400" dirty="0">
                <a:latin typeface="Arial" panose="020B0604020202020204" pitchFamily="34" charset="0"/>
                <a:cs typeface="Arial" panose="020B0604020202020204" pitchFamily="34" charset="0"/>
              </a:rPr>
              <a:t>, and then </a:t>
            </a:r>
            <a:r>
              <a:rPr lang="en-US" sz="2400" dirty="0">
                <a:solidFill>
                  <a:srgbClr val="FF0000"/>
                </a:solidFill>
                <a:latin typeface="Arial" panose="020B0604020202020204" pitchFamily="34" charset="0"/>
                <a:cs typeface="Arial" panose="020B0604020202020204" pitchFamily="34" charset="0"/>
              </a:rPr>
              <a:t>daily strengthens the new man</a:t>
            </a:r>
            <a:r>
              <a:rPr lang="en-US" sz="2400" dirty="0">
                <a:latin typeface="Arial" panose="020B0604020202020204" pitchFamily="34" charset="0"/>
                <a:cs typeface="Arial" panose="020B0604020202020204" pitchFamily="34" charset="0"/>
              </a:rPr>
              <a:t>, and is and </a:t>
            </a:r>
            <a:r>
              <a:rPr lang="en-US" sz="2400" dirty="0">
                <a:solidFill>
                  <a:srgbClr val="FF0000"/>
                </a:solidFill>
                <a:latin typeface="Arial" panose="020B0604020202020204" pitchFamily="34" charset="0"/>
                <a:cs typeface="Arial" panose="020B0604020202020204" pitchFamily="34" charset="0"/>
              </a:rPr>
              <a:t>remains ever efficacious </a:t>
            </a:r>
            <a:r>
              <a:rPr lang="en-US" sz="2400" dirty="0">
                <a:latin typeface="Arial" panose="020B0604020202020204" pitchFamily="34" charset="0"/>
                <a:cs typeface="Arial" panose="020B0604020202020204" pitchFamily="34" charset="0"/>
              </a:rPr>
              <a:t>until we pass from this estate of misery to eternal glory.</a:t>
            </a: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39046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546853"/>
          </a:xfrm>
          <a:solidFill>
            <a:srgbClr val="FFFFCC"/>
          </a:solidFill>
        </p:spPr>
        <p:txBody>
          <a:bodyPr>
            <a:noAutofit/>
          </a:bodyPr>
          <a:lstStyle/>
          <a:p>
            <a:r>
              <a:rPr lang="en-US" sz="2800" dirty="0">
                <a:latin typeface="Arial" panose="020B0604020202020204" pitchFamily="34" charset="0"/>
                <a:cs typeface="Arial" panose="020B0604020202020204" pitchFamily="34" charset="0"/>
              </a:rPr>
              <a:t>Baptism- Does baptism save? The</a:t>
            </a:r>
            <a:r>
              <a:rPr lang="en-US" sz="2800" dirty="0">
                <a:solidFill>
                  <a:srgbClr val="0070C0"/>
                </a:solidFill>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Missouri Synod View</a:t>
            </a: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6808" y="621498"/>
            <a:ext cx="11635274" cy="6001643"/>
          </a:xfrm>
          <a:prstGeom prst="rect">
            <a:avLst/>
          </a:prstGeom>
          <a:solidFill>
            <a:srgbClr val="FFFFCC"/>
          </a:solidFill>
        </p:spPr>
        <p:txBody>
          <a:bodyPr wrap="square">
            <a:spAutoFit/>
          </a:bodyPr>
          <a:lstStyle/>
          <a:p>
            <a:pPr marL="457200" indent="-4572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The Lutheran Church Missouri Synod says:</a:t>
            </a:r>
          </a:p>
          <a:p>
            <a:pPr marL="457200" indent="-457200">
              <a:buFont typeface="+mj-lt"/>
              <a:buAutoNum type="arabicPeriod"/>
            </a:pPr>
            <a:r>
              <a:rPr lang="en-US" sz="2400" dirty="0">
                <a:latin typeface="Arial" panose="020B0604020202020204" pitchFamily="34" charset="0"/>
                <a:cs typeface="Arial" panose="020B0604020202020204" pitchFamily="34" charset="0"/>
              </a:rPr>
              <a:t>Lutherans believe that the Bible teaches that a person is saved by God’s grace alone through faith in Jesus Christ alone.</a:t>
            </a:r>
          </a:p>
          <a:p>
            <a:pPr marL="457200" indent="-457200">
              <a:buFont typeface="+mj-lt"/>
              <a:buAutoNum type="arabicPeriod" startAt="2"/>
            </a:pPr>
            <a:r>
              <a:rPr lang="en-US" sz="2400" dirty="0">
                <a:latin typeface="Arial" panose="020B0604020202020204" pitchFamily="34" charset="0"/>
                <a:cs typeface="Arial" panose="020B0604020202020204" pitchFamily="34" charset="0"/>
              </a:rPr>
              <a:t>The Bible tells us that such “faith comes by hearing” (Rom. 10:17). Jesus Himself commands Baptism and tells us that Baptism is water used together with the Word of God (Matt. 28:19-20). </a:t>
            </a:r>
            <a:r>
              <a:rPr lang="en-US" dirty="0"/>
              <a:t> </a:t>
            </a:r>
            <a:r>
              <a:rPr lang="en-US" sz="2400" dirty="0">
                <a:solidFill>
                  <a:srgbClr val="0070C0"/>
                </a:solidFill>
                <a:latin typeface="Arial" panose="020B0604020202020204" pitchFamily="34" charset="0"/>
                <a:cs typeface="Arial" panose="020B0604020202020204" pitchFamily="34" charset="0"/>
              </a:rPr>
              <a:t>Go therefore and make disciples of all nations, baptizing them in the name of the Father and of the Son and of the Holy Spirit, teaching them to observe all that I have commanded you. And behold, I am with you always, to the end of the age."</a:t>
            </a:r>
          </a:p>
          <a:p>
            <a:pPr marL="457200" indent="-457200">
              <a:buFont typeface="+mj-lt"/>
              <a:buAutoNum type="arabicPeriod" startAt="3"/>
            </a:pPr>
            <a:r>
              <a:rPr lang="en-US" sz="2400" dirty="0">
                <a:latin typeface="Arial" panose="020B0604020202020204" pitchFamily="34" charset="0"/>
                <a:cs typeface="Arial" panose="020B0604020202020204" pitchFamily="34" charset="0"/>
              </a:rPr>
              <a:t>We believe this because the Bible says that infants can believe </a:t>
            </a:r>
            <a:r>
              <a:rPr lang="en-US" sz="2400" dirty="0">
                <a:solidFill>
                  <a:srgbClr val="FF0000"/>
                </a:solidFill>
                <a:latin typeface="Arial" panose="020B0604020202020204" pitchFamily="34" charset="0"/>
                <a:cs typeface="Arial" panose="020B0604020202020204" pitchFamily="34" charset="0"/>
              </a:rPr>
              <a:t>(Matt. 18:6) </a:t>
            </a:r>
            <a:r>
              <a:rPr lang="en-US" sz="2400" dirty="0">
                <a:solidFill>
                  <a:srgbClr val="0070C0"/>
                </a:solidFill>
                <a:latin typeface="Arial" panose="020B0604020202020204" pitchFamily="34" charset="0"/>
                <a:cs typeface="Arial" panose="020B0604020202020204" pitchFamily="34" charset="0"/>
              </a:rPr>
              <a:t>And calling to him a child, he put him in the midst of them and said, "Truly, I say to you, unless you turn and become like children, you will never enter the kingdom of heaven. Whoever humbles himself like this child is the greatest in the kingdom of heaven...but whoever causes one of these little ones who believe in me to sin, it would be better for him to have a great millstone fastened around his neck and to be drowned in the depth of the sea. Matthew 18:2-4, 6</a:t>
            </a:r>
            <a:endParaRPr lang="en-US" sz="2400" dirty="0">
              <a:solidFill>
                <a:srgbClr val="FF0000"/>
              </a:solidFill>
              <a:latin typeface="Arial" panose="020B0604020202020204" pitchFamily="34" charset="0"/>
              <a:cs typeface="Arial" panose="020B0604020202020204" pitchFamily="34" charset="0"/>
            </a:endParaRP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161150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1046</Words>
  <Application>Microsoft Office PowerPoint</Application>
  <PresentationFormat>Widescreen</PresentationFormat>
  <Paragraphs>72</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Discipleship:  An  Introduction to  Systematic Theology and  Apologetics</vt:lpstr>
      <vt:lpstr>Divisions over Baptism </vt:lpstr>
      <vt:lpstr>Baptism- Does baptism save? Is baptism necessary for salvation?</vt:lpstr>
      <vt:lpstr> Baptism- Protestant Divisions: Immersion, Pouring or Sprinkling? </vt:lpstr>
      <vt:lpstr> Baptism - Protestant Divisions: What Does Baptism Symbolize? </vt:lpstr>
      <vt:lpstr> Baptism- Protestant Divisions: What Does Baptism Symbolize? </vt:lpstr>
      <vt:lpstr>Baptism- Does baptism save? The Lutheran View</vt:lpstr>
      <vt:lpstr>Baptism- Does baptism save? The Lutheran View</vt:lpstr>
      <vt:lpstr>Baptism- Does baptism save? The Missouri Synod View</vt:lpstr>
      <vt:lpstr>Baptism- Does baptism save? The Missouri Synod View</vt:lpstr>
      <vt:lpstr>Baptism- Does baptism save? The Missouri Synod View</vt:lpstr>
      <vt:lpstr>Baptism- Does baptism save? The Missouri Synod 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3</cp:revision>
  <dcterms:created xsi:type="dcterms:W3CDTF">2018-07-01T19:49:24Z</dcterms:created>
  <dcterms:modified xsi:type="dcterms:W3CDTF">2018-07-01T19:55:41Z</dcterms:modified>
</cp:coreProperties>
</file>