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7" d="100"/>
          <a:sy n="87" d="100"/>
        </p:scale>
        <p:origin x="52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31735AAC-7642-4533-A90E-6AE132F77FB7}" type="datetimeFigureOut">
              <a:rPr lang="en-US" smtClean="0"/>
              <a:t>11/13/2016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045142-20BE-4F19-BC08-E3F146D4CA3A}" type="slidenum">
              <a:rPr lang="en-US" smtClean="0"/>
              <a:t>‹#›</a:t>
            </a:fld>
            <a:endParaRPr lang="en-US"/>
          </a:p>
        </p:txBody>
      </p:sp>
    </p:spTree>
    <p:extLst>
      <p:ext uri="{BB962C8B-B14F-4D97-AF65-F5344CB8AC3E}">
        <p14:creationId xmlns:p14="http://schemas.microsoft.com/office/powerpoint/2010/main" val="341243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31735AAC-7642-4533-A90E-6AE132F77FB7}" type="datetimeFigureOut">
              <a:rPr lang="en-US" smtClean="0"/>
              <a:t>11/13/2016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045142-20BE-4F19-BC08-E3F146D4CA3A}" type="slidenum">
              <a:rPr lang="en-US" smtClean="0"/>
              <a:t>‹#›</a:t>
            </a:fld>
            <a:endParaRPr lang="en-US"/>
          </a:p>
        </p:txBody>
      </p:sp>
    </p:spTree>
    <p:extLst>
      <p:ext uri="{BB962C8B-B14F-4D97-AF65-F5344CB8AC3E}">
        <p14:creationId xmlns:p14="http://schemas.microsoft.com/office/powerpoint/2010/main" val="2369573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31735AAC-7642-4533-A90E-6AE132F77FB7}" type="datetimeFigureOut">
              <a:rPr lang="en-US" smtClean="0"/>
              <a:t>11/13/2016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045142-20BE-4F19-BC08-E3F146D4CA3A}" type="slidenum">
              <a:rPr lang="en-US" smtClean="0"/>
              <a:t>‹#›</a:t>
            </a:fld>
            <a:endParaRPr lang="en-US"/>
          </a:p>
        </p:txBody>
      </p:sp>
    </p:spTree>
    <p:extLst>
      <p:ext uri="{BB962C8B-B14F-4D97-AF65-F5344CB8AC3E}">
        <p14:creationId xmlns:p14="http://schemas.microsoft.com/office/powerpoint/2010/main" val="3178421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31735AAC-7642-4533-A90E-6AE132F77FB7}" type="datetimeFigureOut">
              <a:rPr lang="en-US" smtClean="0"/>
              <a:t>11/13/2016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045142-20BE-4F19-BC08-E3F146D4CA3A}" type="slidenum">
              <a:rPr lang="en-US" smtClean="0"/>
              <a:t>‹#›</a:t>
            </a:fld>
            <a:endParaRPr lang="en-US"/>
          </a:p>
        </p:txBody>
      </p:sp>
    </p:spTree>
    <p:extLst>
      <p:ext uri="{BB962C8B-B14F-4D97-AF65-F5344CB8AC3E}">
        <p14:creationId xmlns:p14="http://schemas.microsoft.com/office/powerpoint/2010/main" val="2842290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1735AAC-7642-4533-A90E-6AE132F77FB7}" type="datetimeFigureOut">
              <a:rPr lang="en-US" smtClean="0"/>
              <a:t>11/13/2016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045142-20BE-4F19-BC08-E3F146D4CA3A}" type="slidenum">
              <a:rPr lang="en-US" smtClean="0"/>
              <a:t>‹#›</a:t>
            </a:fld>
            <a:endParaRPr lang="en-US"/>
          </a:p>
        </p:txBody>
      </p:sp>
    </p:spTree>
    <p:extLst>
      <p:ext uri="{BB962C8B-B14F-4D97-AF65-F5344CB8AC3E}">
        <p14:creationId xmlns:p14="http://schemas.microsoft.com/office/powerpoint/2010/main" val="13191862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Date Placeholder 4"/>
          <p:cNvSpPr>
            <a:spLocks noGrp="1"/>
          </p:cNvSpPr>
          <p:nvPr>
            <p:ph type="dt" sz="half" idx="10"/>
          </p:nvPr>
        </p:nvSpPr>
        <p:spPr/>
        <p:txBody>
          <a:bodyPr/>
          <a:lstStyle/>
          <a:p>
            <a:fld id="{31735AAC-7642-4533-A90E-6AE132F77FB7}" type="datetimeFigureOut">
              <a:rPr lang="en-US" smtClean="0"/>
              <a:t>11/13/2016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045142-20BE-4F19-BC08-E3F146D4CA3A}" type="slidenum">
              <a:rPr lang="en-US" smtClean="0"/>
              <a:t>‹#›</a:t>
            </a:fld>
            <a:endParaRPr lang="en-US"/>
          </a:p>
        </p:txBody>
      </p:sp>
    </p:spTree>
    <p:extLst>
      <p:ext uri="{BB962C8B-B14F-4D97-AF65-F5344CB8AC3E}">
        <p14:creationId xmlns:p14="http://schemas.microsoft.com/office/powerpoint/2010/main" val="3922124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7" name="Date Placeholder 6"/>
          <p:cNvSpPr>
            <a:spLocks noGrp="1"/>
          </p:cNvSpPr>
          <p:nvPr>
            <p:ph type="dt" sz="half" idx="10"/>
          </p:nvPr>
        </p:nvSpPr>
        <p:spPr/>
        <p:txBody>
          <a:bodyPr/>
          <a:lstStyle/>
          <a:p>
            <a:fld id="{31735AAC-7642-4533-A90E-6AE132F77FB7}" type="datetimeFigureOut">
              <a:rPr lang="en-US" smtClean="0"/>
              <a:t>11/13/2016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045142-20BE-4F19-BC08-E3F146D4CA3A}" type="slidenum">
              <a:rPr lang="en-US" smtClean="0"/>
              <a:t>‹#›</a:t>
            </a:fld>
            <a:endParaRPr lang="en-US"/>
          </a:p>
        </p:txBody>
      </p:sp>
    </p:spTree>
    <p:extLst>
      <p:ext uri="{BB962C8B-B14F-4D97-AF65-F5344CB8AC3E}">
        <p14:creationId xmlns:p14="http://schemas.microsoft.com/office/powerpoint/2010/main" val="221712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31735AAC-7642-4533-A90E-6AE132F77FB7}" type="datetimeFigureOut">
              <a:rPr lang="en-US" smtClean="0"/>
              <a:t>11/13/2016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045142-20BE-4F19-BC08-E3F146D4CA3A}" type="slidenum">
              <a:rPr lang="en-US" smtClean="0"/>
              <a:t>‹#›</a:t>
            </a:fld>
            <a:endParaRPr lang="en-US"/>
          </a:p>
        </p:txBody>
      </p:sp>
    </p:spTree>
    <p:extLst>
      <p:ext uri="{BB962C8B-B14F-4D97-AF65-F5344CB8AC3E}">
        <p14:creationId xmlns:p14="http://schemas.microsoft.com/office/powerpoint/2010/main" val="75723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735AAC-7642-4533-A90E-6AE132F77FB7}" type="datetimeFigureOut">
              <a:rPr lang="en-US" smtClean="0"/>
              <a:t>11/13/2016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045142-20BE-4F19-BC08-E3F146D4CA3A}" type="slidenum">
              <a:rPr lang="en-US" smtClean="0"/>
              <a:t>‹#›</a:t>
            </a:fld>
            <a:endParaRPr lang="en-US"/>
          </a:p>
        </p:txBody>
      </p:sp>
    </p:spTree>
    <p:extLst>
      <p:ext uri="{BB962C8B-B14F-4D97-AF65-F5344CB8AC3E}">
        <p14:creationId xmlns:p14="http://schemas.microsoft.com/office/powerpoint/2010/main" val="2793497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1735AAC-7642-4533-A90E-6AE132F77FB7}" type="datetimeFigureOut">
              <a:rPr lang="en-US" smtClean="0"/>
              <a:t>11/13/2016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045142-20BE-4F19-BC08-E3F146D4CA3A}" type="slidenum">
              <a:rPr lang="en-US" smtClean="0"/>
              <a:t>‹#›</a:t>
            </a:fld>
            <a:endParaRPr lang="en-US"/>
          </a:p>
        </p:txBody>
      </p:sp>
    </p:spTree>
    <p:extLst>
      <p:ext uri="{BB962C8B-B14F-4D97-AF65-F5344CB8AC3E}">
        <p14:creationId xmlns:p14="http://schemas.microsoft.com/office/powerpoint/2010/main" val="2467886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1735AAC-7642-4533-A90E-6AE132F77FB7}" type="datetimeFigureOut">
              <a:rPr lang="en-US" smtClean="0"/>
              <a:t>11/13/2016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045142-20BE-4F19-BC08-E3F146D4CA3A}" type="slidenum">
              <a:rPr lang="en-US" smtClean="0"/>
              <a:t>‹#›</a:t>
            </a:fld>
            <a:endParaRPr lang="en-US"/>
          </a:p>
        </p:txBody>
      </p:sp>
    </p:spTree>
    <p:extLst>
      <p:ext uri="{BB962C8B-B14F-4D97-AF65-F5344CB8AC3E}">
        <p14:creationId xmlns:p14="http://schemas.microsoft.com/office/powerpoint/2010/main" val="2268910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735AAC-7642-4533-A90E-6AE132F77FB7}" type="datetimeFigureOut">
              <a:rPr lang="en-US" smtClean="0"/>
              <a:t>11/13/2016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045142-20BE-4F19-BC08-E3F146D4CA3A}" type="slidenum">
              <a:rPr lang="en-US" smtClean="0"/>
              <a:t>‹#›</a:t>
            </a:fld>
            <a:endParaRPr lang="en-US"/>
          </a:p>
        </p:txBody>
      </p:sp>
    </p:spTree>
    <p:extLst>
      <p:ext uri="{BB962C8B-B14F-4D97-AF65-F5344CB8AC3E}">
        <p14:creationId xmlns:p14="http://schemas.microsoft.com/office/powerpoint/2010/main" val="36049177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416689"/>
            <a:ext cx="9144000" cy="4213184"/>
          </a:xfrm>
          <a:solidFill>
            <a:srgbClr val="FFFFCC"/>
          </a:solidFill>
        </p:spPr>
        <p:txBody>
          <a:bodyPr>
            <a:noAutofit/>
          </a:bodyPr>
          <a:lstStyle/>
          <a:p>
            <a:r>
              <a:rPr lang="en-US" b="1" dirty="0">
                <a:solidFill>
                  <a:srgbClr val="0070C0"/>
                </a:solidFill>
              </a:rPr>
              <a:t>Discipleship: </a:t>
            </a:r>
            <a:br>
              <a:rPr lang="en-US" b="1" dirty="0">
                <a:solidFill>
                  <a:srgbClr val="0070C0"/>
                </a:solidFill>
              </a:rPr>
            </a:br>
            <a:r>
              <a:rPr lang="en-US" b="1" dirty="0">
                <a:solidFill>
                  <a:srgbClr val="0070C0"/>
                </a:solidFill>
              </a:rPr>
              <a:t>An </a:t>
            </a:r>
            <a:br>
              <a:rPr lang="en-US" b="1" dirty="0">
                <a:solidFill>
                  <a:srgbClr val="0070C0"/>
                </a:solidFill>
              </a:rPr>
            </a:br>
            <a:r>
              <a:rPr lang="en-US" b="1" dirty="0">
                <a:solidFill>
                  <a:srgbClr val="0070C0"/>
                </a:solidFill>
              </a:rPr>
              <a:t>Introduction to </a:t>
            </a:r>
            <a:br>
              <a:rPr lang="en-US" b="1" dirty="0">
                <a:solidFill>
                  <a:srgbClr val="0070C0"/>
                </a:solidFill>
              </a:rPr>
            </a:br>
            <a:r>
              <a:rPr lang="en-US" b="1" dirty="0">
                <a:solidFill>
                  <a:srgbClr val="0070C0"/>
                </a:solidFill>
              </a:rPr>
              <a:t>Systematic Theology and </a:t>
            </a:r>
            <a:br>
              <a:rPr lang="en-US" b="1" dirty="0">
                <a:solidFill>
                  <a:srgbClr val="0070C0"/>
                </a:solidFill>
              </a:rPr>
            </a:br>
            <a:r>
              <a:rPr lang="en-US" b="1" dirty="0">
                <a:solidFill>
                  <a:srgbClr val="0070C0"/>
                </a:solidFill>
              </a:rPr>
              <a:t>Apologetics</a:t>
            </a:r>
          </a:p>
        </p:txBody>
      </p:sp>
      <p:sp>
        <p:nvSpPr>
          <p:cNvPr id="5" name="Subtitle 4"/>
          <p:cNvSpPr>
            <a:spLocks noGrp="1"/>
          </p:cNvSpPr>
          <p:nvPr>
            <p:ph type="subTitle" idx="1"/>
          </p:nvPr>
        </p:nvSpPr>
        <p:spPr>
          <a:xfrm>
            <a:off x="1587660" y="4956276"/>
            <a:ext cx="9144000" cy="1655762"/>
          </a:xfrm>
          <a:solidFill>
            <a:srgbClr val="FFFFCC"/>
          </a:solidFill>
        </p:spPr>
        <p:txBody>
          <a:bodyPr>
            <a:normAutofit/>
          </a:bodyPr>
          <a:lstStyle/>
          <a:p>
            <a:r>
              <a:rPr lang="en-US" sz="3600" dirty="0"/>
              <a:t>The Doctrines of Redemption:</a:t>
            </a:r>
            <a:endParaRPr lang="en-US" sz="2800" dirty="0"/>
          </a:p>
          <a:p>
            <a:r>
              <a:rPr lang="en-US" dirty="0">
                <a:solidFill>
                  <a:srgbClr val="0070C0"/>
                </a:solidFill>
              </a:rPr>
              <a:t>The Heights Church November 13, 2016</a:t>
            </a:r>
          </a:p>
        </p:txBody>
      </p:sp>
    </p:spTree>
    <p:extLst>
      <p:ext uri="{BB962C8B-B14F-4D97-AF65-F5344CB8AC3E}">
        <p14:creationId xmlns:p14="http://schemas.microsoft.com/office/powerpoint/2010/main" val="26483492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The Covenant of Redemption</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fontScale="92500"/>
          </a:bodyPr>
          <a:lstStyle/>
          <a:p>
            <a:pPr marL="514350" indent="-514350">
              <a:buAutoNum type="arabicPeriod" startAt="2"/>
            </a:pPr>
            <a:r>
              <a:rPr lang="en-US" sz="3200" b="1" dirty="0">
                <a:solidFill>
                  <a:srgbClr val="0070C0"/>
                </a:solidFill>
              </a:rPr>
              <a:t>In addition, </a:t>
            </a:r>
            <a:r>
              <a:rPr lang="en-US" sz="3000" b="1" dirty="0">
                <a:solidFill>
                  <a:srgbClr val="0070C0"/>
                </a:solidFill>
              </a:rPr>
              <a:t>God the Son would  come into the world as a man and live as a man under the Mosaic Law. </a:t>
            </a:r>
          </a:p>
          <a:p>
            <a:pPr marL="0" indent="0">
              <a:buNone/>
            </a:pPr>
            <a:r>
              <a:rPr lang="en-US" sz="3000" b="1" dirty="0"/>
              <a:t>But when the fullness of time had come, God sent forth his Son, born of woman, </a:t>
            </a:r>
            <a:r>
              <a:rPr lang="en-US" sz="3000" b="1" dirty="0">
                <a:solidFill>
                  <a:srgbClr val="FF0000"/>
                </a:solidFill>
              </a:rPr>
              <a:t>born under the law, to redeem those who were under the law, </a:t>
            </a:r>
            <a:r>
              <a:rPr lang="en-US" sz="3000" b="1" dirty="0"/>
              <a:t>so that we might receive adoption as sons. </a:t>
            </a:r>
            <a:r>
              <a:rPr lang="en-US" sz="3000" dirty="0"/>
              <a:t>(Galatians 4:4-5)</a:t>
            </a:r>
            <a:endParaRPr lang="en-US" sz="3000" b="1" dirty="0">
              <a:solidFill>
                <a:srgbClr val="0070C0"/>
              </a:solidFill>
            </a:endParaRPr>
          </a:p>
          <a:p>
            <a:pPr marL="0" indent="0">
              <a:buNone/>
            </a:pPr>
            <a:r>
              <a:rPr lang="en-US" b="1" dirty="0"/>
              <a:t>Since therefore the children share in flesh and blood, he himself likewise partook of the same things, that through death he might destroy the one who has the power of death, that is, the devil, and deliver all those who through fear of death were subject to lifelong slavery. For surely it is not angels that he helps, but he helps the offspring of Abraham. Therefore he had to be made like his brothers in every respect, </a:t>
            </a:r>
            <a:r>
              <a:rPr lang="en-US" b="1" dirty="0">
                <a:solidFill>
                  <a:srgbClr val="FF0000"/>
                </a:solidFill>
              </a:rPr>
              <a:t>so that he might become a merciful and faithful high priest in the service of God, to make propitiation for the sins of the people. </a:t>
            </a:r>
            <a:r>
              <a:rPr lang="en-US" b="1" dirty="0"/>
              <a:t>For because he himself has suffered when tempted, he is able to help those who are being tempted. </a:t>
            </a:r>
            <a:r>
              <a:rPr lang="en-US" dirty="0"/>
              <a:t>(Hebrews 2:14-18)</a:t>
            </a: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8549262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The Covenant of Redemption</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marL="514350" indent="-514350">
              <a:buAutoNum type="arabicPeriod" startAt="2"/>
            </a:pPr>
            <a:r>
              <a:rPr lang="en-US" b="1" dirty="0">
                <a:solidFill>
                  <a:srgbClr val="0070C0"/>
                </a:solidFill>
              </a:rPr>
              <a:t>In addition, God the Son would  be perfectly obedient to all the commands of the Father.</a:t>
            </a:r>
          </a:p>
          <a:p>
            <a:pPr marL="0" indent="0">
              <a:buNone/>
            </a:pPr>
            <a:r>
              <a:rPr lang="en-US" b="1" dirty="0"/>
              <a:t>And being found in human form, he humbled himself by becoming </a:t>
            </a:r>
            <a:r>
              <a:rPr lang="en-US" b="1" dirty="0">
                <a:solidFill>
                  <a:srgbClr val="FF0000"/>
                </a:solidFill>
              </a:rPr>
              <a:t>obedient to the point of death</a:t>
            </a:r>
            <a:r>
              <a:rPr lang="en-US" b="1" dirty="0"/>
              <a:t>, even death on a cross. </a:t>
            </a:r>
            <a:r>
              <a:rPr lang="en-US" dirty="0"/>
              <a:t>(Philippians 2:8)</a:t>
            </a: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7750779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The Covenant of Redemption</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marL="514350" indent="-514350">
              <a:buAutoNum type="arabicPeriod" startAt="2"/>
            </a:pPr>
            <a:r>
              <a:rPr lang="en-US" b="1" dirty="0">
                <a:solidFill>
                  <a:srgbClr val="0070C0"/>
                </a:solidFill>
              </a:rPr>
              <a:t>In addition, God the Son would  redeem everyone the Father had given him.</a:t>
            </a:r>
          </a:p>
          <a:p>
            <a:pPr marL="0" indent="0">
              <a:buNone/>
            </a:pPr>
            <a:r>
              <a:rPr lang="en-US" b="1" dirty="0"/>
              <a:t>While I was with them, I kept them in your name, which you have given me. I have guarded them, and </a:t>
            </a:r>
            <a:r>
              <a:rPr lang="en-US" b="1" dirty="0">
                <a:solidFill>
                  <a:srgbClr val="FF0000"/>
                </a:solidFill>
              </a:rPr>
              <a:t>not one of them has been lost</a:t>
            </a:r>
            <a:r>
              <a:rPr lang="en-US" b="1" dirty="0"/>
              <a:t> except the son of destruction, that the Scripture might be fulfilled. </a:t>
            </a:r>
            <a:r>
              <a:rPr lang="en-US" dirty="0"/>
              <a:t>(John 17:12)</a:t>
            </a: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753636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365125"/>
            <a:ext cx="10515600" cy="579755"/>
          </a:xfrm>
          <a:solidFill>
            <a:srgbClr val="FFFFCC"/>
          </a:solidFill>
        </p:spPr>
        <p:txBody>
          <a:bodyPr>
            <a:noAutofit/>
          </a:bodyPr>
          <a:lstStyle/>
          <a:p>
            <a:r>
              <a:rPr lang="en-US" sz="4800" b="1" dirty="0">
                <a:latin typeface="Arial" panose="020B0604020202020204" pitchFamily="34" charset="0"/>
                <a:cs typeface="Arial" panose="020B0604020202020204" pitchFamily="34" charset="0"/>
              </a:rPr>
              <a:t>            </a:t>
            </a:r>
            <a:r>
              <a:rPr lang="en-US" sz="2800" dirty="0">
                <a:latin typeface="Calibri" panose="020F0502020204030204" pitchFamily="34" charset="0"/>
                <a:cs typeface="Calibri" panose="020F0502020204030204" pitchFamily="34" charset="0"/>
              </a:rPr>
              <a:t>What is Redemption? (Review) </a:t>
            </a:r>
          </a:p>
        </p:txBody>
      </p:sp>
      <p:sp>
        <p:nvSpPr>
          <p:cNvPr id="9" name="Content Placeholder 8"/>
          <p:cNvSpPr>
            <a:spLocks noGrp="1"/>
          </p:cNvSpPr>
          <p:nvPr>
            <p:ph idx="1"/>
          </p:nvPr>
        </p:nvSpPr>
        <p:spPr>
          <a:xfrm>
            <a:off x="838200" y="1051560"/>
            <a:ext cx="10515600" cy="5655969"/>
          </a:xfrm>
          <a:solidFill>
            <a:srgbClr val="FFFFCC"/>
          </a:solidFill>
        </p:spPr>
        <p:txBody>
          <a:bodyPr>
            <a:normAutofit/>
          </a:bodyPr>
          <a:lstStyle/>
          <a:p>
            <a:pPr marL="0" indent="0">
              <a:buNone/>
            </a:pPr>
            <a:r>
              <a:rPr lang="en-US" b="1" dirty="0"/>
              <a:t>for all have sinned and fall short of the glory of God, and are justified</a:t>
            </a:r>
            <a:r>
              <a:rPr lang="en-US" b="1" dirty="0">
                <a:solidFill>
                  <a:srgbClr val="FF0000"/>
                </a:solidFill>
              </a:rPr>
              <a:t> </a:t>
            </a:r>
            <a:r>
              <a:rPr lang="en-US" b="1" dirty="0"/>
              <a:t>by his grace as a gift, through the </a:t>
            </a:r>
            <a:r>
              <a:rPr lang="en-US" b="1" dirty="0">
                <a:solidFill>
                  <a:srgbClr val="FF0000"/>
                </a:solidFill>
              </a:rPr>
              <a:t>redemption</a:t>
            </a:r>
            <a:r>
              <a:rPr lang="en-US" b="1" dirty="0"/>
              <a:t> that is in Christ Jesus, whom God put forward as a </a:t>
            </a:r>
            <a:r>
              <a:rPr lang="en-US" b="1" dirty="0">
                <a:solidFill>
                  <a:srgbClr val="FF0000"/>
                </a:solidFill>
              </a:rPr>
              <a:t>propitiation</a:t>
            </a:r>
            <a:r>
              <a:rPr lang="en-US" b="1" dirty="0"/>
              <a:t> by his blood, to be received by faith. </a:t>
            </a:r>
            <a:r>
              <a:rPr lang="en-US" dirty="0"/>
              <a:t>(Romans 3:23-25)</a:t>
            </a:r>
          </a:p>
          <a:p>
            <a:pPr marL="0" indent="0">
              <a:buNone/>
            </a:pPr>
            <a:r>
              <a:rPr lang="en-US" b="1" dirty="0"/>
              <a:t>Since, therefore, we have now been justified by his blood, much more shall we be saved by him </a:t>
            </a:r>
            <a:r>
              <a:rPr lang="en-US" b="1" dirty="0">
                <a:solidFill>
                  <a:srgbClr val="FF0000"/>
                </a:solidFill>
              </a:rPr>
              <a:t>from the wrath of God</a:t>
            </a:r>
            <a:r>
              <a:rPr lang="en-US" b="1" dirty="0"/>
              <a:t>. </a:t>
            </a:r>
            <a:r>
              <a:rPr lang="en-US" dirty="0"/>
              <a:t>(Romans 5:9)</a:t>
            </a:r>
          </a:p>
          <a:p>
            <a:r>
              <a:rPr lang="en-US" b="1" dirty="0">
                <a:solidFill>
                  <a:srgbClr val="0070C0"/>
                </a:solidFill>
              </a:rPr>
              <a:t>Redemption (</a:t>
            </a:r>
            <a:r>
              <a:rPr lang="en-US" b="1" i="1" dirty="0" err="1">
                <a:solidFill>
                  <a:srgbClr val="0070C0"/>
                </a:solidFill>
              </a:rPr>
              <a:t>apolutrōsis</a:t>
            </a:r>
            <a:r>
              <a:rPr lang="en-US" b="1" i="1" dirty="0">
                <a:solidFill>
                  <a:srgbClr val="0070C0"/>
                </a:solidFill>
              </a:rPr>
              <a:t> </a:t>
            </a:r>
            <a:r>
              <a:rPr lang="en-US" b="1" dirty="0">
                <a:solidFill>
                  <a:srgbClr val="0070C0"/>
                </a:solidFill>
              </a:rPr>
              <a:t>in Greek) means to release on payment of a ransom.</a:t>
            </a:r>
          </a:p>
          <a:p>
            <a:r>
              <a:rPr lang="en-US" b="1" dirty="0">
                <a:solidFill>
                  <a:srgbClr val="0070C0"/>
                </a:solidFill>
              </a:rPr>
              <a:t>Propitiation means the satisfaction or quenching of God’s wrath.</a:t>
            </a:r>
          </a:p>
          <a:p>
            <a:r>
              <a:rPr lang="en-US" b="1" dirty="0">
                <a:solidFill>
                  <a:srgbClr val="0070C0"/>
                </a:solidFill>
              </a:rPr>
              <a:t>Therefore, this study of the doctrines of redemption will focus on how sinners are saved by faith from the wrath of God as progressively revealed in Scripture and progressively understood in human history. </a:t>
            </a:r>
          </a:p>
          <a:p>
            <a:endParaRPr lang="en-US" b="1" dirty="0">
              <a:solidFill>
                <a:srgbClr val="0070C0"/>
              </a:solidFill>
            </a:endParaRPr>
          </a:p>
          <a:p>
            <a:endParaRPr lang="en-US" b="1" dirty="0">
              <a:solidFill>
                <a:srgbClr val="0070C0"/>
              </a:solidFill>
            </a:endParaRPr>
          </a:p>
          <a:p>
            <a:endParaRPr lang="en-US" b="1" dirty="0">
              <a:solidFill>
                <a:srgbClr val="0070C0"/>
              </a:solidFill>
            </a:endParaRPr>
          </a:p>
        </p:txBody>
      </p:sp>
    </p:spTree>
    <p:extLst>
      <p:ext uri="{BB962C8B-B14F-4D97-AF65-F5344CB8AC3E}">
        <p14:creationId xmlns:p14="http://schemas.microsoft.com/office/powerpoint/2010/main" val="23370397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dirty="0">
                <a:latin typeface="Calibri" panose="020F0502020204030204" pitchFamily="34" charset="0"/>
                <a:cs typeface="Calibri" panose="020F0502020204030204" pitchFamily="34" charset="0"/>
              </a:rPr>
              <a:t>The Covenants – The Covenant of Redemption (Review)</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r>
              <a:rPr lang="en-US" b="1" dirty="0">
                <a:solidFill>
                  <a:srgbClr val="0070C0"/>
                </a:solidFill>
              </a:rPr>
              <a:t>The basic structure of the Covenant of Redemption is:</a:t>
            </a:r>
          </a:p>
          <a:p>
            <a:pPr marL="914400" lvl="1" indent="-457200">
              <a:buFont typeface="+mj-lt"/>
              <a:buAutoNum type="arabicPeriod"/>
            </a:pPr>
            <a:r>
              <a:rPr lang="en-US" sz="2800" b="1" dirty="0">
                <a:solidFill>
                  <a:srgbClr val="0070C0"/>
                </a:solidFill>
              </a:rPr>
              <a:t>God the Father initiated the plan of salvation.</a:t>
            </a:r>
          </a:p>
          <a:p>
            <a:pPr marL="914400" lvl="1" indent="-457200">
              <a:buFont typeface="+mj-lt"/>
              <a:buAutoNum type="arabicPeriod"/>
            </a:pPr>
            <a:r>
              <a:rPr lang="en-US" sz="2800" b="1" dirty="0">
                <a:solidFill>
                  <a:srgbClr val="0070C0"/>
                </a:solidFill>
              </a:rPr>
              <a:t>God the Son accomplished the redemption of all true believers.</a:t>
            </a:r>
          </a:p>
          <a:p>
            <a:pPr marL="914400" lvl="1" indent="-457200">
              <a:buFont typeface="+mj-lt"/>
              <a:buAutoNum type="arabicPeriod"/>
            </a:pPr>
            <a:r>
              <a:rPr lang="en-US" sz="2800" b="1" dirty="0">
                <a:solidFill>
                  <a:srgbClr val="0070C0"/>
                </a:solidFill>
              </a:rPr>
              <a:t>God the Holy Spirit applied redemption to the personal lives of true believers.</a:t>
            </a:r>
          </a:p>
          <a:p>
            <a:pPr marL="0" indent="0">
              <a:buNone/>
            </a:pP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2329386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dirty="0">
                <a:latin typeface="+mn-lt"/>
                <a:cs typeface="Arial" panose="020B0604020202020204" pitchFamily="34" charset="0"/>
              </a:rPr>
              <a:t>The Covenants – The Covenant of Redemption  (Review)</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r>
              <a:rPr lang="en-US" b="1" dirty="0">
                <a:solidFill>
                  <a:srgbClr val="0070C0"/>
                </a:solidFill>
              </a:rPr>
              <a:t>God the Father initiated the plan of salvation.</a:t>
            </a:r>
          </a:p>
          <a:p>
            <a:r>
              <a:rPr lang="en-US" b="1" dirty="0">
                <a:solidFill>
                  <a:srgbClr val="0070C0"/>
                </a:solidFill>
              </a:rPr>
              <a:t>In addition God the Father agreed to give the Son a people to redeem for his own possession.</a:t>
            </a:r>
          </a:p>
          <a:p>
            <a:pPr marL="0" indent="0">
              <a:buNone/>
            </a:pP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9846762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The Covenant of Redemption</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02924"/>
            <a:ext cx="10515600" cy="5974837"/>
          </a:xfrm>
          <a:solidFill>
            <a:srgbClr val="FFFFCC"/>
          </a:solidFill>
        </p:spPr>
        <p:txBody>
          <a:bodyPr>
            <a:normAutofit/>
          </a:bodyPr>
          <a:lstStyle/>
          <a:p>
            <a:pPr marL="457200" indent="-457200">
              <a:buFont typeface="+mj-lt"/>
              <a:buAutoNum type="arabicPeriod"/>
            </a:pPr>
            <a:r>
              <a:rPr lang="en-US" b="1" dirty="0">
                <a:solidFill>
                  <a:srgbClr val="0070C0"/>
                </a:solidFill>
              </a:rPr>
              <a:t>In addition God the Father sent the Son to be believer’s representative.</a:t>
            </a:r>
          </a:p>
          <a:p>
            <a:pPr marL="0" indent="0">
              <a:buNone/>
            </a:pPr>
            <a:r>
              <a:rPr lang="en-US" b="1" dirty="0"/>
              <a:t>For God So Loved the World “For God so loved the world, that </a:t>
            </a:r>
            <a:r>
              <a:rPr lang="en-US" b="1" dirty="0">
                <a:solidFill>
                  <a:srgbClr val="FF0000"/>
                </a:solidFill>
              </a:rPr>
              <a:t>he gave his only Son</a:t>
            </a:r>
            <a:r>
              <a:rPr lang="en-US" b="1" dirty="0"/>
              <a:t>, that whoever believes in him should not perish but have eternal life. </a:t>
            </a:r>
            <a:r>
              <a:rPr lang="en-US" dirty="0"/>
              <a:t>(John 3:16)</a:t>
            </a:r>
          </a:p>
          <a:p>
            <a:pPr marL="0" indent="0">
              <a:buNone/>
            </a:pPr>
            <a:endParaRPr lang="en-US" b="1" dirty="0"/>
          </a:p>
          <a:p>
            <a:pPr marL="0" indent="0">
              <a:buNone/>
            </a:pPr>
            <a:r>
              <a:rPr lang="en-US" b="1" dirty="0"/>
              <a:t>For if, because of one man's trespass, death reigned through that one man, much more will those who receive the abundance of grace and the free gift of righteousness reign in life through the one man Jesus Christ. </a:t>
            </a:r>
            <a:r>
              <a:rPr lang="en-US" b="1" dirty="0">
                <a:solidFill>
                  <a:srgbClr val="FF0000"/>
                </a:solidFill>
              </a:rPr>
              <a:t>Therefore, as one trespass led to condemnation for all men, so one act of righteousness leads to justification and life for all men. For as by the one man's disobedience the many were made sinners, so by the one man's obedience the many will be made righteous.</a:t>
            </a:r>
            <a:r>
              <a:rPr lang="en-US" dirty="0"/>
              <a:t> (Romans 5:17-19)</a:t>
            </a:r>
            <a:endParaRPr lang="en-US" b="1" dirty="0">
              <a:solidFill>
                <a:srgbClr val="FF0000"/>
              </a:solidFill>
            </a:endParaRPr>
          </a:p>
          <a:p>
            <a:pPr marL="0" indent="0">
              <a:buNone/>
            </a:pP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560820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The Covenant of Redemption</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marL="457200" indent="-457200">
              <a:buFont typeface="+mj-lt"/>
              <a:buAutoNum type="arabicPeriod"/>
            </a:pPr>
            <a:r>
              <a:rPr lang="en-US" b="1" dirty="0">
                <a:solidFill>
                  <a:srgbClr val="0070C0"/>
                </a:solidFill>
              </a:rPr>
              <a:t>In addition God the Father prepared a body for God the Son to dwell in.</a:t>
            </a:r>
          </a:p>
          <a:p>
            <a:pPr marL="0" indent="0">
              <a:buNone/>
            </a:pPr>
            <a:r>
              <a:rPr lang="en-US" b="1" dirty="0"/>
              <a:t>For in him the whole fullness of deity dwells bodily, </a:t>
            </a:r>
            <a:r>
              <a:rPr lang="en-US" dirty="0"/>
              <a:t>(Colossians 2:9)</a:t>
            </a:r>
          </a:p>
          <a:p>
            <a:pPr marL="0" indent="0">
              <a:buNone/>
            </a:pPr>
            <a:r>
              <a:rPr lang="en-US" b="1" dirty="0"/>
              <a:t>For it is impossible for the blood of bulls and goats to take away sins. Consequently, when Christ came into the world, he said, “Sacrifices and offerings you have not desired, </a:t>
            </a:r>
            <a:r>
              <a:rPr lang="en-US" b="1" dirty="0">
                <a:solidFill>
                  <a:srgbClr val="FF0000"/>
                </a:solidFill>
              </a:rPr>
              <a:t>but a body have you prepared for me;</a:t>
            </a:r>
            <a:r>
              <a:rPr lang="en-US" b="1" dirty="0"/>
              <a:t> </a:t>
            </a:r>
            <a:r>
              <a:rPr lang="en-US" dirty="0"/>
              <a:t>(Hebrews 10:4-5)</a:t>
            </a: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4609072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The Covenant of Redemption</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marL="457200" indent="-457200">
              <a:buFont typeface="+mj-lt"/>
              <a:buAutoNum type="arabicPeriod"/>
            </a:pPr>
            <a:r>
              <a:rPr lang="en-US" b="1" dirty="0">
                <a:solidFill>
                  <a:srgbClr val="0070C0"/>
                </a:solidFill>
              </a:rPr>
              <a:t>In addition God the Father accepted Jesus as a representative for all true believers.</a:t>
            </a:r>
          </a:p>
          <a:p>
            <a:pPr marL="0" indent="0">
              <a:buNone/>
            </a:pPr>
            <a:r>
              <a:rPr lang="en-US" b="1" dirty="0"/>
              <a:t>For Christ has entered, not into holy places made with hands, which are copies of the true things, but into heaven itself, </a:t>
            </a:r>
            <a:r>
              <a:rPr lang="en-US" b="1" dirty="0">
                <a:solidFill>
                  <a:srgbClr val="FF0000"/>
                </a:solidFill>
              </a:rPr>
              <a:t>now to appear in the presence of God on our behalf.</a:t>
            </a:r>
            <a:r>
              <a:rPr lang="en-US" b="1" dirty="0"/>
              <a:t> </a:t>
            </a:r>
            <a:r>
              <a:rPr lang="en-US" dirty="0"/>
              <a:t>(Hebrews 9:24)</a:t>
            </a: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0065667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The Covenant of Redemption</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marL="457200" indent="-457200">
              <a:buFont typeface="+mj-lt"/>
              <a:buAutoNum type="arabicPeriod"/>
            </a:pPr>
            <a:r>
              <a:rPr lang="en-US" b="1" dirty="0">
                <a:solidFill>
                  <a:srgbClr val="0070C0"/>
                </a:solidFill>
              </a:rPr>
              <a:t>In addition God the Father gave Jesus all authority in heaven and on earth.</a:t>
            </a:r>
          </a:p>
          <a:p>
            <a:pPr marL="0" indent="0">
              <a:buNone/>
            </a:pPr>
            <a:r>
              <a:rPr lang="en-US" b="1" dirty="0"/>
              <a:t>And Jesus came and said to them, </a:t>
            </a:r>
            <a:r>
              <a:rPr lang="en-US" b="1" dirty="0">
                <a:solidFill>
                  <a:srgbClr val="FF0000"/>
                </a:solidFill>
              </a:rPr>
              <a:t>“All authority in heaven and on earth has been given to me.</a:t>
            </a:r>
            <a:r>
              <a:rPr lang="en-US" dirty="0"/>
              <a:t> (Matthew 28:18)</a:t>
            </a:r>
          </a:p>
          <a:p>
            <a:r>
              <a:rPr lang="en-US" b="1" dirty="0">
                <a:solidFill>
                  <a:srgbClr val="0070C0"/>
                </a:solidFill>
              </a:rPr>
              <a:t>Including the authority to pour out the Holy Spirit to redeem all believers.</a:t>
            </a:r>
          </a:p>
          <a:p>
            <a:pPr marL="0" indent="0">
              <a:buNone/>
            </a:pPr>
            <a:r>
              <a:rPr lang="en-US" b="1" dirty="0"/>
              <a:t>This Jesus God raised up, and of that we all are witnesses. Being therefore exalted at the right hand of God, and </a:t>
            </a:r>
            <a:r>
              <a:rPr lang="en-US" b="1" dirty="0">
                <a:solidFill>
                  <a:srgbClr val="FF0000"/>
                </a:solidFill>
              </a:rPr>
              <a:t>having received from the Father the promise of the Holy Spirit, he has poured out this that you yourselves are seeing and hearing. </a:t>
            </a:r>
            <a:r>
              <a:rPr lang="en-US" dirty="0"/>
              <a:t>(Acts 2:32-33)</a:t>
            </a: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4616704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The Covenant of Redemption</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fontScale="92500" lnSpcReduction="20000"/>
          </a:bodyPr>
          <a:lstStyle/>
          <a:p>
            <a:pPr marL="0" indent="0">
              <a:buNone/>
            </a:pPr>
            <a:r>
              <a:rPr lang="en-US" sz="3200" b="1" dirty="0">
                <a:solidFill>
                  <a:srgbClr val="0070C0"/>
                </a:solidFill>
              </a:rPr>
              <a:t>2.  </a:t>
            </a:r>
            <a:r>
              <a:rPr lang="en-US" sz="3000" b="1" dirty="0">
                <a:solidFill>
                  <a:srgbClr val="0070C0"/>
                </a:solidFill>
              </a:rPr>
              <a:t>God the Son accomplished the redemption of all true believers.</a:t>
            </a:r>
          </a:p>
          <a:p>
            <a:pPr marL="0" indent="0">
              <a:buNone/>
            </a:pPr>
            <a:r>
              <a:rPr lang="en-US" dirty="0"/>
              <a:t>Blessed be the God and Father of our Lord Jesus Christ, who has blessed us in Christ with every spiritual blessing in the heavenly places, even as he chose us in him before the foundation of the world, that we should be holy and blameless before him. In love he predestined us for adoption as sons through Jesus Christ, according to the purpose of his will, to the praise of his glorious grace, with which he has blessed us in the Beloved. </a:t>
            </a:r>
            <a:r>
              <a:rPr lang="en-US" b="1" dirty="0">
                <a:solidFill>
                  <a:srgbClr val="FF0000"/>
                </a:solidFill>
              </a:rPr>
              <a:t>In him we have redemption through his blood, the forgiveness of our trespasses, </a:t>
            </a:r>
            <a:r>
              <a:rPr lang="en-US" dirty="0"/>
              <a:t>according</a:t>
            </a:r>
            <a:r>
              <a:rPr lang="en-US" b="1" dirty="0">
                <a:solidFill>
                  <a:srgbClr val="FF0000"/>
                </a:solidFill>
              </a:rPr>
              <a:t> </a:t>
            </a:r>
            <a:r>
              <a:rPr lang="en-US" dirty="0"/>
              <a:t>to the riches of his grace, which he lavished upon us, in all wisdom and insight making known to us the mystery of his will, according to his purpose, which he set forth in Christ as a plan for the fullness of time, to unite all things in him, things in heaven and things on earth. </a:t>
            </a:r>
            <a:r>
              <a:rPr lang="en-US" b="1" dirty="0">
                <a:solidFill>
                  <a:srgbClr val="FF0000"/>
                </a:solidFill>
              </a:rPr>
              <a:t>In him we have obtained an inheritance</a:t>
            </a:r>
            <a:r>
              <a:rPr lang="en-US" dirty="0"/>
              <a:t>,</a:t>
            </a:r>
            <a:r>
              <a:rPr lang="en-US" b="1" dirty="0"/>
              <a:t> </a:t>
            </a:r>
            <a:r>
              <a:rPr lang="en-US" dirty="0"/>
              <a:t>having been predestined according to the purpose of him who works all things according to the counsel of his will, so that we who were the first to hope in Christ might be to the praise of his glory. In him you also, when you heard the word of truth, the gospel of your salvation, and believed in him, were sealed with the promised Holy Spirit, who is the guarantee of our inheritance until we acquire possession of it, to the praise of his glory.</a:t>
            </a:r>
            <a:r>
              <a:rPr lang="en-US" b="1" dirty="0"/>
              <a:t> </a:t>
            </a:r>
            <a:r>
              <a:rPr lang="en-US" dirty="0"/>
              <a:t>(Ephesians 1:3-14)</a:t>
            </a:r>
            <a:endParaRPr lang="en-US" b="1" dirty="0">
              <a:solidFill>
                <a:srgbClr val="0070C0"/>
              </a:solidFill>
            </a:endParaRPr>
          </a:p>
          <a:p>
            <a:pPr marL="0" indent="0">
              <a:buNone/>
            </a:pP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7790989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1240</Words>
  <Application>Microsoft Office PowerPoint</Application>
  <PresentationFormat>Widescreen</PresentationFormat>
  <Paragraphs>48</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Discipleship:  An  Introduction to  Systematic Theology and  Apologetics</vt:lpstr>
      <vt:lpstr>            What is Redemption? (Review) </vt:lpstr>
      <vt:lpstr> The Covenants – The Covenant of Redemption (Review) </vt:lpstr>
      <vt:lpstr> The Covenants – The Covenant of Redemption  (Review) </vt:lpstr>
      <vt:lpstr> The Covenants – The Covenant of Redemption </vt:lpstr>
      <vt:lpstr> The Covenants – The Covenant of Redemption </vt:lpstr>
      <vt:lpstr> The Covenants – The Covenant of Redemption </vt:lpstr>
      <vt:lpstr> The Covenants – The Covenant of Redemption </vt:lpstr>
      <vt:lpstr> The Covenants – The Covenant of Redemption </vt:lpstr>
      <vt:lpstr> The Covenants – The Covenant of Redemption </vt:lpstr>
      <vt:lpstr> The Covenants – The Covenant of Redemption </vt:lpstr>
      <vt:lpstr> The Covenants – The Covenant of Redemption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Owner</cp:lastModifiedBy>
  <cp:revision>2</cp:revision>
  <dcterms:created xsi:type="dcterms:W3CDTF">2016-11-14T01:03:07Z</dcterms:created>
  <dcterms:modified xsi:type="dcterms:W3CDTF">2016-11-14T01:06:27Z</dcterms:modified>
</cp:coreProperties>
</file>