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4FB3FC1D-AC7A-4EFE-B43C-B62941DD4583}" type="datetimeFigureOut">
              <a:rPr lang="en-US" smtClean="0"/>
              <a:t>12/4/2016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83C3B0-901E-4FE7-99D5-5B27A0F762F5}" type="slidenum">
              <a:rPr lang="en-US" smtClean="0"/>
              <a:t>‹#›</a:t>
            </a:fld>
            <a:endParaRPr lang="en-US"/>
          </a:p>
        </p:txBody>
      </p:sp>
    </p:spTree>
    <p:extLst>
      <p:ext uri="{BB962C8B-B14F-4D97-AF65-F5344CB8AC3E}">
        <p14:creationId xmlns:p14="http://schemas.microsoft.com/office/powerpoint/2010/main" val="3940002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4FB3FC1D-AC7A-4EFE-B43C-B62941DD4583}" type="datetimeFigureOut">
              <a:rPr lang="en-US" smtClean="0"/>
              <a:t>12/4/2016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83C3B0-901E-4FE7-99D5-5B27A0F762F5}" type="slidenum">
              <a:rPr lang="en-US" smtClean="0"/>
              <a:t>‹#›</a:t>
            </a:fld>
            <a:endParaRPr lang="en-US"/>
          </a:p>
        </p:txBody>
      </p:sp>
    </p:spTree>
    <p:extLst>
      <p:ext uri="{BB962C8B-B14F-4D97-AF65-F5344CB8AC3E}">
        <p14:creationId xmlns:p14="http://schemas.microsoft.com/office/powerpoint/2010/main" val="1270176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4FB3FC1D-AC7A-4EFE-B43C-B62941DD4583}" type="datetimeFigureOut">
              <a:rPr lang="en-US" smtClean="0"/>
              <a:t>12/4/2016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83C3B0-901E-4FE7-99D5-5B27A0F762F5}" type="slidenum">
              <a:rPr lang="en-US" smtClean="0"/>
              <a:t>‹#›</a:t>
            </a:fld>
            <a:endParaRPr lang="en-US"/>
          </a:p>
        </p:txBody>
      </p:sp>
    </p:spTree>
    <p:extLst>
      <p:ext uri="{BB962C8B-B14F-4D97-AF65-F5344CB8AC3E}">
        <p14:creationId xmlns:p14="http://schemas.microsoft.com/office/powerpoint/2010/main" val="2177450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4FB3FC1D-AC7A-4EFE-B43C-B62941DD4583}" type="datetimeFigureOut">
              <a:rPr lang="en-US" smtClean="0"/>
              <a:t>12/4/2016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83C3B0-901E-4FE7-99D5-5B27A0F762F5}" type="slidenum">
              <a:rPr lang="en-US" smtClean="0"/>
              <a:t>‹#›</a:t>
            </a:fld>
            <a:endParaRPr lang="en-US"/>
          </a:p>
        </p:txBody>
      </p:sp>
    </p:spTree>
    <p:extLst>
      <p:ext uri="{BB962C8B-B14F-4D97-AF65-F5344CB8AC3E}">
        <p14:creationId xmlns:p14="http://schemas.microsoft.com/office/powerpoint/2010/main" val="3873353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FB3FC1D-AC7A-4EFE-B43C-B62941DD4583}" type="datetimeFigureOut">
              <a:rPr lang="en-US" smtClean="0"/>
              <a:t>12/4/2016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83C3B0-901E-4FE7-99D5-5B27A0F762F5}" type="slidenum">
              <a:rPr lang="en-US" smtClean="0"/>
              <a:t>‹#›</a:t>
            </a:fld>
            <a:endParaRPr lang="en-US"/>
          </a:p>
        </p:txBody>
      </p:sp>
    </p:spTree>
    <p:extLst>
      <p:ext uri="{BB962C8B-B14F-4D97-AF65-F5344CB8AC3E}">
        <p14:creationId xmlns:p14="http://schemas.microsoft.com/office/powerpoint/2010/main" val="3888120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4FB3FC1D-AC7A-4EFE-B43C-B62941DD4583}" type="datetimeFigureOut">
              <a:rPr lang="en-US" smtClean="0"/>
              <a:t>12/4/2016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83C3B0-901E-4FE7-99D5-5B27A0F762F5}" type="slidenum">
              <a:rPr lang="en-US" smtClean="0"/>
              <a:t>‹#›</a:t>
            </a:fld>
            <a:endParaRPr lang="en-US"/>
          </a:p>
        </p:txBody>
      </p:sp>
    </p:spTree>
    <p:extLst>
      <p:ext uri="{BB962C8B-B14F-4D97-AF65-F5344CB8AC3E}">
        <p14:creationId xmlns:p14="http://schemas.microsoft.com/office/powerpoint/2010/main" val="344596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4FB3FC1D-AC7A-4EFE-B43C-B62941DD4583}" type="datetimeFigureOut">
              <a:rPr lang="en-US" smtClean="0"/>
              <a:t>12/4/2016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83C3B0-901E-4FE7-99D5-5B27A0F762F5}" type="slidenum">
              <a:rPr lang="en-US" smtClean="0"/>
              <a:t>‹#›</a:t>
            </a:fld>
            <a:endParaRPr lang="en-US"/>
          </a:p>
        </p:txBody>
      </p:sp>
    </p:spTree>
    <p:extLst>
      <p:ext uri="{BB962C8B-B14F-4D97-AF65-F5344CB8AC3E}">
        <p14:creationId xmlns:p14="http://schemas.microsoft.com/office/powerpoint/2010/main" val="805674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4FB3FC1D-AC7A-4EFE-B43C-B62941DD4583}" type="datetimeFigureOut">
              <a:rPr lang="en-US" smtClean="0"/>
              <a:t>12/4/2016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83C3B0-901E-4FE7-99D5-5B27A0F762F5}" type="slidenum">
              <a:rPr lang="en-US" smtClean="0"/>
              <a:t>‹#›</a:t>
            </a:fld>
            <a:endParaRPr lang="en-US"/>
          </a:p>
        </p:txBody>
      </p:sp>
    </p:spTree>
    <p:extLst>
      <p:ext uri="{BB962C8B-B14F-4D97-AF65-F5344CB8AC3E}">
        <p14:creationId xmlns:p14="http://schemas.microsoft.com/office/powerpoint/2010/main" val="280809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B3FC1D-AC7A-4EFE-B43C-B62941DD4583}" type="datetimeFigureOut">
              <a:rPr lang="en-US" smtClean="0"/>
              <a:t>12/4/2016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83C3B0-901E-4FE7-99D5-5B27A0F762F5}" type="slidenum">
              <a:rPr lang="en-US" smtClean="0"/>
              <a:t>‹#›</a:t>
            </a:fld>
            <a:endParaRPr lang="en-US"/>
          </a:p>
        </p:txBody>
      </p:sp>
    </p:spTree>
    <p:extLst>
      <p:ext uri="{BB962C8B-B14F-4D97-AF65-F5344CB8AC3E}">
        <p14:creationId xmlns:p14="http://schemas.microsoft.com/office/powerpoint/2010/main" val="2598986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FB3FC1D-AC7A-4EFE-B43C-B62941DD4583}" type="datetimeFigureOut">
              <a:rPr lang="en-US" smtClean="0"/>
              <a:t>12/4/2016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83C3B0-901E-4FE7-99D5-5B27A0F762F5}" type="slidenum">
              <a:rPr lang="en-US" smtClean="0"/>
              <a:t>‹#›</a:t>
            </a:fld>
            <a:endParaRPr lang="en-US"/>
          </a:p>
        </p:txBody>
      </p:sp>
    </p:spTree>
    <p:extLst>
      <p:ext uri="{BB962C8B-B14F-4D97-AF65-F5344CB8AC3E}">
        <p14:creationId xmlns:p14="http://schemas.microsoft.com/office/powerpoint/2010/main" val="2231161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FB3FC1D-AC7A-4EFE-B43C-B62941DD4583}" type="datetimeFigureOut">
              <a:rPr lang="en-US" smtClean="0"/>
              <a:t>12/4/2016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83C3B0-901E-4FE7-99D5-5B27A0F762F5}" type="slidenum">
              <a:rPr lang="en-US" smtClean="0"/>
              <a:t>‹#›</a:t>
            </a:fld>
            <a:endParaRPr lang="en-US"/>
          </a:p>
        </p:txBody>
      </p:sp>
    </p:spTree>
    <p:extLst>
      <p:ext uri="{BB962C8B-B14F-4D97-AF65-F5344CB8AC3E}">
        <p14:creationId xmlns:p14="http://schemas.microsoft.com/office/powerpoint/2010/main" val="3490621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B3FC1D-AC7A-4EFE-B43C-B62941DD4583}" type="datetimeFigureOut">
              <a:rPr lang="en-US" smtClean="0"/>
              <a:t>12/4/2016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83C3B0-901E-4FE7-99D5-5B27A0F762F5}" type="slidenum">
              <a:rPr lang="en-US" smtClean="0"/>
              <a:t>‹#›</a:t>
            </a:fld>
            <a:endParaRPr lang="en-US"/>
          </a:p>
        </p:txBody>
      </p:sp>
    </p:spTree>
    <p:extLst>
      <p:ext uri="{BB962C8B-B14F-4D97-AF65-F5344CB8AC3E}">
        <p14:creationId xmlns:p14="http://schemas.microsoft.com/office/powerpoint/2010/main" val="2129694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16689"/>
            <a:ext cx="9144000" cy="4213184"/>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587660" y="4956276"/>
            <a:ext cx="9144000" cy="1655762"/>
          </a:xfrm>
          <a:solidFill>
            <a:srgbClr val="FFFFCC"/>
          </a:solidFill>
        </p:spPr>
        <p:txBody>
          <a:bodyPr>
            <a:normAutofit/>
          </a:bodyPr>
          <a:lstStyle/>
          <a:p>
            <a:r>
              <a:rPr lang="en-US" sz="3600" dirty="0"/>
              <a:t>The Doctrines of Redemption:</a:t>
            </a:r>
            <a:endParaRPr lang="en-US" sz="2800" dirty="0"/>
          </a:p>
          <a:p>
            <a:r>
              <a:rPr lang="en-US" dirty="0">
                <a:solidFill>
                  <a:srgbClr val="0070C0"/>
                </a:solidFill>
              </a:rPr>
              <a:t>The Heights Church December 4, 2016</a:t>
            </a:r>
          </a:p>
        </p:txBody>
      </p:sp>
    </p:spTree>
    <p:extLst>
      <p:ext uri="{BB962C8B-B14F-4D97-AF65-F5344CB8AC3E}">
        <p14:creationId xmlns:p14="http://schemas.microsoft.com/office/powerpoint/2010/main" val="161165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 of Works</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The word covenant is not used in Genesis but:</a:t>
            </a:r>
          </a:p>
          <a:p>
            <a:pPr marL="914400" lvl="1" indent="-457200">
              <a:buFont typeface="+mj-lt"/>
              <a:buAutoNum type="arabicPeriod"/>
            </a:pPr>
            <a:r>
              <a:rPr lang="en-US" sz="2800" b="1" dirty="0"/>
              <a:t>But</a:t>
            </a:r>
            <a:r>
              <a:rPr lang="en-US" sz="2800" b="1" dirty="0">
                <a:solidFill>
                  <a:srgbClr val="FF0000"/>
                </a:solidFill>
              </a:rPr>
              <a:t> like Adam they transgressed the covenant</a:t>
            </a:r>
            <a:r>
              <a:rPr lang="en-US" sz="2800" b="1" dirty="0"/>
              <a:t>; there they dealt faithlessly with me. </a:t>
            </a:r>
            <a:r>
              <a:rPr lang="en-US" sz="2800" dirty="0"/>
              <a:t>(Hosea 6:7 )</a:t>
            </a:r>
          </a:p>
          <a:p>
            <a:pPr marL="914400" lvl="1" indent="-457200">
              <a:buFont typeface="+mj-lt"/>
              <a:buAutoNum type="arabicPeriod"/>
            </a:pPr>
            <a:r>
              <a:rPr lang="en-US" sz="2800" b="1" dirty="0">
                <a:solidFill>
                  <a:srgbClr val="0070C0"/>
                </a:solidFill>
              </a:rPr>
              <a:t>Romans 5: 12-21 sees Christ and Adam as heads of a people they represent.</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202014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 of Works</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Legally binding provisions are given and the two parties are present as God gives commands to Adam and Eve.</a:t>
            </a:r>
          </a:p>
          <a:p>
            <a:pPr marL="0" indent="0">
              <a:buNone/>
            </a:pPr>
            <a:r>
              <a:rPr lang="en-US" b="1" dirty="0"/>
              <a:t>And God blessed them. And God said to them, “Be fruitful and multiply and fill the earth and subdue it, and have dominion over the fish of the sea and over the birds of the heavens and over every living thing that moves on the earth.” And God said, “Behold, I have given you every plant yielding seed that is on the face of all the earth, and every tree with seed in its fruit. You shall have them for food. </a:t>
            </a:r>
            <a:r>
              <a:rPr lang="en-US" dirty="0"/>
              <a:t>(Genesis 1:28-29)</a:t>
            </a: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961076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 of Works</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Legally binding provisions are given and the two parties are present as God also gave a direct command to Adam.</a:t>
            </a:r>
          </a:p>
          <a:p>
            <a:pPr marL="0" indent="0">
              <a:buNone/>
            </a:pPr>
            <a:r>
              <a:rPr lang="en-US" b="1" dirty="0"/>
              <a:t>And the LORD God </a:t>
            </a:r>
            <a:r>
              <a:rPr lang="en-US" b="1" dirty="0">
                <a:solidFill>
                  <a:srgbClr val="FF0000"/>
                </a:solidFill>
              </a:rPr>
              <a:t>commanded</a:t>
            </a:r>
            <a:r>
              <a:rPr lang="en-US" b="1" dirty="0"/>
              <a:t> the man, saying, “You may surely eat of every tree of the garden, but </a:t>
            </a:r>
            <a:r>
              <a:rPr lang="en-US" b="1" dirty="0">
                <a:solidFill>
                  <a:srgbClr val="FF0000"/>
                </a:solidFill>
              </a:rPr>
              <a:t>of the tree of the knowledge of good and evil you shall not eat,</a:t>
            </a:r>
            <a:r>
              <a:rPr lang="en-US" b="1" dirty="0"/>
              <a:t> for in the day that you eat of it you shall surely die.” </a:t>
            </a:r>
            <a:r>
              <a:rPr lang="en-US" dirty="0"/>
              <a:t>(Genesis 2:16-17)</a:t>
            </a:r>
          </a:p>
          <a:p>
            <a:r>
              <a:rPr lang="en-US" b="1" dirty="0">
                <a:solidFill>
                  <a:srgbClr val="0070C0"/>
                </a:solidFill>
              </a:rPr>
              <a:t>Punishment is also promised if the command is disobeyed and by implication blessing for obedience that is opposite of death.</a:t>
            </a:r>
          </a:p>
          <a:p>
            <a:r>
              <a:rPr lang="en-US" b="1" dirty="0">
                <a:solidFill>
                  <a:srgbClr val="0070C0"/>
                </a:solidFill>
              </a:rPr>
              <a:t>Death should be understood as every kind, physical, spiritual and eternal separation from God.</a:t>
            </a:r>
          </a:p>
          <a:p>
            <a:pPr marL="457200" lvl="1" indent="0">
              <a:buNone/>
            </a:pPr>
            <a:r>
              <a:rPr lang="en-US" sz="2800" b="1" dirty="0">
                <a:solidFill>
                  <a:srgbClr val="0070C0"/>
                </a:solidFill>
              </a:rPr>
              <a:t>Note: that spiritual death was immediate but physical death was carried out slowly as their bodies aged.</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2637807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 of Works</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sz="2800" b="1" dirty="0">
                <a:solidFill>
                  <a:srgbClr val="0070C0"/>
                </a:solidFill>
              </a:rPr>
              <a:t>God did not make a covenant with any other aspect of creation and did not need to make a covenant with Adam and Eve.</a:t>
            </a:r>
          </a:p>
          <a:p>
            <a:r>
              <a:rPr lang="en-US" b="1" dirty="0">
                <a:solidFill>
                  <a:srgbClr val="0070C0"/>
                </a:solidFill>
              </a:rPr>
              <a:t>As in all covenants between God and humans, there is no negotiating over the provisions.</a:t>
            </a:r>
          </a:p>
          <a:p>
            <a:r>
              <a:rPr lang="en-US" sz="2800" b="1" dirty="0">
                <a:solidFill>
                  <a:srgbClr val="0070C0"/>
                </a:solidFill>
              </a:rPr>
              <a:t>God removed Adam and Eve from the Garden for two reasons:</a:t>
            </a:r>
          </a:p>
          <a:p>
            <a:pPr marL="914400" lvl="1" indent="-457200">
              <a:buFont typeface="+mj-lt"/>
              <a:buAutoNum type="arabicPeriod"/>
            </a:pPr>
            <a:r>
              <a:rPr lang="en-US" sz="2800" b="1" dirty="0">
                <a:solidFill>
                  <a:srgbClr val="0070C0"/>
                </a:solidFill>
              </a:rPr>
              <a:t>So that they could not eat from the tree of life and avoid the consequence of dying by living forever.</a:t>
            </a:r>
            <a:r>
              <a:rPr lang="en-US" sz="2800" dirty="0"/>
              <a:t> </a:t>
            </a:r>
            <a:r>
              <a:rPr lang="en-US" sz="2800" b="1" dirty="0"/>
              <a:t>Then the LORD God said, “Behold, the man has become like one of us in knowing good and evil. Now, lest he reach out his hand and take also of the tree of life and eat, and live forever—” </a:t>
            </a:r>
            <a:r>
              <a:rPr lang="en-US" sz="2800" dirty="0"/>
              <a:t>(Genesis 3:22)</a:t>
            </a:r>
          </a:p>
          <a:p>
            <a:pPr marL="914400" lvl="1" indent="-457200">
              <a:buFont typeface="+mj-lt"/>
              <a:buAutoNum type="arabicPeriod"/>
            </a:pPr>
            <a:r>
              <a:rPr lang="en-US" sz="2800" b="1" dirty="0">
                <a:solidFill>
                  <a:srgbClr val="0070C0"/>
                </a:solidFill>
              </a:rPr>
              <a:t>If they lived forever they would be eternally in bondage to sin and without hope of redemption</a:t>
            </a:r>
            <a:r>
              <a:rPr lang="en-US" sz="2400" b="1" dirty="0">
                <a:solidFill>
                  <a:srgbClr val="0070C0"/>
                </a:solidFill>
              </a:rPr>
              <a:t>.</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672112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 of Works</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sz="2800" b="1" dirty="0">
                <a:solidFill>
                  <a:srgbClr val="0070C0"/>
                </a:solidFill>
              </a:rPr>
              <a:t>In some ways the Covenant of Works is still in effect.</a:t>
            </a:r>
          </a:p>
          <a:p>
            <a:pPr marL="914400" lvl="1" indent="-457200">
              <a:buFont typeface="+mj-lt"/>
              <a:buAutoNum type="arabicPeriod"/>
            </a:pPr>
            <a:r>
              <a:rPr lang="en-US" sz="2800" b="1" dirty="0">
                <a:solidFill>
                  <a:srgbClr val="0070C0"/>
                </a:solidFill>
              </a:rPr>
              <a:t>If anyone could perfectly obey all of God’s laws they would have eternal life.</a:t>
            </a:r>
          </a:p>
          <a:p>
            <a:pPr marL="914400" lvl="1" indent="-457200">
              <a:buFont typeface="+mj-lt"/>
              <a:buAutoNum type="arabicPeriod"/>
            </a:pPr>
            <a:r>
              <a:rPr lang="en-US" sz="2800" b="1" dirty="0">
                <a:solidFill>
                  <a:srgbClr val="0070C0"/>
                </a:solidFill>
              </a:rPr>
              <a:t>The punishment (death) for breaking the covenant is still in effect.</a:t>
            </a:r>
          </a:p>
          <a:p>
            <a:r>
              <a:rPr lang="en-US" b="1" dirty="0">
                <a:solidFill>
                  <a:srgbClr val="0070C0"/>
                </a:solidFill>
              </a:rPr>
              <a:t>In some ways the Covenant of works is not in effect today.</a:t>
            </a:r>
          </a:p>
          <a:p>
            <a:pPr marL="914400" lvl="1" indent="-457200">
              <a:buFont typeface="+mj-lt"/>
              <a:buAutoNum type="arabicPeriod"/>
            </a:pPr>
            <a:r>
              <a:rPr lang="en-US" sz="2800" b="1" dirty="0">
                <a:solidFill>
                  <a:srgbClr val="0070C0"/>
                </a:solidFill>
              </a:rPr>
              <a:t>There is no tree of the knowledge of good and evil.</a:t>
            </a:r>
          </a:p>
          <a:p>
            <a:pPr marL="914400" lvl="1" indent="-457200">
              <a:buFont typeface="+mj-lt"/>
              <a:buAutoNum type="arabicPeriod"/>
            </a:pPr>
            <a:r>
              <a:rPr lang="en-US" sz="2800" b="1" dirty="0">
                <a:solidFill>
                  <a:srgbClr val="0070C0"/>
                </a:solidFill>
              </a:rPr>
              <a:t>Since every person has inherited a sinful nature it is not possible for anyone to obey the Covenant of Works.</a:t>
            </a:r>
          </a:p>
          <a:p>
            <a:pPr marL="914400" lvl="1" indent="-457200">
              <a:buFont typeface="+mj-lt"/>
              <a:buAutoNum type="arabicPeriod"/>
            </a:pPr>
            <a:r>
              <a:rPr lang="en-US" sz="2800" b="1" dirty="0">
                <a:solidFill>
                  <a:srgbClr val="0070C0"/>
                </a:solidFill>
              </a:rPr>
              <a:t>Christ has fulfilled the Covenant of Works once for all so Christians are freed from the Covenant of Works  and credited with the benefits of Christ’s obedience.</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30024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What is a Covenant? (Review)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457200" lvl="1" indent="0">
              <a:buNone/>
            </a:pPr>
            <a:endParaRPr lang="en-US" sz="2800" b="1" dirty="0">
              <a:solidFill>
                <a:srgbClr val="0070C0"/>
              </a:solidFill>
            </a:endParaRPr>
          </a:p>
          <a:p>
            <a:pPr marL="0" indent="0">
              <a:buNone/>
            </a:pPr>
            <a:r>
              <a:rPr lang="en-US" b="1" dirty="0"/>
              <a:t>And he said to them, “Well did Isaiah prophesy of you hypocrites, as it is written, </a:t>
            </a:r>
            <a:r>
              <a:rPr lang="en-US" b="1" dirty="0">
                <a:solidFill>
                  <a:srgbClr val="FF0000"/>
                </a:solidFill>
              </a:rPr>
              <a:t>“‘This people honors me with their lips, but their heart is far from me; in vain do they worship me, teaching as doctrines the commandments of men.</a:t>
            </a:r>
            <a:r>
              <a:rPr lang="en-US" b="1" dirty="0"/>
              <a:t>’ </a:t>
            </a:r>
            <a:r>
              <a:rPr lang="en-US" dirty="0"/>
              <a:t>(Mark 7:6-7)</a:t>
            </a:r>
            <a:endParaRPr lang="en-US"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948910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What is a Covenant? (Review)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Alternative Organizational View of the Covenants</a:t>
            </a:r>
          </a:p>
          <a:p>
            <a:pPr marL="914400" lvl="1" indent="-457200">
              <a:buFont typeface="+mj-lt"/>
              <a:buAutoNum type="arabicPeriod"/>
            </a:pPr>
            <a:r>
              <a:rPr lang="en-US" sz="2800" b="1" dirty="0">
                <a:solidFill>
                  <a:srgbClr val="0070C0"/>
                </a:solidFill>
              </a:rPr>
              <a:t>The Covenant of Redemption (</a:t>
            </a:r>
            <a:r>
              <a:rPr lang="en-US" sz="2800" b="1" i="1" dirty="0" err="1">
                <a:solidFill>
                  <a:srgbClr val="0070C0"/>
                </a:solidFill>
              </a:rPr>
              <a:t>synthēkē</a:t>
            </a:r>
            <a:r>
              <a:rPr lang="en-US" sz="2800" b="1" i="1" dirty="0">
                <a:solidFill>
                  <a:srgbClr val="0070C0"/>
                </a:solidFill>
              </a:rPr>
              <a:t>)</a:t>
            </a:r>
            <a:endParaRPr lang="en-US" sz="2800" b="1" dirty="0">
              <a:solidFill>
                <a:srgbClr val="0070C0"/>
              </a:solidFill>
            </a:endParaRPr>
          </a:p>
          <a:p>
            <a:pPr marL="914400" lvl="1" indent="-457200">
              <a:buFont typeface="+mj-lt"/>
              <a:buAutoNum type="arabicPeriod"/>
            </a:pPr>
            <a:endParaRPr lang="en-US" sz="2800" b="1" dirty="0">
              <a:solidFill>
                <a:srgbClr val="0070C0"/>
              </a:solidFill>
            </a:endParaRPr>
          </a:p>
          <a:p>
            <a:pPr marL="914400" lvl="1" indent="-457200">
              <a:buFont typeface="+mj-lt"/>
              <a:buAutoNum type="arabicPeriod"/>
            </a:pPr>
            <a:r>
              <a:rPr lang="en-US" sz="2800" b="1" dirty="0">
                <a:solidFill>
                  <a:srgbClr val="0070C0"/>
                </a:solidFill>
              </a:rPr>
              <a:t>The Old (</a:t>
            </a:r>
            <a:r>
              <a:rPr lang="en-US" sz="2800" b="1" i="1" dirty="0" err="1">
                <a:solidFill>
                  <a:srgbClr val="0070C0"/>
                </a:solidFill>
              </a:rPr>
              <a:t>diathēkē</a:t>
            </a:r>
            <a:r>
              <a:rPr lang="en-US" sz="2800" b="1" i="1" dirty="0">
                <a:solidFill>
                  <a:srgbClr val="0070C0"/>
                </a:solidFill>
              </a:rPr>
              <a:t>) </a:t>
            </a:r>
            <a:r>
              <a:rPr lang="en-US" sz="2800" b="1" dirty="0">
                <a:solidFill>
                  <a:srgbClr val="0070C0"/>
                </a:solidFill>
              </a:rPr>
              <a:t>Covenant (Testament) </a:t>
            </a:r>
          </a:p>
          <a:p>
            <a:pPr lvl="2"/>
            <a:r>
              <a:rPr lang="en-US" sz="2800" b="1" dirty="0">
                <a:solidFill>
                  <a:srgbClr val="0070C0"/>
                </a:solidFill>
              </a:rPr>
              <a:t>Works</a:t>
            </a:r>
          </a:p>
          <a:p>
            <a:pPr lvl="2"/>
            <a:r>
              <a:rPr lang="en-US" sz="2800" b="1" dirty="0">
                <a:solidFill>
                  <a:srgbClr val="0070C0"/>
                </a:solidFill>
              </a:rPr>
              <a:t>Grace</a:t>
            </a:r>
          </a:p>
          <a:p>
            <a:pPr lvl="3"/>
            <a:r>
              <a:rPr lang="en-US" sz="2800" b="1" dirty="0">
                <a:solidFill>
                  <a:srgbClr val="0070C0"/>
                </a:solidFill>
              </a:rPr>
              <a:t>Noah</a:t>
            </a:r>
          </a:p>
          <a:p>
            <a:pPr lvl="3"/>
            <a:r>
              <a:rPr lang="en-US" sz="2800" b="1" dirty="0">
                <a:solidFill>
                  <a:srgbClr val="0070C0"/>
                </a:solidFill>
              </a:rPr>
              <a:t>Abraham</a:t>
            </a:r>
          </a:p>
          <a:p>
            <a:pPr lvl="3"/>
            <a:r>
              <a:rPr lang="en-US" sz="2800" b="1" dirty="0">
                <a:solidFill>
                  <a:srgbClr val="0070C0"/>
                </a:solidFill>
              </a:rPr>
              <a:t>Moses</a:t>
            </a:r>
          </a:p>
          <a:p>
            <a:pPr lvl="3"/>
            <a:r>
              <a:rPr lang="en-US" sz="2800" b="1" dirty="0">
                <a:solidFill>
                  <a:srgbClr val="0070C0"/>
                </a:solidFill>
              </a:rPr>
              <a:t>David</a:t>
            </a:r>
          </a:p>
          <a:p>
            <a:pPr lvl="3"/>
            <a:endParaRPr lang="en-US" sz="2800" b="1" dirty="0">
              <a:solidFill>
                <a:srgbClr val="0070C0"/>
              </a:solidFill>
            </a:endParaRPr>
          </a:p>
          <a:p>
            <a:pPr marL="914400" lvl="1" indent="-457200">
              <a:buFont typeface="+mj-lt"/>
              <a:buAutoNum type="arabicPeriod"/>
            </a:pPr>
            <a:r>
              <a:rPr lang="en-US" sz="2800" b="1" dirty="0">
                <a:solidFill>
                  <a:srgbClr val="0070C0"/>
                </a:solidFill>
              </a:rPr>
              <a:t>The New (</a:t>
            </a:r>
            <a:r>
              <a:rPr lang="en-US" sz="2800" b="1" i="1" dirty="0">
                <a:solidFill>
                  <a:srgbClr val="0070C0"/>
                </a:solidFill>
              </a:rPr>
              <a:t>God does </a:t>
            </a:r>
            <a:r>
              <a:rPr lang="en-US" sz="2800" b="1" i="1">
                <a:solidFill>
                  <a:srgbClr val="0070C0"/>
                </a:solidFill>
              </a:rPr>
              <a:t>the work</a:t>
            </a:r>
            <a:r>
              <a:rPr lang="en-US" sz="2800" b="1">
                <a:solidFill>
                  <a:srgbClr val="0070C0"/>
                </a:solidFill>
              </a:rPr>
              <a:t>) </a:t>
            </a:r>
            <a:r>
              <a:rPr lang="en-US" sz="2800" b="1" dirty="0">
                <a:solidFill>
                  <a:srgbClr val="0070C0"/>
                </a:solidFill>
              </a:rPr>
              <a:t>Covenant (Testament)</a:t>
            </a:r>
          </a:p>
          <a:p>
            <a:pPr marL="457200" lvl="1" indent="0">
              <a:buNone/>
            </a:pPr>
            <a:endParaRPr lang="en-US" sz="2800" b="1" dirty="0">
              <a:solidFill>
                <a:srgbClr val="0070C0"/>
              </a:solidFill>
            </a:endParaRPr>
          </a:p>
          <a:p>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05951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dirty="0">
                <a:latin typeface="Calibri" panose="020F0502020204030204" pitchFamily="34" charset="0"/>
                <a:cs typeface="Calibri" panose="020F0502020204030204" pitchFamily="34" charset="0"/>
              </a:rPr>
              <a:t>The Covenants – The Covenant of Redemption (Review)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6125308"/>
          </a:xfrm>
          <a:solidFill>
            <a:srgbClr val="FFFFCC"/>
          </a:solidFill>
        </p:spPr>
        <p:txBody>
          <a:bodyPr>
            <a:normAutofit fontScale="77500" lnSpcReduction="20000"/>
          </a:bodyPr>
          <a:lstStyle/>
          <a:p>
            <a:pPr marL="457200" lvl="1" indent="0">
              <a:buNone/>
            </a:pPr>
            <a:r>
              <a:rPr lang="en-US" sz="3600" b="1" dirty="0"/>
              <a:t>God the Father:</a:t>
            </a:r>
          </a:p>
          <a:p>
            <a:pPr lvl="2"/>
            <a:r>
              <a:rPr lang="en-US" sz="3600" b="1" dirty="0">
                <a:solidFill>
                  <a:srgbClr val="C00000"/>
                </a:solidFill>
              </a:rPr>
              <a:t>initiated the plan of salvation</a:t>
            </a:r>
          </a:p>
          <a:p>
            <a:pPr lvl="2"/>
            <a:r>
              <a:rPr lang="en-US" sz="3600" b="1" dirty="0">
                <a:solidFill>
                  <a:srgbClr val="0070C0"/>
                </a:solidFill>
              </a:rPr>
              <a:t>agreed to give the Son a people to redeem for his own possession</a:t>
            </a:r>
          </a:p>
          <a:p>
            <a:pPr lvl="2"/>
            <a:r>
              <a:rPr lang="en-US" sz="3600" b="1" dirty="0">
                <a:solidFill>
                  <a:srgbClr val="0070C0"/>
                </a:solidFill>
              </a:rPr>
              <a:t>sent the Son to be believer’s representative</a:t>
            </a:r>
          </a:p>
          <a:p>
            <a:pPr lvl="2"/>
            <a:r>
              <a:rPr lang="en-US" sz="3600" b="1" dirty="0">
                <a:solidFill>
                  <a:srgbClr val="0070C0"/>
                </a:solidFill>
              </a:rPr>
              <a:t>prepared a body for God the Son to dwell in</a:t>
            </a:r>
          </a:p>
          <a:p>
            <a:pPr lvl="2"/>
            <a:r>
              <a:rPr lang="en-US" sz="3600" b="1" dirty="0">
                <a:solidFill>
                  <a:srgbClr val="0070C0"/>
                </a:solidFill>
              </a:rPr>
              <a:t>accepted Jesus as a representative for all true believers</a:t>
            </a:r>
          </a:p>
          <a:p>
            <a:pPr lvl="2"/>
            <a:r>
              <a:rPr lang="en-US" sz="3600" b="1" dirty="0">
                <a:solidFill>
                  <a:srgbClr val="0070C0"/>
                </a:solidFill>
              </a:rPr>
              <a:t>gave Jesus all authority in heaven and on earth</a:t>
            </a:r>
            <a:endParaRPr lang="en-US" sz="3300" b="1" dirty="0">
              <a:solidFill>
                <a:srgbClr val="0070C0"/>
              </a:solidFill>
            </a:endParaRPr>
          </a:p>
          <a:p>
            <a:pPr marL="457200" lvl="1" indent="0">
              <a:buNone/>
            </a:pPr>
            <a:r>
              <a:rPr lang="en-US" sz="3600" b="1" dirty="0"/>
              <a:t>God the Son: </a:t>
            </a:r>
          </a:p>
          <a:p>
            <a:pPr lvl="2"/>
            <a:r>
              <a:rPr lang="en-US" sz="3600" b="1" dirty="0">
                <a:solidFill>
                  <a:srgbClr val="C00000"/>
                </a:solidFill>
              </a:rPr>
              <a:t>accomplished the redemption of all true believers</a:t>
            </a:r>
          </a:p>
          <a:p>
            <a:pPr lvl="2"/>
            <a:r>
              <a:rPr lang="en-US" sz="3600" b="1" dirty="0">
                <a:solidFill>
                  <a:srgbClr val="0070C0"/>
                </a:solidFill>
              </a:rPr>
              <a:t>would  come into the world as a man and live as a man under the Mosaic Law. </a:t>
            </a:r>
          </a:p>
          <a:p>
            <a:pPr lvl="2"/>
            <a:r>
              <a:rPr lang="en-US" sz="3600" b="1" dirty="0">
                <a:solidFill>
                  <a:srgbClr val="0070C0"/>
                </a:solidFill>
              </a:rPr>
              <a:t>would  be perfectly obedient to all the commands of the Father</a:t>
            </a:r>
          </a:p>
          <a:p>
            <a:pPr lvl="2"/>
            <a:r>
              <a:rPr lang="en-US" sz="3600" b="1" dirty="0">
                <a:solidFill>
                  <a:srgbClr val="0070C0"/>
                </a:solidFill>
              </a:rPr>
              <a:t>would  redeem everyone the Father had given him</a:t>
            </a:r>
          </a:p>
          <a:p>
            <a:pPr marL="914400" lvl="2" indent="0">
              <a:buNone/>
            </a:pPr>
            <a:endParaRPr lang="en-US" sz="3300" b="1" dirty="0">
              <a:solidFill>
                <a:srgbClr val="0070C0"/>
              </a:solidFill>
            </a:endParaRPr>
          </a:p>
          <a:p>
            <a:pPr marL="457200" lvl="1" indent="0">
              <a:buNone/>
            </a:pPr>
            <a:r>
              <a:rPr lang="en-US" sz="3600" b="1" dirty="0"/>
              <a:t>God the Holy Spirit: </a:t>
            </a:r>
          </a:p>
          <a:p>
            <a:pPr marL="0"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132143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 of Redemption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fontScale="92500" lnSpcReduction="20000"/>
          </a:bodyPr>
          <a:lstStyle/>
          <a:p>
            <a:pPr marL="0" indent="0">
              <a:buNone/>
            </a:pPr>
            <a:r>
              <a:rPr lang="en-US" sz="3000" b="1" dirty="0">
                <a:solidFill>
                  <a:srgbClr val="0070C0"/>
                </a:solidFill>
              </a:rPr>
              <a:t>3. God the Holy Spirit applied redemption to the personal lives of true believers.</a:t>
            </a:r>
          </a:p>
          <a:p>
            <a:pPr marL="0" indent="0">
              <a:buNone/>
            </a:pPr>
            <a:r>
              <a:rPr lang="en-US" dirty="0"/>
              <a:t>Blessed be the God and Father of our Lord Jesus Christ, who has blessed us in Christ with every spiritual blessing in the heavenly places, even as he chose us in him before the foundation of the world, that we should be holy and blameless before him. In love he predestined us for adoption as sons through Jesus Christ, according to the purpose of his will, to the praise of his glorious grace, with which he has blessed us in the Beloved. In him we have redemption through his blood, the forgiveness of our trespasses, according to the riches of his grace, which he lavished upon us, in all wisdom and insight making known to us the mystery of his will, according to his purpose, which he set forth in Christ as a plan for the fullness of time, to unite all things in him, things in heaven and things on earth. In him we have obtained an inheritance, having been predestined according to the purpose of him who works all things according to the counsel of his will, so that we who were the first to hope in Christ might be to the praise of his glory. In him you also, when you heard the word of truth, the gospel of your salvation, and believed in him, </a:t>
            </a:r>
            <a:r>
              <a:rPr lang="en-US" b="1" dirty="0">
                <a:solidFill>
                  <a:srgbClr val="FF0000"/>
                </a:solidFill>
              </a:rPr>
              <a:t>were sealed with the promised Holy Spirit, who is the guarantee of our inheritance until we acquire possession of it,</a:t>
            </a:r>
            <a:r>
              <a:rPr lang="en-US" b="1" dirty="0"/>
              <a:t> </a:t>
            </a:r>
            <a:r>
              <a:rPr lang="en-US" dirty="0"/>
              <a:t>to the praise of his glory.</a:t>
            </a:r>
            <a:r>
              <a:rPr lang="en-US" b="1" dirty="0"/>
              <a:t> </a:t>
            </a:r>
            <a:r>
              <a:rPr lang="en-US" dirty="0"/>
              <a:t>(Ephesians 1:3-14)</a:t>
            </a:r>
            <a:endParaRPr lang="en-US" b="1" dirty="0">
              <a:solidFill>
                <a:srgbClr val="0070C0"/>
              </a:solidFill>
            </a:endParaRPr>
          </a:p>
          <a:p>
            <a:pPr marL="0"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364827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 of Redemption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lnSpcReduction="10000"/>
          </a:bodyPr>
          <a:lstStyle/>
          <a:p>
            <a:pPr marL="0" indent="0">
              <a:buNone/>
            </a:pPr>
            <a:r>
              <a:rPr lang="en-US" sz="3000" b="1" dirty="0">
                <a:solidFill>
                  <a:srgbClr val="0070C0"/>
                </a:solidFill>
              </a:rPr>
              <a:t>3. </a:t>
            </a:r>
            <a:r>
              <a:rPr lang="en-US" b="1" dirty="0">
                <a:solidFill>
                  <a:srgbClr val="0070C0"/>
                </a:solidFill>
              </a:rPr>
              <a:t>In addition God the Holy Spirit agreed to fill and empower Jesus to carry out his work on earth. </a:t>
            </a:r>
          </a:p>
          <a:p>
            <a:pPr marL="0" indent="0">
              <a:buNone/>
            </a:pPr>
            <a:r>
              <a:rPr lang="en-US" b="1" dirty="0"/>
              <a:t>And when Jesus was baptized, immediately he went up from the water, and behold, the heavens were opened to him, and he saw </a:t>
            </a:r>
            <a:r>
              <a:rPr lang="en-US" b="1" dirty="0">
                <a:solidFill>
                  <a:srgbClr val="FF0000"/>
                </a:solidFill>
              </a:rPr>
              <a:t>the Spirit of God descending like a dove and coming to rest on him</a:t>
            </a:r>
            <a:r>
              <a:rPr lang="en-US" b="1" dirty="0"/>
              <a:t>; </a:t>
            </a:r>
            <a:r>
              <a:rPr lang="en-US" dirty="0"/>
              <a:t>(Matthew 3:16)</a:t>
            </a:r>
          </a:p>
          <a:p>
            <a:pPr marL="0" indent="0">
              <a:buNone/>
            </a:pPr>
            <a:r>
              <a:rPr lang="en-US" b="1" dirty="0"/>
              <a:t>And Jesus, </a:t>
            </a:r>
            <a:r>
              <a:rPr lang="en-US" b="1" dirty="0">
                <a:solidFill>
                  <a:srgbClr val="FF0000"/>
                </a:solidFill>
              </a:rPr>
              <a:t>full of the Holy Spirit</a:t>
            </a:r>
            <a:r>
              <a:rPr lang="en-US" b="1" dirty="0"/>
              <a:t>, returned from the Jordan and was </a:t>
            </a:r>
            <a:r>
              <a:rPr lang="en-US" b="1" dirty="0">
                <a:solidFill>
                  <a:srgbClr val="FF0000"/>
                </a:solidFill>
              </a:rPr>
              <a:t>led by the Spirit </a:t>
            </a:r>
            <a:r>
              <a:rPr lang="en-US" b="1" dirty="0"/>
              <a:t>in the wilderness </a:t>
            </a:r>
            <a:r>
              <a:rPr lang="en-US" dirty="0"/>
              <a:t>(Luke 4:1)</a:t>
            </a:r>
          </a:p>
          <a:p>
            <a:pPr marL="0" indent="0">
              <a:buNone/>
            </a:pPr>
            <a:r>
              <a:rPr lang="en-US" b="1" dirty="0"/>
              <a:t>And </a:t>
            </a:r>
            <a:r>
              <a:rPr lang="en-US" b="1" dirty="0">
                <a:solidFill>
                  <a:srgbClr val="FF0000"/>
                </a:solidFill>
              </a:rPr>
              <a:t>Jesus returned in the power of the Spirit </a:t>
            </a:r>
            <a:r>
              <a:rPr lang="en-US" b="1" dirty="0"/>
              <a:t>to Galilee, and a report about him went out through all the surrounding country. </a:t>
            </a:r>
            <a:r>
              <a:rPr lang="en-US" dirty="0"/>
              <a:t>(Luke 4:14)</a:t>
            </a:r>
          </a:p>
          <a:p>
            <a:pPr marL="0" indent="0">
              <a:buNone/>
            </a:pPr>
            <a:r>
              <a:rPr lang="en-US" b="1" dirty="0"/>
              <a:t>“</a:t>
            </a:r>
            <a:r>
              <a:rPr lang="en-US" b="1" dirty="0">
                <a:solidFill>
                  <a:srgbClr val="FF0000"/>
                </a:solidFill>
              </a:rPr>
              <a:t>The Spirit of the Lord is upon me, because he has anointed me </a:t>
            </a:r>
            <a:r>
              <a:rPr lang="en-US" b="1" dirty="0"/>
              <a:t>to proclaim good news to the poor. He has sent me to proclaim liberty to the captives and recovering of sight to the blind, to set at liberty those who are oppressed</a:t>
            </a:r>
            <a:r>
              <a:rPr lang="en-US" dirty="0"/>
              <a:t>, (Luke 4:18)</a:t>
            </a:r>
            <a:endParaRPr lang="en-US" b="1" dirty="0">
              <a:solidFill>
                <a:srgbClr val="0070C0"/>
              </a:solidFill>
            </a:endParaRPr>
          </a:p>
          <a:p>
            <a:pPr marL="0"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013725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 of Redemption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sz="3000" b="1" dirty="0">
                <a:solidFill>
                  <a:srgbClr val="0070C0"/>
                </a:solidFill>
              </a:rPr>
              <a:t>3. </a:t>
            </a:r>
            <a:r>
              <a:rPr lang="en-US" b="1" dirty="0">
                <a:solidFill>
                  <a:srgbClr val="0070C0"/>
                </a:solidFill>
              </a:rPr>
              <a:t>In addition God the Holy Spirit agreed to apply the benefits of Christ’s redemptive work to all believers after Jesus returned to heaven.</a:t>
            </a:r>
          </a:p>
          <a:p>
            <a:pPr marL="0" indent="0">
              <a:buNone/>
            </a:pPr>
            <a:r>
              <a:rPr lang="en-US" b="1" dirty="0"/>
              <a:t>And I will ask the Father, and he will give you </a:t>
            </a:r>
            <a:r>
              <a:rPr lang="en-US" b="1" dirty="0">
                <a:solidFill>
                  <a:srgbClr val="FF0000"/>
                </a:solidFill>
              </a:rPr>
              <a:t>another Helper, to be with you forever,</a:t>
            </a:r>
            <a:r>
              <a:rPr lang="en-US" b="1" dirty="0"/>
              <a:t> </a:t>
            </a:r>
            <a:r>
              <a:rPr lang="en-US" b="1" dirty="0">
                <a:solidFill>
                  <a:srgbClr val="FF0000"/>
                </a:solidFill>
              </a:rPr>
              <a:t>even the Spirit of truth</a:t>
            </a:r>
            <a:r>
              <a:rPr lang="en-US" b="1" dirty="0"/>
              <a:t>, whom the world cannot receive, because it neither sees him nor knows him. You know him, for he dwells with you and will be in you. </a:t>
            </a:r>
            <a:r>
              <a:rPr lang="en-US" dirty="0"/>
              <a:t>(John 14:16-17)</a:t>
            </a:r>
          </a:p>
          <a:p>
            <a:pPr marL="0" indent="0">
              <a:buNone/>
            </a:pPr>
            <a:r>
              <a:rPr lang="en-US" b="1" dirty="0"/>
              <a:t>But the Helper, </a:t>
            </a:r>
            <a:r>
              <a:rPr lang="en-US" b="1" dirty="0">
                <a:solidFill>
                  <a:srgbClr val="FF0000"/>
                </a:solidFill>
              </a:rPr>
              <a:t>the Holy Spirit</a:t>
            </a:r>
            <a:r>
              <a:rPr lang="en-US" b="1" dirty="0"/>
              <a:t>, whom the Father will send in my name, he </a:t>
            </a:r>
            <a:r>
              <a:rPr lang="en-US" b="1" dirty="0">
                <a:solidFill>
                  <a:srgbClr val="FF0000"/>
                </a:solidFill>
              </a:rPr>
              <a:t>will teach you all things and bring to your remembrance all that I have said to you. </a:t>
            </a:r>
            <a:r>
              <a:rPr lang="en-US" dirty="0"/>
              <a:t>(John 14:26)</a:t>
            </a:r>
            <a:endParaRPr lang="en-US" b="1" dirty="0">
              <a:solidFill>
                <a:srgbClr val="0070C0"/>
              </a:solidFill>
            </a:endParaRPr>
          </a:p>
          <a:p>
            <a:pPr marL="0"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982705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 of Redemption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fontScale="92500"/>
          </a:bodyPr>
          <a:lstStyle/>
          <a:p>
            <a:pPr marL="0" indent="0">
              <a:buNone/>
            </a:pPr>
            <a:r>
              <a:rPr lang="en-US" sz="3000" b="1" dirty="0">
                <a:solidFill>
                  <a:srgbClr val="0070C0"/>
                </a:solidFill>
              </a:rPr>
              <a:t>3. </a:t>
            </a:r>
            <a:r>
              <a:rPr lang="en-US" b="1" dirty="0">
                <a:solidFill>
                  <a:srgbClr val="0070C0"/>
                </a:solidFill>
              </a:rPr>
              <a:t>In addition God the Holy Spirit agreed to apply the benefits of Christ’s redemptive work to all believers after Jesus returned to heaven.</a:t>
            </a:r>
          </a:p>
          <a:p>
            <a:pPr marL="0" indent="0">
              <a:buNone/>
            </a:pPr>
            <a:r>
              <a:rPr lang="en-US" b="1" dirty="0"/>
              <a:t>But </a:t>
            </a:r>
            <a:r>
              <a:rPr lang="en-US" b="1" dirty="0">
                <a:solidFill>
                  <a:srgbClr val="FF0000"/>
                </a:solidFill>
              </a:rPr>
              <a:t>you will receive power </a:t>
            </a:r>
            <a:r>
              <a:rPr lang="en-US" b="1" dirty="0"/>
              <a:t>when the Holy Spirit has come upon you, and </a:t>
            </a:r>
            <a:r>
              <a:rPr lang="en-US" b="1" dirty="0">
                <a:solidFill>
                  <a:srgbClr val="FF0000"/>
                </a:solidFill>
              </a:rPr>
              <a:t>you will be my witnesses </a:t>
            </a:r>
            <a:r>
              <a:rPr lang="en-US" b="1" dirty="0"/>
              <a:t>in Jerusalem and in all Judea and Samaria, and to the end of the earth.” </a:t>
            </a:r>
            <a:r>
              <a:rPr lang="en-US" dirty="0"/>
              <a:t>(Acts 1:8)</a:t>
            </a:r>
          </a:p>
          <a:p>
            <a:pPr marL="0" indent="0">
              <a:buNone/>
            </a:pPr>
            <a:r>
              <a:rPr lang="en-US" b="1" dirty="0"/>
              <a:t>“‘And in the last days it shall be, God declares, </a:t>
            </a:r>
            <a:r>
              <a:rPr lang="en-US" b="1" dirty="0">
                <a:solidFill>
                  <a:srgbClr val="FF0000"/>
                </a:solidFill>
              </a:rPr>
              <a:t>that I will pour out my Spirit on all flesh,</a:t>
            </a:r>
            <a:r>
              <a:rPr lang="en-US" b="1" dirty="0"/>
              <a:t> and your sons and your daughters shall prophesy, and your young men shall see visions, and your old men shall dream dreams; </a:t>
            </a:r>
            <a:r>
              <a:rPr lang="en-US" dirty="0"/>
              <a:t>(Acts 2:17) </a:t>
            </a:r>
          </a:p>
          <a:p>
            <a:pPr marL="0" indent="0">
              <a:buNone/>
            </a:pPr>
            <a:r>
              <a:rPr lang="en-US" dirty="0"/>
              <a:t>Note: </a:t>
            </a:r>
            <a:r>
              <a:rPr lang="en-US" dirty="0">
                <a:solidFill>
                  <a:srgbClr val="FF0000"/>
                </a:solidFill>
              </a:rPr>
              <a:t>last days </a:t>
            </a:r>
            <a:r>
              <a:rPr lang="en-US" dirty="0"/>
              <a:t>is</a:t>
            </a:r>
            <a:r>
              <a:rPr lang="en-US" dirty="0">
                <a:solidFill>
                  <a:srgbClr val="FF0000"/>
                </a:solidFill>
              </a:rPr>
              <a:t> </a:t>
            </a:r>
            <a:r>
              <a:rPr lang="en-US" dirty="0"/>
              <a:t>from Hosea 3:5 and Micah 4:1; main quote is from Joel 2:28-32 “</a:t>
            </a:r>
            <a:r>
              <a:rPr lang="en-US" dirty="0">
                <a:solidFill>
                  <a:srgbClr val="FF0000"/>
                </a:solidFill>
              </a:rPr>
              <a:t>And it shall come to pass afterward,</a:t>
            </a:r>
            <a:r>
              <a:rPr lang="en-US" dirty="0"/>
              <a:t> that I will pour out my Spirit …</a:t>
            </a:r>
          </a:p>
          <a:p>
            <a:pPr marL="0" indent="0">
              <a:buNone/>
            </a:pPr>
            <a:r>
              <a:rPr lang="en-US" b="1" dirty="0"/>
              <a:t>Being therefore exalted at the right hand of God, and having received from the Father the promise of the Holy Spirit, he has poured out this </a:t>
            </a:r>
            <a:r>
              <a:rPr lang="en-US" b="1" dirty="0">
                <a:solidFill>
                  <a:srgbClr val="FF0000"/>
                </a:solidFill>
              </a:rPr>
              <a:t>that you yourselves are seeing and hearing</a:t>
            </a:r>
            <a:r>
              <a:rPr lang="en-US" b="1" dirty="0"/>
              <a:t>. </a:t>
            </a:r>
            <a:r>
              <a:rPr lang="en-US" dirty="0"/>
              <a:t>(Acts 2:33)</a:t>
            </a: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501934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dirty="0">
                <a:latin typeface="Calibri" panose="020F0502020204030204" pitchFamily="34" charset="0"/>
                <a:cs typeface="Calibri" panose="020F0502020204030204" pitchFamily="34" charset="0"/>
              </a:rPr>
              <a:t>The Covenants – The Covenant of Redemption (Review)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6125308"/>
          </a:xfrm>
          <a:solidFill>
            <a:srgbClr val="FFFFCC"/>
          </a:solidFill>
        </p:spPr>
        <p:txBody>
          <a:bodyPr>
            <a:normAutofit fontScale="77500" lnSpcReduction="20000"/>
          </a:bodyPr>
          <a:lstStyle/>
          <a:p>
            <a:pPr marL="457200" lvl="1" indent="0">
              <a:buNone/>
            </a:pPr>
            <a:r>
              <a:rPr lang="en-US" sz="3600" dirty="0"/>
              <a:t>God the Father:</a:t>
            </a:r>
          </a:p>
          <a:p>
            <a:pPr lvl="2"/>
            <a:r>
              <a:rPr lang="en-US" sz="3100" dirty="0">
                <a:solidFill>
                  <a:srgbClr val="C00000"/>
                </a:solidFill>
              </a:rPr>
              <a:t>initiated the plan of salvation</a:t>
            </a:r>
          </a:p>
          <a:p>
            <a:pPr lvl="2"/>
            <a:r>
              <a:rPr lang="en-US" sz="3100" dirty="0">
                <a:solidFill>
                  <a:srgbClr val="0070C0"/>
                </a:solidFill>
              </a:rPr>
              <a:t>agreed to give the Son a people to redeem for his own possession</a:t>
            </a:r>
          </a:p>
          <a:p>
            <a:pPr lvl="2"/>
            <a:r>
              <a:rPr lang="en-US" sz="3100" dirty="0">
                <a:solidFill>
                  <a:srgbClr val="0070C0"/>
                </a:solidFill>
              </a:rPr>
              <a:t>sent the Son to be believer’s representative</a:t>
            </a:r>
          </a:p>
          <a:p>
            <a:pPr lvl="2"/>
            <a:r>
              <a:rPr lang="en-US" sz="3100" dirty="0">
                <a:solidFill>
                  <a:srgbClr val="0070C0"/>
                </a:solidFill>
              </a:rPr>
              <a:t>prepared a body for God the Son to dwell in</a:t>
            </a:r>
          </a:p>
          <a:p>
            <a:pPr lvl="2"/>
            <a:r>
              <a:rPr lang="en-US" sz="3100" dirty="0">
                <a:solidFill>
                  <a:srgbClr val="0070C0"/>
                </a:solidFill>
              </a:rPr>
              <a:t>accepted Jesus as a representative for all true believers</a:t>
            </a:r>
          </a:p>
          <a:p>
            <a:pPr lvl="2"/>
            <a:r>
              <a:rPr lang="en-US" sz="3100" dirty="0">
                <a:solidFill>
                  <a:srgbClr val="0070C0"/>
                </a:solidFill>
              </a:rPr>
              <a:t>gave Jesus all authority in heaven and on earth</a:t>
            </a:r>
          </a:p>
          <a:p>
            <a:pPr marL="457200" lvl="1" indent="0">
              <a:buNone/>
            </a:pPr>
            <a:r>
              <a:rPr lang="en-US" sz="3600" dirty="0"/>
              <a:t>God the Son: </a:t>
            </a:r>
          </a:p>
          <a:p>
            <a:pPr lvl="2"/>
            <a:r>
              <a:rPr lang="en-US" sz="3100" dirty="0">
                <a:solidFill>
                  <a:srgbClr val="C00000"/>
                </a:solidFill>
              </a:rPr>
              <a:t>accomplished the redemption of all true believers</a:t>
            </a:r>
          </a:p>
          <a:p>
            <a:pPr lvl="2"/>
            <a:r>
              <a:rPr lang="en-US" sz="3100" dirty="0">
                <a:solidFill>
                  <a:srgbClr val="0070C0"/>
                </a:solidFill>
              </a:rPr>
              <a:t>would  come into the world as a man and live as a man under the Mosaic Law. </a:t>
            </a:r>
          </a:p>
          <a:p>
            <a:pPr lvl="2"/>
            <a:r>
              <a:rPr lang="en-US" sz="3100" dirty="0">
                <a:solidFill>
                  <a:srgbClr val="0070C0"/>
                </a:solidFill>
              </a:rPr>
              <a:t>would  be perfectly obedient to all the commands of the Father</a:t>
            </a:r>
          </a:p>
          <a:p>
            <a:pPr lvl="2"/>
            <a:r>
              <a:rPr lang="en-US" sz="3100" dirty="0">
                <a:solidFill>
                  <a:srgbClr val="0070C0"/>
                </a:solidFill>
              </a:rPr>
              <a:t>would  redeem everyone the Father had given him</a:t>
            </a:r>
            <a:endParaRPr lang="en-US" sz="3300" b="1" dirty="0">
              <a:solidFill>
                <a:srgbClr val="0070C0"/>
              </a:solidFill>
            </a:endParaRPr>
          </a:p>
          <a:p>
            <a:pPr marL="457200" lvl="1" indent="0">
              <a:buNone/>
            </a:pPr>
            <a:r>
              <a:rPr lang="en-US" sz="3600" b="1" dirty="0"/>
              <a:t>God the Holy Spirit: </a:t>
            </a:r>
          </a:p>
          <a:p>
            <a:pPr lvl="1"/>
            <a:r>
              <a:rPr lang="en-US" sz="3600" b="1" dirty="0">
                <a:solidFill>
                  <a:srgbClr val="FF0000"/>
                </a:solidFill>
              </a:rPr>
              <a:t>applied redemption to the personal lives of true believers.</a:t>
            </a:r>
          </a:p>
          <a:p>
            <a:pPr lvl="1"/>
            <a:r>
              <a:rPr lang="en-US" sz="3600" b="1" dirty="0">
                <a:solidFill>
                  <a:srgbClr val="0070C0"/>
                </a:solidFill>
              </a:rPr>
              <a:t>agreed to fill and empower Jesus to carry out his work on earth</a:t>
            </a:r>
          </a:p>
          <a:p>
            <a:pPr lvl="1"/>
            <a:r>
              <a:rPr lang="en-US" sz="3600" b="1" dirty="0">
                <a:solidFill>
                  <a:srgbClr val="0070C0"/>
                </a:solidFill>
              </a:rPr>
              <a:t>agreed to apply the benefits of Christ’s redemptive work to all believers after Jesus returned to heaven</a:t>
            </a:r>
          </a:p>
          <a:p>
            <a:pPr marL="914400" lvl="2"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2190619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1713</Words>
  <Application>Microsoft Office PowerPoint</Application>
  <PresentationFormat>Widescreen</PresentationFormat>
  <Paragraphs>97</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Discipleship:  An  Introduction to  Systematic Theology and  Apologetics</vt:lpstr>
      <vt:lpstr> The Covenants – What is a Covenant? (Review) </vt:lpstr>
      <vt:lpstr> The Covenants – What is a Covenant? (Review) </vt:lpstr>
      <vt:lpstr> The Covenants – The Covenant of Redemption (Review) </vt:lpstr>
      <vt:lpstr> The Covenants – The Covenant of Redemption </vt:lpstr>
      <vt:lpstr> The Covenants – The Covenant of Redemption </vt:lpstr>
      <vt:lpstr> The Covenants – The Covenant of Redemption </vt:lpstr>
      <vt:lpstr> The Covenants – The Covenant of Redemption </vt:lpstr>
      <vt:lpstr> The Covenants – The Covenant of Redemption (Review) </vt:lpstr>
      <vt:lpstr> The Covenants – The Covenant of Works </vt:lpstr>
      <vt:lpstr> The Covenants – The Covenant of Works </vt:lpstr>
      <vt:lpstr> The Covenants – The Covenant of Works </vt:lpstr>
      <vt:lpstr> The Covenants – The Covenant of Works </vt:lpstr>
      <vt:lpstr> The Covenants – The Covenant of Works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cp:revision>
  <dcterms:created xsi:type="dcterms:W3CDTF">2016-12-04T20:04:10Z</dcterms:created>
  <dcterms:modified xsi:type="dcterms:W3CDTF">2016-12-04T20:05:55Z</dcterms:modified>
</cp:coreProperties>
</file>