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C89F8CF0-62E0-4D0D-A47C-1AC80959AAB3}" type="datetimeFigureOut">
              <a:rPr lang="en-US" smtClean="0"/>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117531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C89F8CF0-62E0-4D0D-A47C-1AC80959AAB3}" type="datetimeFigureOut">
              <a:rPr lang="en-US" smtClean="0"/>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311811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C89F8CF0-62E0-4D0D-A47C-1AC80959AAB3}" type="datetimeFigureOut">
              <a:rPr lang="en-US" smtClean="0"/>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3368695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C89F8CF0-62E0-4D0D-A47C-1AC80959AAB3}" type="datetimeFigureOut">
              <a:rPr lang="en-US" smtClean="0"/>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2198170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9F8CF0-62E0-4D0D-A47C-1AC80959AAB3}" type="datetimeFigureOut">
              <a:rPr lang="en-US" smtClean="0"/>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2937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C89F8CF0-62E0-4D0D-A47C-1AC80959AAB3}" type="datetimeFigureOut">
              <a:rPr lang="en-US" smtClean="0"/>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2133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C89F8CF0-62E0-4D0D-A47C-1AC80959AAB3}" type="datetimeFigureOut">
              <a:rPr lang="en-US" smtClean="0"/>
              <a:t>12/11/2016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115404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89F8CF0-62E0-4D0D-A47C-1AC80959AAB3}" type="datetimeFigureOut">
              <a:rPr lang="en-US" smtClean="0"/>
              <a:t>12/11/2016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167069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F8CF0-62E0-4D0D-A47C-1AC80959AAB3}" type="datetimeFigureOut">
              <a:rPr lang="en-US" smtClean="0"/>
              <a:t>12/11/2016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708562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9F8CF0-62E0-4D0D-A47C-1AC80959AAB3}" type="datetimeFigureOut">
              <a:rPr lang="en-US" smtClean="0"/>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129453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9F8CF0-62E0-4D0D-A47C-1AC80959AAB3}" type="datetimeFigureOut">
              <a:rPr lang="en-US" smtClean="0"/>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976D2-A8EC-4137-8433-F1FFEE0C02FD}" type="slidenum">
              <a:rPr lang="en-US" smtClean="0"/>
              <a:t>‹#›</a:t>
            </a:fld>
            <a:endParaRPr lang="en-US"/>
          </a:p>
        </p:txBody>
      </p:sp>
    </p:spTree>
    <p:extLst>
      <p:ext uri="{BB962C8B-B14F-4D97-AF65-F5344CB8AC3E}">
        <p14:creationId xmlns:p14="http://schemas.microsoft.com/office/powerpoint/2010/main" val="236080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F8CF0-62E0-4D0D-A47C-1AC80959AAB3}" type="datetimeFigureOut">
              <a:rPr lang="en-US" smtClean="0"/>
              <a:t>12/11/2016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976D2-A8EC-4137-8433-F1FFEE0C02FD}" type="slidenum">
              <a:rPr lang="en-US" smtClean="0"/>
              <a:t>‹#›</a:t>
            </a:fld>
            <a:endParaRPr lang="en-US"/>
          </a:p>
        </p:txBody>
      </p:sp>
    </p:spTree>
    <p:extLst>
      <p:ext uri="{BB962C8B-B14F-4D97-AF65-F5344CB8AC3E}">
        <p14:creationId xmlns:p14="http://schemas.microsoft.com/office/powerpoint/2010/main" val="1078741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December 11, 2016</a:t>
            </a:r>
          </a:p>
        </p:txBody>
      </p:sp>
    </p:spTree>
    <p:extLst>
      <p:ext uri="{BB962C8B-B14F-4D97-AF65-F5344CB8AC3E}">
        <p14:creationId xmlns:p14="http://schemas.microsoft.com/office/powerpoint/2010/main" val="87754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He has told you, O man, what is good; and </a:t>
            </a:r>
            <a:r>
              <a:rPr lang="en-US" b="1" dirty="0">
                <a:solidFill>
                  <a:srgbClr val="FF0000"/>
                </a:solidFill>
              </a:rPr>
              <a:t>what does the LORD require of you but to do justice, and to love kindness, and to walk humbly with your God? </a:t>
            </a:r>
            <a:r>
              <a:rPr lang="en-US" dirty="0"/>
              <a:t>(Micah 6:8)</a:t>
            </a:r>
            <a:endParaRPr lang="en-US" b="1" dirty="0"/>
          </a:p>
          <a:p>
            <a:pPr marL="0" indent="0">
              <a:buNone/>
            </a:pPr>
            <a:r>
              <a:rPr lang="en-US" b="1" dirty="0"/>
              <a:t>“Thus says the LORD of hosts: </a:t>
            </a:r>
            <a:r>
              <a:rPr lang="en-US" b="1" dirty="0">
                <a:solidFill>
                  <a:srgbClr val="FF0000"/>
                </a:solidFill>
              </a:rPr>
              <a:t>If you will walk in my ways and keep my charge, then you shall rule my house and have charge of my courts, and I will give you the right of access among those who are standing here.</a:t>
            </a:r>
            <a:r>
              <a:rPr lang="en-US" b="1" dirty="0"/>
              <a:t> </a:t>
            </a:r>
            <a:r>
              <a:rPr lang="en-US" dirty="0"/>
              <a:t>(Zechariah 3:7)</a:t>
            </a:r>
          </a:p>
          <a:p>
            <a:pPr marL="0" indent="0">
              <a:buNone/>
            </a:pPr>
            <a:r>
              <a:rPr lang="en-US" b="1" dirty="0">
                <a:solidFill>
                  <a:srgbClr val="FF0000"/>
                </a:solidFill>
              </a:rPr>
              <a:t>Blessed is the man who walks not in the counsel of the wicked,</a:t>
            </a:r>
            <a:r>
              <a:rPr lang="en-US" b="1" dirty="0"/>
              <a:t> nor stands in the way of sinners, nor sits in the seat of scoffers; but his delight is in the law of the LORD, and on his law he meditates day and night. </a:t>
            </a:r>
            <a:r>
              <a:rPr lang="en-US" dirty="0"/>
              <a:t>(Psalm 1:1-2)</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04370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He received the sign of circumcision as a seal of the righteousness that he had by faith while he was still uncircumcised. The purpose was to make him the father of all who believe without being circumcised, so that righteousness would be counted to them as well, and to make him the father of the circumcised who are not merely circumcised but </a:t>
            </a:r>
            <a:r>
              <a:rPr lang="en-US" b="1" dirty="0">
                <a:solidFill>
                  <a:srgbClr val="FF0000"/>
                </a:solidFill>
              </a:rPr>
              <a:t>who also walk in the footsteps of the faith that our father Abraham had before he was circumcised. </a:t>
            </a:r>
            <a:r>
              <a:rPr lang="en-US" dirty="0"/>
              <a:t>(Romans 4:11-12)</a:t>
            </a:r>
          </a:p>
          <a:p>
            <a:pPr marL="0" indent="0">
              <a:buNone/>
            </a:pPr>
            <a:r>
              <a:rPr lang="en-US" b="1" dirty="0">
                <a:solidFill>
                  <a:srgbClr val="FF0000"/>
                </a:solidFill>
              </a:rPr>
              <a:t>But I say, walk by the Spirit, and you will not gratify the desires of the flesh. </a:t>
            </a:r>
            <a:r>
              <a:rPr lang="en-US" dirty="0"/>
              <a:t>(Galatians 5:16 ESV)</a:t>
            </a:r>
          </a:p>
          <a:p>
            <a:pPr marL="0" indent="0">
              <a:buNone/>
            </a:pPr>
            <a:r>
              <a:rPr lang="en-US" b="1" dirty="0"/>
              <a:t>For we are his workmanship, created in Christ Jesus for good works, which God prepared beforehand, that </a:t>
            </a:r>
            <a:r>
              <a:rPr lang="en-US" b="1" dirty="0">
                <a:solidFill>
                  <a:srgbClr val="FF0000"/>
                </a:solidFill>
              </a:rPr>
              <a:t>we should walk in them</a:t>
            </a:r>
            <a:r>
              <a:rPr lang="en-US" b="1" dirty="0"/>
              <a:t>. </a:t>
            </a:r>
            <a:r>
              <a:rPr lang="en-US" dirty="0"/>
              <a:t>(Ephesians 2:10)</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67657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t>for at one time you were darkness, but now you are light in the Lord. </a:t>
            </a:r>
            <a:r>
              <a:rPr lang="en-US" b="1" dirty="0">
                <a:solidFill>
                  <a:srgbClr val="FF0000"/>
                </a:solidFill>
              </a:rPr>
              <a:t>Walk as children of light </a:t>
            </a:r>
            <a:r>
              <a:rPr lang="en-US" b="1" dirty="0"/>
              <a:t>(for the fruit of light is found in all that is good and right and true), and try to discern what is pleasing to the Lord. </a:t>
            </a:r>
            <a:r>
              <a:rPr lang="en-US" dirty="0"/>
              <a:t>(Ephesians 5:8-10)</a:t>
            </a:r>
          </a:p>
          <a:p>
            <a:pPr marL="0" indent="0">
              <a:buNone/>
            </a:pPr>
            <a:r>
              <a:rPr lang="en-US" b="1" dirty="0"/>
              <a:t>And so, from the day we heard, we have not ceased to pray for you, asking that you may be filled with the knowledge of his will in all spiritual wisdom and understanding, </a:t>
            </a:r>
            <a:r>
              <a:rPr lang="en-US" b="1" dirty="0">
                <a:solidFill>
                  <a:srgbClr val="FF0000"/>
                </a:solidFill>
              </a:rPr>
              <a:t>so as to walk in a manner worthy of the Lord</a:t>
            </a:r>
            <a:r>
              <a:rPr lang="en-US" b="1" dirty="0"/>
              <a:t>, fully pleasing to him: bearing fruit in every good work and increasing in the knowledge of God; being strengthened with all power, according to his glorious might, for all endurance and patience with joy; giving thanks to the Father, who has qualified you to share in the inheritance of the saints in light. He has delivered us from the domain of darkness and transferred us to the kingdom of his beloved Son, in whom we have redemption, the forgiveness of sins. </a:t>
            </a:r>
            <a:r>
              <a:rPr lang="en-US" dirty="0"/>
              <a:t>(Colossians 1:9-14)</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97054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Therefore, </a:t>
            </a:r>
            <a:r>
              <a:rPr lang="en-US" b="1" dirty="0">
                <a:solidFill>
                  <a:srgbClr val="FF0000"/>
                </a:solidFill>
              </a:rPr>
              <a:t>as you received Christ Jesus the Lord, so walk in him, </a:t>
            </a:r>
            <a:r>
              <a:rPr lang="en-US" b="1" dirty="0"/>
              <a:t>rooted and built up in him and established in the faith, just as you were taught, abounding in thanksgiving. </a:t>
            </a:r>
            <a:r>
              <a:rPr lang="en-US" dirty="0"/>
              <a:t>(Colossians 2:6-7)</a:t>
            </a:r>
          </a:p>
          <a:p>
            <a:pPr marL="0" indent="0">
              <a:buNone/>
            </a:pPr>
            <a:r>
              <a:rPr lang="en-US" b="1" dirty="0"/>
              <a:t>If we say we have fellowship with him while </a:t>
            </a:r>
            <a:r>
              <a:rPr lang="en-US" b="1" dirty="0">
                <a:solidFill>
                  <a:srgbClr val="FF0000"/>
                </a:solidFill>
              </a:rPr>
              <a:t>we walk in darkness</a:t>
            </a:r>
            <a:r>
              <a:rPr lang="en-US" b="1" dirty="0"/>
              <a:t>, we lie and do not practice the truth. But if we </a:t>
            </a:r>
            <a:r>
              <a:rPr lang="en-US" b="1" dirty="0">
                <a:solidFill>
                  <a:srgbClr val="FF0000"/>
                </a:solidFill>
              </a:rPr>
              <a:t>walk in the light</a:t>
            </a:r>
            <a:r>
              <a:rPr lang="en-US" b="1" dirty="0"/>
              <a:t>, as he is in the light, we have fellowship with one another, and the blood of Jesus his Son cleanses us from all sin. </a:t>
            </a:r>
            <a:r>
              <a:rPr lang="en-US" dirty="0"/>
              <a:t>(1 John 1:6-7)</a:t>
            </a:r>
          </a:p>
          <a:p>
            <a:pPr marL="0" indent="0">
              <a:buNone/>
            </a:pPr>
            <a:r>
              <a:rPr lang="en-US" b="1" dirty="0"/>
              <a:t>By this we may know that we are in him: </a:t>
            </a:r>
            <a:r>
              <a:rPr lang="en-US" b="1" dirty="0">
                <a:solidFill>
                  <a:srgbClr val="FF0000"/>
                </a:solidFill>
              </a:rPr>
              <a:t>whoever says he abides in him ought to walk in the same way in which he walked. </a:t>
            </a:r>
            <a:r>
              <a:rPr lang="en-US" dirty="0"/>
              <a:t>(1 John 2:5-6)</a:t>
            </a:r>
          </a:p>
          <a:p>
            <a:pPr marL="0" indent="0">
              <a:buNone/>
            </a:pPr>
            <a:r>
              <a:rPr lang="en-US" b="1" dirty="0">
                <a:solidFill>
                  <a:srgbClr val="FF0000"/>
                </a:solidFill>
              </a:rPr>
              <a:t>And this is love, that we walk according to his commandments; </a:t>
            </a:r>
            <a:r>
              <a:rPr lang="en-US" b="1" dirty="0"/>
              <a:t>this is the commandment, just as you have heard from the beginning, so that you should walk in it. </a:t>
            </a:r>
            <a:r>
              <a:rPr lang="en-US" dirty="0"/>
              <a:t>(2 John 1:6)</a:t>
            </a:r>
          </a:p>
          <a:p>
            <a:pPr marL="0" indent="0">
              <a:buNone/>
            </a:pPr>
            <a:endParaRPr lang="en-US" dirty="0"/>
          </a:p>
          <a:p>
            <a:pPr marL="0" indent="0">
              <a:buNone/>
            </a:pPr>
            <a:endParaRPr lang="en-US"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17330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514350" indent="-514350">
              <a:buFont typeface="+mj-lt"/>
              <a:buAutoNum type="arabicPeriod"/>
            </a:pPr>
            <a:r>
              <a:rPr lang="en-US" b="1" dirty="0">
                <a:solidFill>
                  <a:srgbClr val="0070C0"/>
                </a:solidFill>
              </a:rPr>
              <a:t>Walking begins with receiving Christ</a:t>
            </a:r>
          </a:p>
          <a:p>
            <a:pPr marL="514350" indent="-514350">
              <a:buFont typeface="+mj-lt"/>
              <a:buAutoNum type="arabicPeriod"/>
            </a:pPr>
            <a:r>
              <a:rPr lang="en-US" b="1" dirty="0">
                <a:solidFill>
                  <a:srgbClr val="0070C0"/>
                </a:solidFill>
              </a:rPr>
              <a:t>Walking involves intimacy with God/Christ.</a:t>
            </a:r>
          </a:p>
          <a:p>
            <a:pPr marL="514350" indent="-514350">
              <a:buFont typeface="+mj-lt"/>
              <a:buAutoNum type="arabicPeriod"/>
            </a:pPr>
            <a:r>
              <a:rPr lang="en-US" b="1" dirty="0">
                <a:solidFill>
                  <a:srgbClr val="0070C0"/>
                </a:solidFill>
              </a:rPr>
              <a:t>Walking is more than enjoying favor with God or being in fellowship with him but includes personal obedience and teaching obedience to others. </a:t>
            </a:r>
          </a:p>
          <a:p>
            <a:pPr marL="514350" indent="-514350">
              <a:buFont typeface="+mj-lt"/>
              <a:buAutoNum type="arabicPeriod"/>
            </a:pPr>
            <a:r>
              <a:rPr lang="en-US" b="1" dirty="0">
                <a:solidFill>
                  <a:srgbClr val="0070C0"/>
                </a:solidFill>
              </a:rPr>
              <a:t>Walking is not simply rule keeping but it is not without rule keeping and extends to a matter of the heart.</a:t>
            </a:r>
          </a:p>
          <a:p>
            <a:pPr marL="514350" indent="-514350">
              <a:buFont typeface="+mj-lt"/>
              <a:buAutoNum type="arabicPeriod"/>
            </a:pPr>
            <a:r>
              <a:rPr lang="en-US" b="1" dirty="0">
                <a:solidFill>
                  <a:srgbClr val="0070C0"/>
                </a:solidFill>
              </a:rPr>
              <a:t>As Christians we walk by the Spirit </a:t>
            </a:r>
            <a:r>
              <a:rPr lang="en-US" dirty="0">
                <a:solidFill>
                  <a:srgbClr val="0070C0"/>
                </a:solidFill>
              </a:rPr>
              <a:t>(Galatians 5:16) </a:t>
            </a:r>
            <a:r>
              <a:rPr lang="en-US" b="1" dirty="0">
                <a:solidFill>
                  <a:srgbClr val="0070C0"/>
                </a:solidFill>
              </a:rPr>
              <a:t>but are saved by grace as evidenced by good works that do not earn salvation. </a:t>
            </a:r>
            <a:r>
              <a:rPr lang="en-US" dirty="0">
                <a:solidFill>
                  <a:srgbClr val="0070C0"/>
                </a:solidFill>
              </a:rPr>
              <a:t>(Ephesians 2:8-10)</a:t>
            </a:r>
            <a:r>
              <a:rPr lang="en-US" b="1" dirty="0">
                <a:solidFill>
                  <a:srgbClr val="0070C0"/>
                </a:solidFill>
              </a:rPr>
              <a:t>.</a:t>
            </a:r>
          </a:p>
          <a:p>
            <a:pPr marL="514350" indent="-514350">
              <a:buFont typeface="+mj-lt"/>
              <a:buAutoNum type="arabicPeriod"/>
            </a:pPr>
            <a:r>
              <a:rPr lang="en-US" b="1" dirty="0">
                <a:solidFill>
                  <a:srgbClr val="0070C0"/>
                </a:solidFill>
              </a:rPr>
              <a:t>Walking leads to being mature in Christ by walking as Jesus walked in love.</a:t>
            </a:r>
            <a:endParaRPr lang="en-US" dirty="0">
              <a:solidFill>
                <a:srgbClr val="0070C0"/>
              </a:solidFill>
            </a:endParaRPr>
          </a:p>
          <a:p>
            <a:pPr marL="0" indent="0">
              <a:buNone/>
            </a:pPr>
            <a:endParaRPr lang="en-US" dirty="0"/>
          </a:p>
          <a:p>
            <a:pPr marL="0" indent="0">
              <a:buNone/>
            </a:pPr>
            <a:endParaRPr lang="en-US"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05095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 </a:t>
            </a:r>
            <a:r>
              <a:rPr lang="en-US" sz="2800" b="1">
                <a:cs typeface="Arial" panose="020B0604020202020204" pitchFamily="34" charset="0"/>
              </a:rPr>
              <a:t>(Review)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In some ways the Covenant of Works is still in effect.</a:t>
            </a:r>
          </a:p>
          <a:p>
            <a:pPr marL="914400" lvl="1" indent="-457200">
              <a:buFont typeface="+mj-lt"/>
              <a:buAutoNum type="arabicPeriod"/>
            </a:pPr>
            <a:r>
              <a:rPr lang="en-US" sz="2800" b="1" dirty="0">
                <a:solidFill>
                  <a:srgbClr val="0070C0"/>
                </a:solidFill>
              </a:rPr>
              <a:t>If anyone could perfectly obey all of God’s laws they would have eternal life.</a:t>
            </a:r>
          </a:p>
          <a:p>
            <a:pPr marL="914400" lvl="1" indent="-457200">
              <a:buFont typeface="+mj-lt"/>
              <a:buAutoNum type="arabicPeriod"/>
            </a:pPr>
            <a:r>
              <a:rPr lang="en-US" sz="2800" b="1" dirty="0">
                <a:solidFill>
                  <a:srgbClr val="0070C0"/>
                </a:solidFill>
              </a:rPr>
              <a:t>The punishment (death) for breaking the covenant is still in effect.</a:t>
            </a:r>
          </a:p>
          <a:p>
            <a:r>
              <a:rPr lang="en-US" b="1" dirty="0">
                <a:solidFill>
                  <a:srgbClr val="0070C0"/>
                </a:solidFill>
              </a:rPr>
              <a:t>In some ways the Covenant of works is not in effect today.</a:t>
            </a:r>
          </a:p>
          <a:p>
            <a:pPr marL="914400" lvl="1" indent="-457200">
              <a:buFont typeface="+mj-lt"/>
              <a:buAutoNum type="arabicPeriod"/>
            </a:pPr>
            <a:r>
              <a:rPr lang="en-US" sz="2800" b="1" dirty="0">
                <a:solidFill>
                  <a:srgbClr val="0070C0"/>
                </a:solidFill>
              </a:rPr>
              <a:t>There is no tree of the knowledge of good and evil.</a:t>
            </a:r>
          </a:p>
          <a:p>
            <a:pPr marL="914400" lvl="1" indent="-457200">
              <a:buFont typeface="+mj-lt"/>
              <a:buAutoNum type="arabicPeriod"/>
            </a:pPr>
            <a:r>
              <a:rPr lang="en-US" sz="2800" b="1" dirty="0">
                <a:solidFill>
                  <a:srgbClr val="0070C0"/>
                </a:solidFill>
              </a:rPr>
              <a:t>Since every person has inherited a sinful nature it is not possible for anyone to obey the Covenant of Works.</a:t>
            </a:r>
          </a:p>
          <a:p>
            <a:pPr marL="914400" lvl="1" indent="-457200">
              <a:buFont typeface="+mj-lt"/>
              <a:buAutoNum type="arabicPeriod"/>
            </a:pPr>
            <a:r>
              <a:rPr lang="en-US" sz="2800" b="1" dirty="0">
                <a:solidFill>
                  <a:srgbClr val="0070C0"/>
                </a:solidFill>
              </a:rPr>
              <a:t>Christ has fulfilled the Covenant of Works once for all so Christians are freed from the Covenant of Works  and credited with the benefits of Christ’s obedience.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1588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There are five Covenants of Grace.</a:t>
            </a:r>
          </a:p>
          <a:p>
            <a:pPr marL="914400" lvl="1" indent="-457200">
              <a:buFont typeface="+mj-lt"/>
              <a:buAutoNum type="arabicPeriod"/>
            </a:pPr>
            <a:r>
              <a:rPr lang="en-US" sz="2800" b="1" dirty="0">
                <a:solidFill>
                  <a:srgbClr val="0070C0"/>
                </a:solidFill>
              </a:rPr>
              <a:t>The covenant with Noah</a:t>
            </a:r>
          </a:p>
          <a:p>
            <a:pPr marL="914400" lvl="1" indent="-457200">
              <a:buFont typeface="+mj-lt"/>
              <a:buAutoNum type="arabicPeriod"/>
            </a:pPr>
            <a:r>
              <a:rPr lang="en-US" sz="2800" b="1" dirty="0">
                <a:solidFill>
                  <a:srgbClr val="0070C0"/>
                </a:solidFill>
              </a:rPr>
              <a:t>The covenant with Abraham</a:t>
            </a:r>
          </a:p>
          <a:p>
            <a:pPr marL="914400" lvl="1" indent="-457200">
              <a:buFont typeface="+mj-lt"/>
              <a:buAutoNum type="arabicPeriod"/>
            </a:pPr>
            <a:r>
              <a:rPr lang="en-US" sz="2800" b="1" dirty="0">
                <a:solidFill>
                  <a:srgbClr val="0070C0"/>
                </a:solidFill>
              </a:rPr>
              <a:t>The covenant with Moses</a:t>
            </a:r>
          </a:p>
          <a:p>
            <a:pPr marL="914400" lvl="1" indent="-457200">
              <a:buFont typeface="+mj-lt"/>
              <a:buAutoNum type="arabicPeriod"/>
            </a:pPr>
            <a:r>
              <a:rPr lang="en-US" sz="2800" b="1" dirty="0">
                <a:solidFill>
                  <a:srgbClr val="0070C0"/>
                </a:solidFill>
              </a:rPr>
              <a:t>The covenant with David</a:t>
            </a:r>
          </a:p>
          <a:p>
            <a:pPr marL="914400" lvl="1" indent="-457200">
              <a:buFont typeface="+mj-lt"/>
              <a:buAutoNum type="arabicPeriod"/>
            </a:pPr>
            <a:r>
              <a:rPr lang="en-US" sz="2800" b="1" dirty="0">
                <a:solidFill>
                  <a:srgbClr val="0070C0"/>
                </a:solidFill>
              </a:rPr>
              <a:t>The New Covenant</a:t>
            </a:r>
          </a:p>
          <a:p>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0845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After the Fall the rest of Scripture is dominated by God revealing his plan of redemption through the Covenant(s) of Grace culminating in the New Covenant.</a:t>
            </a:r>
          </a:p>
          <a:p>
            <a:r>
              <a:rPr lang="en-US" sz="2800" b="1" dirty="0">
                <a:solidFill>
                  <a:srgbClr val="0070C0"/>
                </a:solidFill>
              </a:rPr>
              <a:t>There are variations in the Covenant(s) of Grace but the essential features are:</a:t>
            </a:r>
          </a:p>
          <a:p>
            <a:pPr marL="914400" lvl="1" indent="-457200">
              <a:buFont typeface="+mj-lt"/>
              <a:buAutoNum type="arabicPeriod"/>
            </a:pPr>
            <a:r>
              <a:rPr lang="en-US" sz="2800" b="1" dirty="0">
                <a:solidFill>
                  <a:srgbClr val="0070C0"/>
                </a:solidFill>
              </a:rPr>
              <a:t>The covenant is between God and the people he will redeem.</a:t>
            </a:r>
          </a:p>
          <a:p>
            <a:pPr marL="914400" lvl="1" indent="-457200">
              <a:buFont typeface="+mj-lt"/>
              <a:buAutoNum type="arabicPeriod"/>
            </a:pPr>
            <a:r>
              <a:rPr lang="en-US" sz="2800" b="1" dirty="0">
                <a:solidFill>
                  <a:srgbClr val="0070C0"/>
                </a:solidFill>
              </a:rPr>
              <a:t>God specifies the terms.</a:t>
            </a:r>
          </a:p>
          <a:p>
            <a:pPr marL="914400" lvl="1" indent="-457200">
              <a:buFont typeface="+mj-lt"/>
              <a:buAutoNum type="arabicPeriod"/>
            </a:pPr>
            <a:r>
              <a:rPr lang="en-US" sz="2800" b="1" dirty="0">
                <a:solidFill>
                  <a:srgbClr val="0070C0"/>
                </a:solidFill>
              </a:rPr>
              <a:t>Christ is the mediator in which he fulfills the conditions of the covenant for us. </a:t>
            </a:r>
          </a:p>
          <a:p>
            <a:pPr marL="457200" lvl="1" indent="0">
              <a:buNone/>
            </a:pPr>
            <a:r>
              <a:rPr lang="en-US" sz="2800" b="1" dirty="0"/>
              <a:t>Therefore he is the mediator of a new covenant, so that those who are called may receive the promised eternal inheritance, since a death has occurred that redeems them from the transgressions committed under the first covenant. </a:t>
            </a:r>
            <a:r>
              <a:rPr lang="en-US" sz="2800" dirty="0"/>
              <a:t>(Hebrews 9:15)</a:t>
            </a:r>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35116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971550" lvl="1" indent="-514350">
              <a:buAutoNum type="arabicPeriod" startAt="4"/>
            </a:pPr>
            <a:r>
              <a:rPr lang="en-US" sz="2800" b="1" dirty="0">
                <a:solidFill>
                  <a:srgbClr val="0070C0"/>
                </a:solidFill>
              </a:rPr>
              <a:t>The requirement for humans to participate in the New Covenant is faith in Christ.  </a:t>
            </a:r>
            <a:r>
              <a:rPr lang="en-US" sz="2800" b="1" dirty="0"/>
              <a:t>whom God put forward as a propitiation by his blood, to be received by faith. This was to show God's righteousness, because in his </a:t>
            </a:r>
            <a:r>
              <a:rPr lang="en-US" sz="2800" b="1" dirty="0">
                <a:solidFill>
                  <a:srgbClr val="FF0000"/>
                </a:solidFill>
              </a:rPr>
              <a:t>divine forbearance</a:t>
            </a:r>
            <a:r>
              <a:rPr lang="en-US" sz="2800" b="1" dirty="0"/>
              <a:t> he had </a:t>
            </a:r>
            <a:r>
              <a:rPr lang="en-US" sz="2800" b="1" dirty="0">
                <a:solidFill>
                  <a:srgbClr val="FF0000"/>
                </a:solidFill>
              </a:rPr>
              <a:t>passed over former sins</a:t>
            </a:r>
            <a:r>
              <a:rPr lang="en-US" sz="2800" b="1" dirty="0"/>
              <a:t>. It was to show his </a:t>
            </a:r>
            <a:r>
              <a:rPr lang="en-US" sz="2800" b="1" dirty="0">
                <a:solidFill>
                  <a:srgbClr val="FF0000"/>
                </a:solidFill>
              </a:rPr>
              <a:t>righteousness at the present time, </a:t>
            </a:r>
            <a:r>
              <a:rPr lang="en-US" sz="2800" b="1" dirty="0"/>
              <a:t>so that he might be just and the justifier of the one who has faith in Jesus.</a:t>
            </a:r>
            <a:r>
              <a:rPr lang="en-US" sz="2800" dirty="0"/>
              <a:t> (Romans 3:25-26)</a:t>
            </a:r>
          </a:p>
          <a:p>
            <a:pPr marL="971550" lvl="1" indent="-514350">
              <a:buAutoNum type="arabicPeriod" startAt="4"/>
            </a:pPr>
            <a:r>
              <a:rPr lang="en-US" sz="2800" b="1" dirty="0">
                <a:solidFill>
                  <a:srgbClr val="0070C0"/>
                </a:solidFill>
              </a:rPr>
              <a:t>The requirement to continue in the New Covenant is obedience to God’s commands though this obedience is not in the OT and earns no merit in the NT. </a:t>
            </a:r>
            <a:r>
              <a:rPr lang="en-US" sz="2800" b="1" dirty="0"/>
              <a:t>So also faith by itself, if it does not have works, is dead. </a:t>
            </a:r>
            <a:r>
              <a:rPr lang="en-US" sz="2800" dirty="0"/>
              <a:t>(James 2:17)</a:t>
            </a:r>
            <a:endParaRPr lang="en-US" sz="2800" b="1" dirty="0">
              <a:solidFill>
                <a:srgbClr val="0070C0"/>
              </a:solidFill>
            </a:endParaRPr>
          </a:p>
          <a:p>
            <a:pPr marL="457200" lvl="1" indent="0">
              <a:buNone/>
            </a:pPr>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889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971550" lvl="1" indent="-514350">
              <a:buAutoNum type="arabicPeriod" startAt="6"/>
            </a:pPr>
            <a:r>
              <a:rPr lang="en-US" sz="2800" b="1" dirty="0">
                <a:solidFill>
                  <a:srgbClr val="0070C0"/>
                </a:solidFill>
              </a:rPr>
              <a:t>The promise of the New Covenant is eternal life with God.</a:t>
            </a:r>
          </a:p>
          <a:p>
            <a:pPr marL="971550" lvl="1" indent="-514350">
              <a:buAutoNum type="arabicPeriod" startAt="6"/>
            </a:pPr>
            <a:r>
              <a:rPr lang="en-US" sz="2800" b="1" dirty="0">
                <a:solidFill>
                  <a:srgbClr val="0070C0"/>
                </a:solidFill>
              </a:rPr>
              <a:t>The sign of inclusion in the covenant is circumcision in the OT and baptism in the NT.</a:t>
            </a:r>
          </a:p>
          <a:p>
            <a:pPr marL="971550" lvl="1" indent="-514350">
              <a:buAutoNum type="arabicPeriod" startAt="6"/>
            </a:pPr>
            <a:r>
              <a:rPr lang="en-US" sz="2800" b="1" dirty="0">
                <a:solidFill>
                  <a:srgbClr val="0070C0"/>
                </a:solidFill>
              </a:rPr>
              <a:t>The sign of continuing in the New Covenant was to observe the festivals and ceremonial laws in the OT and participate in the Lord’s Supper in the NT.</a:t>
            </a:r>
          </a:p>
          <a:p>
            <a:pPr marL="971550" lvl="1" indent="-514350">
              <a:buAutoNum type="arabicPeriod" startAt="6"/>
            </a:pPr>
            <a:r>
              <a:rPr lang="en-US" sz="2800" b="1" dirty="0">
                <a:solidFill>
                  <a:srgbClr val="0070C0"/>
                </a:solidFill>
              </a:rPr>
              <a:t>The covenant of grace is dependent only on God’s unmerited favor towards the redeemed. On the other hand the covenant of Works was a Covenant of grace in the sense that God showed his unmerited favor towards Adam and Eve to make any covenant with them.</a:t>
            </a:r>
          </a:p>
          <a:p>
            <a:pPr marL="971550" lvl="1" indent="-514350">
              <a:buAutoNum type="arabicPeriod" startAt="6"/>
            </a:pPr>
            <a:r>
              <a:rPr lang="en-US" sz="2800" b="1" dirty="0">
                <a:solidFill>
                  <a:srgbClr val="0070C0"/>
                </a:solidFill>
              </a:rPr>
              <a:t>The Covenants of Grace do not merely restore us to the status of Adam and Eve before the Fall but promotes us to the status  they would had by obeying perfectly the Covenant of Works.</a:t>
            </a: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1011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When Enoch had lived 65 years, he fathered Methuselah. </a:t>
            </a:r>
            <a:r>
              <a:rPr lang="en-US" b="1" dirty="0">
                <a:solidFill>
                  <a:srgbClr val="FF0000"/>
                </a:solidFill>
              </a:rPr>
              <a:t>Enoch walked with God</a:t>
            </a:r>
            <a:r>
              <a:rPr lang="en-US" b="1" dirty="0"/>
              <a:t> after he fathered Methuselah 300 years and had other sons and daughters. Thus all the days of Enoch were 365 years. </a:t>
            </a:r>
            <a:r>
              <a:rPr lang="en-US" dirty="0"/>
              <a:t>(Genesis 5:21-23)</a:t>
            </a:r>
          </a:p>
          <a:p>
            <a:pPr marL="0" indent="0">
              <a:buNone/>
            </a:pPr>
            <a:r>
              <a:rPr lang="en-US" b="1" dirty="0"/>
              <a:t>These are the generations of Noah. Noah was a righteous man, blameless in his generation. </a:t>
            </a:r>
            <a:r>
              <a:rPr lang="en-US" b="1" dirty="0">
                <a:solidFill>
                  <a:srgbClr val="FF0000"/>
                </a:solidFill>
              </a:rPr>
              <a:t>Noah walked with God. </a:t>
            </a:r>
            <a:r>
              <a:rPr lang="en-US" dirty="0"/>
              <a:t>(Genesis 6:9)</a:t>
            </a:r>
          </a:p>
          <a:p>
            <a:pPr marL="0" indent="0">
              <a:buNone/>
            </a:pPr>
            <a:r>
              <a:rPr lang="en-US" b="1" dirty="0"/>
              <a:t>When Abram was ninety-nine years old the LORD appeared to Abram and said to him, “I am God Almighty; </a:t>
            </a:r>
            <a:r>
              <a:rPr lang="en-US" b="1" dirty="0">
                <a:solidFill>
                  <a:srgbClr val="FF0000"/>
                </a:solidFill>
              </a:rPr>
              <a:t>walk before me, and be blameless, </a:t>
            </a:r>
            <a:r>
              <a:rPr lang="en-US" b="1" dirty="0"/>
              <a:t>that I may make my covenant between me and you, and may multiply you greatly.” </a:t>
            </a:r>
            <a:r>
              <a:rPr lang="en-US" dirty="0"/>
              <a:t>(Genesis 17:1-2)</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8475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0" indent="0">
              <a:buNone/>
            </a:pPr>
            <a:r>
              <a:rPr lang="en-US" b="1" dirty="0"/>
              <a:t>You shall be careful therefore to do as the LORD your God has commanded you. You shall not turn aside to the right hand or to the left. </a:t>
            </a:r>
            <a:r>
              <a:rPr lang="en-US" b="1" dirty="0">
                <a:solidFill>
                  <a:srgbClr val="FF0000"/>
                </a:solidFill>
              </a:rPr>
              <a:t>You shall walk in all the way that the LORD your God has commanded you, that you may live, and that it may go well with you, and that you may live long in the land that you shall possess. </a:t>
            </a:r>
            <a:r>
              <a:rPr lang="en-US" dirty="0"/>
              <a:t>(Deuteronomy 5:32-33)</a:t>
            </a:r>
          </a:p>
          <a:p>
            <a:pPr marL="0" indent="0">
              <a:buNone/>
            </a:pPr>
            <a:r>
              <a:rPr lang="en-US" b="1" dirty="0"/>
              <a:t>Only be very careful to observe the commandment and the law that Moses the servant of the LORD commanded you, </a:t>
            </a:r>
            <a:r>
              <a:rPr lang="en-US" b="1" dirty="0">
                <a:solidFill>
                  <a:srgbClr val="FF0000"/>
                </a:solidFill>
              </a:rPr>
              <a:t>to love the LORD your God, and to walk in all his ways and to keep his commandments and to cling to him and to serve him with all your heart and with all your soul.” </a:t>
            </a:r>
            <a:r>
              <a:rPr lang="en-US" dirty="0"/>
              <a:t>(Joshua 22:5)</a:t>
            </a:r>
          </a:p>
          <a:p>
            <a:pPr marL="0" indent="0">
              <a:buNone/>
            </a:pPr>
            <a:r>
              <a:rPr lang="en-US" b="1" dirty="0"/>
              <a:t>Now therefore, O LORD, God of Israel, keep for your servant David my father what you have promised him, saying, ‘You shall not lack a man to sit before me on the throne of Israel, if only your sons pay close attention to their way, to walk before me </a:t>
            </a:r>
            <a:r>
              <a:rPr lang="en-US" b="1" dirty="0">
                <a:solidFill>
                  <a:srgbClr val="FF0000"/>
                </a:solidFill>
              </a:rPr>
              <a:t>as you have walked before me.’ </a:t>
            </a:r>
            <a:r>
              <a:rPr lang="en-US" b="1" dirty="0"/>
              <a:t>Now therefore, O God of Israel, let your word be confirmed, which you have spoken to your servant David my father. </a:t>
            </a:r>
            <a:r>
              <a:rPr lang="en-US" dirty="0"/>
              <a:t>(1 Kings 8:25-26)</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3495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a:t>
            </a:r>
            <a:r>
              <a:rPr lang="en-US" sz="2800" b="1" dirty="0"/>
              <a:t>hat does it mean to Walk with God/Christ?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solidFill>
                  <a:srgbClr val="FF0000"/>
                </a:solidFill>
              </a:rPr>
              <a:t>But Jehu was not careful to walk in the law of the LORD</a:t>
            </a:r>
            <a:r>
              <a:rPr lang="en-US" b="1" dirty="0"/>
              <a:t>, the God of Israel, with all his heart. He did not turn from the sins of Jeroboam, which he made Israel to sin</a:t>
            </a:r>
            <a:r>
              <a:rPr lang="en-US" dirty="0"/>
              <a:t>. (2 Kings 10:31)</a:t>
            </a:r>
            <a:endParaRPr lang="en-US" b="1" dirty="0"/>
          </a:p>
          <a:p>
            <a:pPr marL="0" indent="0">
              <a:buNone/>
            </a:pPr>
            <a:r>
              <a:rPr lang="en-US" b="1" dirty="0"/>
              <a:t>But this command I gave them: ‘Obey my voice, and I will be your God, and you shall be my people. And </a:t>
            </a:r>
            <a:r>
              <a:rPr lang="en-US" b="1" dirty="0">
                <a:solidFill>
                  <a:srgbClr val="FF0000"/>
                </a:solidFill>
              </a:rPr>
              <a:t>walk in all the way that I command you, that it may be well with you.’ </a:t>
            </a:r>
            <a:r>
              <a:rPr lang="en-US" dirty="0"/>
              <a:t>(Jeremiah 7:23)</a:t>
            </a:r>
          </a:p>
          <a:p>
            <a:pPr marL="0" indent="0">
              <a:buNone/>
            </a:pPr>
            <a:r>
              <a:rPr lang="en-US" b="1" dirty="0"/>
              <a:t>And I will give them one heart, and a new spirit I will put within them. I will remove the heart of stone from their flesh and give them a heart of flesh, </a:t>
            </a:r>
            <a:r>
              <a:rPr lang="en-US" b="1" dirty="0">
                <a:solidFill>
                  <a:srgbClr val="FF0000"/>
                </a:solidFill>
              </a:rPr>
              <a:t>that they may walk in my statutes and keep my rules and obey them. And they shall be my people, and I will be their God. </a:t>
            </a:r>
            <a:r>
              <a:rPr lang="en-US" dirty="0"/>
              <a:t>(Ezekiel 11:19-20)</a:t>
            </a:r>
          </a:p>
          <a:p>
            <a:pPr marL="0" indent="0">
              <a:buNone/>
            </a:pPr>
            <a:r>
              <a:rPr lang="en-US" b="1" dirty="0"/>
              <a:t>Whoever is wise, let him understand these things; whoever is discerning, let him know them; for </a:t>
            </a:r>
            <a:r>
              <a:rPr lang="en-US" b="1" dirty="0">
                <a:solidFill>
                  <a:srgbClr val="FF0000"/>
                </a:solidFill>
              </a:rPr>
              <a:t>the ways of the LORD are right, and the upright walk in them, but transgressors stumble in them. </a:t>
            </a:r>
            <a:r>
              <a:rPr lang="en-US" dirty="0"/>
              <a:t>(Hosea 14:9)</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47238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1894</Words>
  <Application>Microsoft Office PowerPoint</Application>
  <PresentationFormat>Widescreen</PresentationFormat>
  <Paragraphs>72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 The Covenants – The Covenant of Works (Review) </vt:lpstr>
      <vt:lpstr> The Covenants – The Covenant(s) of Grace </vt:lpstr>
      <vt:lpstr> The Covenants – The Covenant(s) of Grace </vt:lpstr>
      <vt:lpstr> The Covenants – The Covenant(s) of Grace </vt:lpstr>
      <vt:lpstr> The Covenants – The Covenant(s) of Grace </vt:lpstr>
      <vt:lpstr> The Covenants – What does it mean to Walk with God/Christ? </vt:lpstr>
      <vt:lpstr> The Covenants – What does it mean to Walk with God/Christ? </vt:lpstr>
      <vt:lpstr> The Covenants – What does it mean to Walk with God/Christ? </vt:lpstr>
      <vt:lpstr> The Covenants – What does it mean to Walk with God/Christ? </vt:lpstr>
      <vt:lpstr> The Covenants – What does it mean to Walk with God/Christ? </vt:lpstr>
      <vt:lpstr> The Covenants – What does it mean to Walk with God/Christ? </vt:lpstr>
      <vt:lpstr> The Covenants – What does it mean to Walk with God/Christ? </vt:lpstr>
      <vt:lpstr> The Covenants – What does it mean to Walk with God/Christ?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2016-12-12T00:35:01Z</dcterms:created>
  <dcterms:modified xsi:type="dcterms:W3CDTF">2016-12-12T00:38:02Z</dcterms:modified>
</cp:coreProperties>
</file>