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7" d="100"/>
          <a:sy n="87" d="100"/>
        </p:scale>
        <p:origin x="528"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a:p>
        </p:txBody>
      </p:sp>
      <p:sp>
        <p:nvSpPr>
          <p:cNvPr id="4" name="Date Placeholder 3"/>
          <p:cNvSpPr>
            <a:spLocks noGrp="1"/>
          </p:cNvSpPr>
          <p:nvPr>
            <p:ph type="dt" sz="half" idx="10"/>
          </p:nvPr>
        </p:nvSpPr>
        <p:spPr/>
        <p:txBody>
          <a:bodyPr/>
          <a:lstStyle/>
          <a:p>
            <a:fld id="{42F557D0-9246-4322-BBFE-1ED50676CBFB}" type="datetimeFigureOut">
              <a:rPr lang="en-US" smtClean="0"/>
              <a:t>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3C0B76-A086-41E8-A0A3-DE284B57E69D}" type="slidenum">
              <a:rPr lang="en-US" smtClean="0"/>
              <a:t>‹#›</a:t>
            </a:fld>
            <a:endParaRPr lang="en-US"/>
          </a:p>
        </p:txBody>
      </p:sp>
    </p:spTree>
    <p:extLst>
      <p:ext uri="{BB962C8B-B14F-4D97-AF65-F5344CB8AC3E}">
        <p14:creationId xmlns:p14="http://schemas.microsoft.com/office/powerpoint/2010/main" val="17452324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p>
            <a:fld id="{42F557D0-9246-4322-BBFE-1ED50676CBFB}" type="datetimeFigureOut">
              <a:rPr lang="en-US" smtClean="0"/>
              <a:t>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3C0B76-A086-41E8-A0A3-DE284B57E69D}" type="slidenum">
              <a:rPr lang="en-US" smtClean="0"/>
              <a:t>‹#›</a:t>
            </a:fld>
            <a:endParaRPr lang="en-US"/>
          </a:p>
        </p:txBody>
      </p:sp>
    </p:spTree>
    <p:extLst>
      <p:ext uri="{BB962C8B-B14F-4D97-AF65-F5344CB8AC3E}">
        <p14:creationId xmlns:p14="http://schemas.microsoft.com/office/powerpoint/2010/main" val="1642857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p>
            <a:fld id="{42F557D0-9246-4322-BBFE-1ED50676CBFB}" type="datetimeFigureOut">
              <a:rPr lang="en-US" smtClean="0"/>
              <a:t>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3C0B76-A086-41E8-A0A3-DE284B57E69D}" type="slidenum">
              <a:rPr lang="en-US" smtClean="0"/>
              <a:t>‹#›</a:t>
            </a:fld>
            <a:endParaRPr lang="en-US"/>
          </a:p>
        </p:txBody>
      </p:sp>
    </p:spTree>
    <p:extLst>
      <p:ext uri="{BB962C8B-B14F-4D97-AF65-F5344CB8AC3E}">
        <p14:creationId xmlns:p14="http://schemas.microsoft.com/office/powerpoint/2010/main" val="4893106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p>
            <a:fld id="{42F557D0-9246-4322-BBFE-1ED50676CBFB}" type="datetimeFigureOut">
              <a:rPr lang="en-US" smtClean="0"/>
              <a:t>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3C0B76-A086-41E8-A0A3-DE284B57E69D}" type="slidenum">
              <a:rPr lang="en-US" smtClean="0"/>
              <a:t>‹#›</a:t>
            </a:fld>
            <a:endParaRPr lang="en-US"/>
          </a:p>
        </p:txBody>
      </p:sp>
    </p:spTree>
    <p:extLst>
      <p:ext uri="{BB962C8B-B14F-4D97-AF65-F5344CB8AC3E}">
        <p14:creationId xmlns:p14="http://schemas.microsoft.com/office/powerpoint/2010/main" val="12273640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2F557D0-9246-4322-BBFE-1ED50676CBFB}" type="datetimeFigureOut">
              <a:rPr lang="en-US" smtClean="0"/>
              <a:t>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3C0B76-A086-41E8-A0A3-DE284B57E69D}" type="slidenum">
              <a:rPr lang="en-US" smtClean="0"/>
              <a:t>‹#›</a:t>
            </a:fld>
            <a:endParaRPr lang="en-US"/>
          </a:p>
        </p:txBody>
      </p:sp>
    </p:spTree>
    <p:extLst>
      <p:ext uri="{BB962C8B-B14F-4D97-AF65-F5344CB8AC3E}">
        <p14:creationId xmlns:p14="http://schemas.microsoft.com/office/powerpoint/2010/main" val="24949319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5" name="Date Placeholder 4"/>
          <p:cNvSpPr>
            <a:spLocks noGrp="1"/>
          </p:cNvSpPr>
          <p:nvPr>
            <p:ph type="dt" sz="half" idx="10"/>
          </p:nvPr>
        </p:nvSpPr>
        <p:spPr/>
        <p:txBody>
          <a:bodyPr/>
          <a:lstStyle/>
          <a:p>
            <a:fld id="{42F557D0-9246-4322-BBFE-1ED50676CBFB}" type="datetimeFigureOut">
              <a:rPr lang="en-US" smtClean="0"/>
              <a:t>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3C0B76-A086-41E8-A0A3-DE284B57E69D}" type="slidenum">
              <a:rPr lang="en-US" smtClean="0"/>
              <a:t>‹#›</a:t>
            </a:fld>
            <a:endParaRPr lang="en-US"/>
          </a:p>
        </p:txBody>
      </p:sp>
    </p:spTree>
    <p:extLst>
      <p:ext uri="{BB962C8B-B14F-4D97-AF65-F5344CB8AC3E}">
        <p14:creationId xmlns:p14="http://schemas.microsoft.com/office/powerpoint/2010/main" val="4014048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7" name="Date Placeholder 6"/>
          <p:cNvSpPr>
            <a:spLocks noGrp="1"/>
          </p:cNvSpPr>
          <p:nvPr>
            <p:ph type="dt" sz="half" idx="10"/>
          </p:nvPr>
        </p:nvSpPr>
        <p:spPr/>
        <p:txBody>
          <a:bodyPr/>
          <a:lstStyle/>
          <a:p>
            <a:fld id="{42F557D0-9246-4322-BBFE-1ED50676CBFB}" type="datetimeFigureOut">
              <a:rPr lang="en-US" smtClean="0"/>
              <a:t>1/8/2017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13C0B76-A086-41E8-A0A3-DE284B57E69D}" type="slidenum">
              <a:rPr lang="en-US" smtClean="0"/>
              <a:t>‹#›</a:t>
            </a:fld>
            <a:endParaRPr lang="en-US"/>
          </a:p>
        </p:txBody>
      </p:sp>
    </p:spTree>
    <p:extLst>
      <p:ext uri="{BB962C8B-B14F-4D97-AF65-F5344CB8AC3E}">
        <p14:creationId xmlns:p14="http://schemas.microsoft.com/office/powerpoint/2010/main" val="32405946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Date Placeholder 2"/>
          <p:cNvSpPr>
            <a:spLocks noGrp="1"/>
          </p:cNvSpPr>
          <p:nvPr>
            <p:ph type="dt" sz="half" idx="10"/>
          </p:nvPr>
        </p:nvSpPr>
        <p:spPr/>
        <p:txBody>
          <a:bodyPr/>
          <a:lstStyle/>
          <a:p>
            <a:fld id="{42F557D0-9246-4322-BBFE-1ED50676CBFB}" type="datetimeFigureOut">
              <a:rPr lang="en-US" smtClean="0"/>
              <a:t>1/8/2017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13C0B76-A086-41E8-A0A3-DE284B57E69D}" type="slidenum">
              <a:rPr lang="en-US" smtClean="0"/>
              <a:t>‹#›</a:t>
            </a:fld>
            <a:endParaRPr lang="en-US"/>
          </a:p>
        </p:txBody>
      </p:sp>
    </p:spTree>
    <p:extLst>
      <p:ext uri="{BB962C8B-B14F-4D97-AF65-F5344CB8AC3E}">
        <p14:creationId xmlns:p14="http://schemas.microsoft.com/office/powerpoint/2010/main" val="23690267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F557D0-9246-4322-BBFE-1ED50676CBFB}" type="datetimeFigureOut">
              <a:rPr lang="en-US" smtClean="0"/>
              <a:t>1/8/2017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13C0B76-A086-41E8-A0A3-DE284B57E69D}" type="slidenum">
              <a:rPr lang="en-US" smtClean="0"/>
              <a:t>‹#›</a:t>
            </a:fld>
            <a:endParaRPr lang="en-US"/>
          </a:p>
        </p:txBody>
      </p:sp>
    </p:spTree>
    <p:extLst>
      <p:ext uri="{BB962C8B-B14F-4D97-AF65-F5344CB8AC3E}">
        <p14:creationId xmlns:p14="http://schemas.microsoft.com/office/powerpoint/2010/main" val="24092583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F557D0-9246-4322-BBFE-1ED50676CBFB}" type="datetimeFigureOut">
              <a:rPr lang="en-US" smtClean="0"/>
              <a:t>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3C0B76-A086-41E8-A0A3-DE284B57E69D}" type="slidenum">
              <a:rPr lang="en-US" smtClean="0"/>
              <a:t>‹#›</a:t>
            </a:fld>
            <a:endParaRPr lang="en-US"/>
          </a:p>
        </p:txBody>
      </p:sp>
    </p:spTree>
    <p:extLst>
      <p:ext uri="{BB962C8B-B14F-4D97-AF65-F5344CB8AC3E}">
        <p14:creationId xmlns:p14="http://schemas.microsoft.com/office/powerpoint/2010/main" val="40429388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F557D0-9246-4322-BBFE-1ED50676CBFB}" type="datetimeFigureOut">
              <a:rPr lang="en-US" smtClean="0"/>
              <a:t>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3C0B76-A086-41E8-A0A3-DE284B57E69D}" type="slidenum">
              <a:rPr lang="en-US" smtClean="0"/>
              <a:t>‹#›</a:t>
            </a:fld>
            <a:endParaRPr lang="en-US"/>
          </a:p>
        </p:txBody>
      </p:sp>
    </p:spTree>
    <p:extLst>
      <p:ext uri="{BB962C8B-B14F-4D97-AF65-F5344CB8AC3E}">
        <p14:creationId xmlns:p14="http://schemas.microsoft.com/office/powerpoint/2010/main" val="9466491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F557D0-9246-4322-BBFE-1ED50676CBFB}" type="datetimeFigureOut">
              <a:rPr lang="en-US" smtClean="0"/>
              <a:t>1/8/2017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3C0B76-A086-41E8-A0A3-DE284B57E69D}" type="slidenum">
              <a:rPr lang="en-US" smtClean="0"/>
              <a:t>‹#›</a:t>
            </a:fld>
            <a:endParaRPr lang="en-US"/>
          </a:p>
        </p:txBody>
      </p:sp>
    </p:spTree>
    <p:extLst>
      <p:ext uri="{BB962C8B-B14F-4D97-AF65-F5344CB8AC3E}">
        <p14:creationId xmlns:p14="http://schemas.microsoft.com/office/powerpoint/2010/main" val="15798021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24000" y="416689"/>
            <a:ext cx="9144000" cy="4213184"/>
          </a:xfrm>
          <a:solidFill>
            <a:srgbClr val="FFFFCC"/>
          </a:solidFill>
        </p:spPr>
        <p:txBody>
          <a:bodyPr>
            <a:noAutofit/>
          </a:bodyPr>
          <a:lstStyle/>
          <a:p>
            <a:r>
              <a:rPr lang="en-US" b="1" dirty="0">
                <a:solidFill>
                  <a:srgbClr val="0070C0"/>
                </a:solidFill>
              </a:rPr>
              <a:t>Discipleship: </a:t>
            </a:r>
            <a:br>
              <a:rPr lang="en-US" b="1" dirty="0">
                <a:solidFill>
                  <a:srgbClr val="0070C0"/>
                </a:solidFill>
              </a:rPr>
            </a:br>
            <a:r>
              <a:rPr lang="en-US" b="1" dirty="0">
                <a:solidFill>
                  <a:srgbClr val="0070C0"/>
                </a:solidFill>
              </a:rPr>
              <a:t>An </a:t>
            </a:r>
            <a:br>
              <a:rPr lang="en-US" b="1" dirty="0">
                <a:solidFill>
                  <a:srgbClr val="0070C0"/>
                </a:solidFill>
              </a:rPr>
            </a:br>
            <a:r>
              <a:rPr lang="en-US" b="1" dirty="0">
                <a:solidFill>
                  <a:srgbClr val="0070C0"/>
                </a:solidFill>
              </a:rPr>
              <a:t>Introduction to </a:t>
            </a:r>
            <a:br>
              <a:rPr lang="en-US" b="1" dirty="0">
                <a:solidFill>
                  <a:srgbClr val="0070C0"/>
                </a:solidFill>
              </a:rPr>
            </a:br>
            <a:r>
              <a:rPr lang="en-US" b="1" dirty="0">
                <a:solidFill>
                  <a:srgbClr val="0070C0"/>
                </a:solidFill>
              </a:rPr>
              <a:t>Systematic Theology and </a:t>
            </a:r>
            <a:br>
              <a:rPr lang="en-US" b="1" dirty="0">
                <a:solidFill>
                  <a:srgbClr val="0070C0"/>
                </a:solidFill>
              </a:rPr>
            </a:br>
            <a:r>
              <a:rPr lang="en-US" b="1" dirty="0">
                <a:solidFill>
                  <a:srgbClr val="0070C0"/>
                </a:solidFill>
              </a:rPr>
              <a:t>Apologetics</a:t>
            </a:r>
          </a:p>
        </p:txBody>
      </p:sp>
      <p:sp>
        <p:nvSpPr>
          <p:cNvPr id="5" name="Subtitle 4"/>
          <p:cNvSpPr>
            <a:spLocks noGrp="1"/>
          </p:cNvSpPr>
          <p:nvPr>
            <p:ph type="subTitle" idx="1"/>
          </p:nvPr>
        </p:nvSpPr>
        <p:spPr>
          <a:xfrm>
            <a:off x="1587660" y="4956276"/>
            <a:ext cx="9144000" cy="1655762"/>
          </a:xfrm>
          <a:solidFill>
            <a:srgbClr val="FFFFCC"/>
          </a:solidFill>
        </p:spPr>
        <p:txBody>
          <a:bodyPr>
            <a:normAutofit/>
          </a:bodyPr>
          <a:lstStyle/>
          <a:p>
            <a:r>
              <a:rPr lang="en-US" sz="3600" dirty="0"/>
              <a:t>The Doctrines of Redemption:</a:t>
            </a:r>
            <a:endParaRPr lang="en-US" sz="2800" dirty="0"/>
          </a:p>
          <a:p>
            <a:r>
              <a:rPr lang="en-US" dirty="0">
                <a:solidFill>
                  <a:srgbClr val="0070C0"/>
                </a:solidFill>
              </a:rPr>
              <a:t>The Heights Church January 8, 2017</a:t>
            </a:r>
          </a:p>
        </p:txBody>
      </p:sp>
    </p:spTree>
    <p:extLst>
      <p:ext uri="{BB962C8B-B14F-4D97-AF65-F5344CB8AC3E}">
        <p14:creationId xmlns:p14="http://schemas.microsoft.com/office/powerpoint/2010/main" val="12215190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Covenants – What is a Covenant? (Review)</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r>
              <a:rPr lang="en-US" b="1" dirty="0">
                <a:solidFill>
                  <a:srgbClr val="0070C0"/>
                </a:solidFill>
              </a:rPr>
              <a:t>Alternative Organizational View of the Covenants</a:t>
            </a:r>
          </a:p>
          <a:p>
            <a:pPr marL="914400" lvl="1" indent="-457200">
              <a:buFont typeface="+mj-lt"/>
              <a:buAutoNum type="arabicPeriod"/>
            </a:pPr>
            <a:r>
              <a:rPr lang="en-US" sz="2800" dirty="0">
                <a:solidFill>
                  <a:schemeClr val="bg1">
                    <a:lumMod val="50000"/>
                  </a:schemeClr>
                </a:solidFill>
              </a:rPr>
              <a:t>The Covenant of Redemption (</a:t>
            </a:r>
            <a:r>
              <a:rPr lang="en-US" sz="2800" i="1" dirty="0" err="1">
                <a:solidFill>
                  <a:schemeClr val="bg1">
                    <a:lumMod val="50000"/>
                  </a:schemeClr>
                </a:solidFill>
              </a:rPr>
              <a:t>synthēkē</a:t>
            </a:r>
            <a:r>
              <a:rPr lang="en-US" sz="2800" i="1" dirty="0">
                <a:solidFill>
                  <a:schemeClr val="bg1">
                    <a:lumMod val="50000"/>
                  </a:schemeClr>
                </a:solidFill>
              </a:rPr>
              <a:t>)</a:t>
            </a:r>
            <a:endParaRPr lang="en-US" sz="2800" dirty="0">
              <a:solidFill>
                <a:schemeClr val="bg1">
                  <a:lumMod val="50000"/>
                </a:schemeClr>
              </a:solidFill>
            </a:endParaRPr>
          </a:p>
          <a:p>
            <a:pPr marL="914400" lvl="1" indent="-457200">
              <a:buFont typeface="+mj-lt"/>
              <a:buAutoNum type="arabicPeriod"/>
            </a:pPr>
            <a:r>
              <a:rPr lang="en-US" sz="2800" b="1" dirty="0">
                <a:solidFill>
                  <a:srgbClr val="0070C0"/>
                </a:solidFill>
              </a:rPr>
              <a:t>The Old Covenant (Testament) (</a:t>
            </a:r>
            <a:r>
              <a:rPr lang="en-US" sz="2800" b="1" i="1" dirty="0" err="1">
                <a:solidFill>
                  <a:srgbClr val="0070C0"/>
                </a:solidFill>
              </a:rPr>
              <a:t>diathēkē</a:t>
            </a:r>
            <a:r>
              <a:rPr lang="en-US" sz="2800" b="1" i="1" dirty="0">
                <a:solidFill>
                  <a:srgbClr val="0070C0"/>
                </a:solidFill>
              </a:rPr>
              <a:t>) </a:t>
            </a:r>
            <a:endParaRPr lang="en-US" sz="2800" b="1" dirty="0">
              <a:solidFill>
                <a:srgbClr val="0070C0"/>
              </a:solidFill>
            </a:endParaRPr>
          </a:p>
          <a:p>
            <a:pPr lvl="2"/>
            <a:r>
              <a:rPr lang="en-US" sz="2800" dirty="0">
                <a:solidFill>
                  <a:schemeClr val="bg1">
                    <a:lumMod val="50000"/>
                  </a:schemeClr>
                </a:solidFill>
              </a:rPr>
              <a:t>Works</a:t>
            </a:r>
          </a:p>
          <a:p>
            <a:pPr lvl="2"/>
            <a:r>
              <a:rPr lang="en-US" sz="2800" b="1" dirty="0">
                <a:solidFill>
                  <a:srgbClr val="0070C0"/>
                </a:solidFill>
              </a:rPr>
              <a:t>Grace</a:t>
            </a:r>
          </a:p>
          <a:p>
            <a:pPr lvl="3"/>
            <a:r>
              <a:rPr lang="en-US" sz="2800" b="1" dirty="0">
                <a:solidFill>
                  <a:srgbClr val="0070C0"/>
                </a:solidFill>
              </a:rPr>
              <a:t>Noah</a:t>
            </a:r>
          </a:p>
          <a:p>
            <a:pPr lvl="3"/>
            <a:r>
              <a:rPr lang="en-US" sz="2800" b="1" dirty="0">
                <a:solidFill>
                  <a:srgbClr val="0070C0"/>
                </a:solidFill>
              </a:rPr>
              <a:t>Abraham</a:t>
            </a:r>
          </a:p>
          <a:p>
            <a:pPr lvl="3"/>
            <a:r>
              <a:rPr lang="en-US" sz="2800" b="1" dirty="0">
                <a:solidFill>
                  <a:srgbClr val="0070C0"/>
                </a:solidFill>
              </a:rPr>
              <a:t>Moses</a:t>
            </a:r>
          </a:p>
          <a:p>
            <a:pPr lvl="3"/>
            <a:r>
              <a:rPr lang="en-US" sz="2800" b="1" dirty="0">
                <a:solidFill>
                  <a:srgbClr val="0070C0"/>
                </a:solidFill>
              </a:rPr>
              <a:t>David</a:t>
            </a:r>
          </a:p>
          <a:p>
            <a:pPr lvl="3"/>
            <a:endParaRPr lang="en-US" sz="2800" b="1" dirty="0">
              <a:solidFill>
                <a:srgbClr val="0070C0"/>
              </a:solidFill>
            </a:endParaRPr>
          </a:p>
          <a:p>
            <a:pPr marL="914400" lvl="1" indent="-457200">
              <a:buFont typeface="+mj-lt"/>
              <a:buAutoNum type="arabicPeriod"/>
            </a:pPr>
            <a:r>
              <a:rPr lang="en-US" sz="2800" b="1" dirty="0">
                <a:solidFill>
                  <a:srgbClr val="0070C0"/>
                </a:solidFill>
              </a:rPr>
              <a:t>The New Covenant (Testament) (</a:t>
            </a:r>
            <a:r>
              <a:rPr lang="en-US" sz="2800" b="1" i="1" dirty="0" err="1">
                <a:solidFill>
                  <a:srgbClr val="0070C0"/>
                </a:solidFill>
              </a:rPr>
              <a:t>diathēkē</a:t>
            </a:r>
            <a:r>
              <a:rPr lang="en-US" sz="2800" b="1" i="1" dirty="0">
                <a:solidFill>
                  <a:srgbClr val="0070C0"/>
                </a:solidFill>
              </a:rPr>
              <a:t>) </a:t>
            </a:r>
            <a:endParaRPr lang="en-US" sz="2800" b="1" dirty="0">
              <a:solidFill>
                <a:srgbClr val="0070C0"/>
              </a:solidFill>
            </a:endParaRPr>
          </a:p>
          <a:p>
            <a:pPr marL="457200" lvl="1" indent="0">
              <a:buNone/>
            </a:pPr>
            <a:endParaRPr lang="en-US" sz="2800" b="1" dirty="0">
              <a:solidFill>
                <a:srgbClr val="0070C0"/>
              </a:solidFill>
            </a:endParaRPr>
          </a:p>
          <a:p>
            <a:endParaRPr lang="en-US"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9917394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dirty="0">
                <a:latin typeface="Calibri" panose="020F0502020204030204" pitchFamily="34" charset="0"/>
                <a:cs typeface="Calibri" panose="020F0502020204030204" pitchFamily="34" charset="0"/>
              </a:rPr>
              <a:t>The Covenants – The Covenant of Redemption (Review)</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6125308"/>
          </a:xfrm>
          <a:solidFill>
            <a:srgbClr val="FFFFCC"/>
          </a:solidFill>
        </p:spPr>
        <p:txBody>
          <a:bodyPr>
            <a:normAutofit fontScale="77500" lnSpcReduction="20000"/>
          </a:bodyPr>
          <a:lstStyle/>
          <a:p>
            <a:pPr marL="457200" lvl="1" indent="0">
              <a:buNone/>
            </a:pPr>
            <a:r>
              <a:rPr lang="en-US" sz="3600" b="1" dirty="0"/>
              <a:t>God the Father:</a:t>
            </a:r>
          </a:p>
          <a:p>
            <a:pPr lvl="2"/>
            <a:r>
              <a:rPr lang="en-US" sz="3100" b="1" dirty="0">
                <a:solidFill>
                  <a:srgbClr val="C00000"/>
                </a:solidFill>
              </a:rPr>
              <a:t>initiated the plan of salvation</a:t>
            </a:r>
          </a:p>
          <a:p>
            <a:pPr lvl="2"/>
            <a:r>
              <a:rPr lang="en-US" sz="3100" b="1" dirty="0">
                <a:solidFill>
                  <a:srgbClr val="0070C0"/>
                </a:solidFill>
              </a:rPr>
              <a:t>agreed to give the Son a people to redeem for his own possession</a:t>
            </a:r>
          </a:p>
          <a:p>
            <a:pPr lvl="2"/>
            <a:r>
              <a:rPr lang="en-US" sz="3100" b="1" dirty="0">
                <a:solidFill>
                  <a:srgbClr val="0070C0"/>
                </a:solidFill>
              </a:rPr>
              <a:t>sent the Son to be believer’s representative</a:t>
            </a:r>
          </a:p>
          <a:p>
            <a:pPr lvl="2"/>
            <a:r>
              <a:rPr lang="en-US" sz="3100" b="1" dirty="0">
                <a:solidFill>
                  <a:srgbClr val="0070C0"/>
                </a:solidFill>
              </a:rPr>
              <a:t>prepared a body for God the Son to dwell in</a:t>
            </a:r>
          </a:p>
          <a:p>
            <a:pPr lvl="2"/>
            <a:r>
              <a:rPr lang="en-US" sz="3100" b="1" dirty="0">
                <a:solidFill>
                  <a:srgbClr val="0070C0"/>
                </a:solidFill>
              </a:rPr>
              <a:t>accepted Jesus as the representative for all true believers</a:t>
            </a:r>
          </a:p>
          <a:p>
            <a:pPr lvl="2"/>
            <a:r>
              <a:rPr lang="en-US" sz="3100" b="1" dirty="0">
                <a:solidFill>
                  <a:srgbClr val="0070C0"/>
                </a:solidFill>
              </a:rPr>
              <a:t>gave Jesus all authority in heaven and on earth</a:t>
            </a:r>
          </a:p>
          <a:p>
            <a:pPr marL="457200" lvl="1" indent="0">
              <a:buNone/>
            </a:pPr>
            <a:r>
              <a:rPr lang="en-US" sz="3600" b="1" dirty="0"/>
              <a:t>God the Son: </a:t>
            </a:r>
          </a:p>
          <a:p>
            <a:pPr lvl="2"/>
            <a:r>
              <a:rPr lang="en-US" sz="3100" b="1" dirty="0">
                <a:solidFill>
                  <a:srgbClr val="C00000"/>
                </a:solidFill>
              </a:rPr>
              <a:t>accomplished the redemption of all true believers</a:t>
            </a:r>
          </a:p>
          <a:p>
            <a:pPr lvl="2"/>
            <a:r>
              <a:rPr lang="en-US" sz="3100" b="1" dirty="0">
                <a:solidFill>
                  <a:srgbClr val="0070C0"/>
                </a:solidFill>
              </a:rPr>
              <a:t>came into the world as a man and lived as a man under the Mosaic Law. </a:t>
            </a:r>
          </a:p>
          <a:p>
            <a:pPr lvl="2"/>
            <a:r>
              <a:rPr lang="en-US" sz="3100" b="1" dirty="0">
                <a:solidFill>
                  <a:srgbClr val="0070C0"/>
                </a:solidFill>
              </a:rPr>
              <a:t>was perfectly obedient to all the commands of the Father</a:t>
            </a:r>
          </a:p>
          <a:p>
            <a:pPr lvl="2"/>
            <a:r>
              <a:rPr lang="en-US" sz="3100" b="1" dirty="0">
                <a:solidFill>
                  <a:srgbClr val="0070C0"/>
                </a:solidFill>
              </a:rPr>
              <a:t>Redeemed (is redeeming) everyone the Father had given him</a:t>
            </a:r>
            <a:endParaRPr lang="en-US" sz="3300" b="1" dirty="0">
              <a:solidFill>
                <a:srgbClr val="0070C0"/>
              </a:solidFill>
            </a:endParaRPr>
          </a:p>
          <a:p>
            <a:pPr marL="457200" lvl="1" indent="0">
              <a:buNone/>
            </a:pPr>
            <a:r>
              <a:rPr lang="en-US" sz="3600" b="1" dirty="0"/>
              <a:t>God the Holy Spirit: </a:t>
            </a:r>
          </a:p>
          <a:p>
            <a:pPr lvl="1"/>
            <a:r>
              <a:rPr lang="en-US" sz="3100" b="1" dirty="0">
                <a:solidFill>
                  <a:srgbClr val="FF0000"/>
                </a:solidFill>
              </a:rPr>
              <a:t>applied redemption to the personal lives of true believers.</a:t>
            </a:r>
          </a:p>
          <a:p>
            <a:pPr lvl="1"/>
            <a:r>
              <a:rPr lang="en-US" sz="3100" b="1" dirty="0">
                <a:solidFill>
                  <a:srgbClr val="0070C0"/>
                </a:solidFill>
              </a:rPr>
              <a:t>agreed to fill and empower Jesus to carry out his work on earth</a:t>
            </a:r>
          </a:p>
          <a:p>
            <a:pPr lvl="1"/>
            <a:r>
              <a:rPr lang="en-US" sz="3100" b="1" dirty="0">
                <a:solidFill>
                  <a:srgbClr val="0070C0"/>
                </a:solidFill>
              </a:rPr>
              <a:t>agreed to apply the benefits of Christ’s redemptive work to all believers after Jesus returned to heaven</a:t>
            </a:r>
          </a:p>
          <a:p>
            <a:pPr marL="914400" lvl="2" indent="0">
              <a:buNone/>
            </a:pPr>
            <a:endParaRPr lang="en-US"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40963749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Covenants – The Covenant of Works (Review)</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r>
              <a:rPr lang="en-US" b="1" dirty="0">
                <a:solidFill>
                  <a:srgbClr val="0070C0"/>
                </a:solidFill>
              </a:rPr>
              <a:t>Legally binding provisions are given and the two parties are present as God also gave a direct command to Adam.</a:t>
            </a:r>
          </a:p>
          <a:p>
            <a:pPr marL="0" indent="0">
              <a:buNone/>
            </a:pPr>
            <a:r>
              <a:rPr lang="en-US" b="1" dirty="0"/>
              <a:t>And the LORD God </a:t>
            </a:r>
            <a:r>
              <a:rPr lang="en-US" b="1" dirty="0">
                <a:solidFill>
                  <a:srgbClr val="FF0000"/>
                </a:solidFill>
              </a:rPr>
              <a:t>commanded</a:t>
            </a:r>
            <a:r>
              <a:rPr lang="en-US" b="1" dirty="0"/>
              <a:t> the man, saying, “You may surely eat of every tree of the garden, but </a:t>
            </a:r>
            <a:r>
              <a:rPr lang="en-US" b="1" dirty="0">
                <a:solidFill>
                  <a:srgbClr val="FF0000"/>
                </a:solidFill>
              </a:rPr>
              <a:t>of the tree of the knowledge of good and evil you shall not eat,</a:t>
            </a:r>
            <a:r>
              <a:rPr lang="en-US" b="1" dirty="0"/>
              <a:t> for in the day that you eat of it you shall surely die.” </a:t>
            </a:r>
            <a:r>
              <a:rPr lang="en-US" dirty="0"/>
              <a:t>(Genesis 2:16-17)</a:t>
            </a:r>
          </a:p>
          <a:p>
            <a:r>
              <a:rPr lang="en-US" b="1" dirty="0">
                <a:solidFill>
                  <a:srgbClr val="0070C0"/>
                </a:solidFill>
              </a:rPr>
              <a:t>Punishment is also promised if the command is disobeyed and by implication blessing for obedience that is opposite of death.</a:t>
            </a:r>
          </a:p>
          <a:p>
            <a:r>
              <a:rPr lang="en-US" b="1" dirty="0">
                <a:solidFill>
                  <a:srgbClr val="0070C0"/>
                </a:solidFill>
              </a:rPr>
              <a:t>Death should be understood as every kind, physical, spiritual and eternal separation from God.</a:t>
            </a:r>
          </a:p>
          <a:p>
            <a:pPr marL="457200" lvl="1" indent="0">
              <a:buNone/>
            </a:pPr>
            <a:r>
              <a:rPr lang="en-US" sz="2800" b="1" dirty="0">
                <a:solidFill>
                  <a:srgbClr val="0070C0"/>
                </a:solidFill>
              </a:rPr>
              <a:t>Note: that spiritual death was immediate but physical death was usually carried out slowly as their bodies aged.</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3368077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Covenants – The Covenant of Works </a:t>
            </a:r>
            <a:r>
              <a:rPr lang="en-US" sz="2800" b="1">
                <a:cs typeface="Arial" panose="020B0604020202020204" pitchFamily="34" charset="0"/>
              </a:rPr>
              <a:t>(Review)</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r>
              <a:rPr lang="en-US" sz="2800" b="1" dirty="0">
                <a:solidFill>
                  <a:srgbClr val="0070C0"/>
                </a:solidFill>
              </a:rPr>
              <a:t>In some ways the Covenant of Works is still in effect.</a:t>
            </a:r>
          </a:p>
          <a:p>
            <a:pPr marL="914400" lvl="1" indent="-457200">
              <a:buFont typeface="+mj-lt"/>
              <a:buAutoNum type="arabicPeriod"/>
            </a:pPr>
            <a:r>
              <a:rPr lang="en-US" sz="2800" b="1" dirty="0">
                <a:solidFill>
                  <a:srgbClr val="0070C0"/>
                </a:solidFill>
              </a:rPr>
              <a:t>If anyone could perfectly obey all of God’s laws they would have eternal life.</a:t>
            </a:r>
          </a:p>
          <a:p>
            <a:pPr marL="914400" lvl="1" indent="-457200">
              <a:buFont typeface="+mj-lt"/>
              <a:buAutoNum type="arabicPeriod"/>
            </a:pPr>
            <a:r>
              <a:rPr lang="en-US" sz="2800" b="1" dirty="0">
                <a:solidFill>
                  <a:srgbClr val="0070C0"/>
                </a:solidFill>
              </a:rPr>
              <a:t>The punishment (death) for breaking the covenant is still in effect.</a:t>
            </a:r>
          </a:p>
          <a:p>
            <a:r>
              <a:rPr lang="en-US" b="1" dirty="0">
                <a:solidFill>
                  <a:srgbClr val="0070C0"/>
                </a:solidFill>
              </a:rPr>
              <a:t>In some ways the Covenant of works is not in effect today.</a:t>
            </a:r>
          </a:p>
          <a:p>
            <a:pPr marL="914400" lvl="1" indent="-457200">
              <a:buFont typeface="+mj-lt"/>
              <a:buAutoNum type="arabicPeriod"/>
            </a:pPr>
            <a:r>
              <a:rPr lang="en-US" sz="2800" b="1" dirty="0">
                <a:solidFill>
                  <a:srgbClr val="0070C0"/>
                </a:solidFill>
              </a:rPr>
              <a:t>There is no tree of the knowledge of good and evil.</a:t>
            </a:r>
          </a:p>
          <a:p>
            <a:pPr marL="914400" lvl="1" indent="-457200">
              <a:buFont typeface="+mj-lt"/>
              <a:buAutoNum type="arabicPeriod"/>
            </a:pPr>
            <a:r>
              <a:rPr lang="en-US" sz="2800" b="1" dirty="0">
                <a:solidFill>
                  <a:srgbClr val="0070C0"/>
                </a:solidFill>
              </a:rPr>
              <a:t>Since every person has inherited a sinful nature it is not possible for anyone to obey the Covenant of Works.</a:t>
            </a:r>
          </a:p>
          <a:p>
            <a:pPr marL="914400" lvl="1" indent="-457200">
              <a:buFont typeface="+mj-lt"/>
              <a:buAutoNum type="arabicPeriod"/>
            </a:pPr>
            <a:r>
              <a:rPr lang="en-US" sz="2800" b="1" dirty="0">
                <a:solidFill>
                  <a:srgbClr val="0070C0"/>
                </a:solidFill>
              </a:rPr>
              <a:t>Christ has fulfilled the Covenant of Works once for all so Christians are freed from the Covenant of Works  and credited with the benefits of Christ’s obedience.</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8405037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Covenants – The Covenant(s) of Grace</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lnSpcReduction="10000"/>
          </a:bodyPr>
          <a:lstStyle/>
          <a:p>
            <a:r>
              <a:rPr lang="en-US" b="1" dirty="0">
                <a:solidFill>
                  <a:srgbClr val="0070C0"/>
                </a:solidFill>
              </a:rPr>
              <a:t>The Covenant with Noah (Genesis 9:8-17)</a:t>
            </a:r>
          </a:p>
          <a:p>
            <a:pPr marL="457200" lvl="1" indent="0">
              <a:buNone/>
            </a:pPr>
            <a:r>
              <a:rPr lang="en-US" b="1" dirty="0"/>
              <a:t>Then God said to Noah and to his sons with him, “Behold, I establish my covenant with you and your offspring after you, and with every living creature that is with you, the birds, the livestock, and every beast of the earth with you, as many as came out of the ark; it is for every beast of the earth. I establish my covenant with you, that never again shall all flesh be cut off by the waters of the flood, and never again shall there be a flood to destroy the earth.” And God said, “This is the </a:t>
            </a:r>
            <a:r>
              <a:rPr lang="en-US" b="1" dirty="0">
                <a:solidFill>
                  <a:srgbClr val="FF0000"/>
                </a:solidFill>
              </a:rPr>
              <a:t>sign of the covenant </a:t>
            </a:r>
            <a:r>
              <a:rPr lang="en-US" b="1" dirty="0"/>
              <a:t>that I make between me and you and every living creature that is with you, for all future generations: I have set my bow in the cloud, and it shall be a sign of the covenant between me and the earth. When I bring clouds over the earth and the bow is seen in the clouds, I will remember my covenant that is between me and you and every living creature of all flesh. And the waters shall never again become a flood to destroy all flesh. </a:t>
            </a:r>
            <a:r>
              <a:rPr lang="en-US" b="1" dirty="0">
                <a:solidFill>
                  <a:srgbClr val="FF0000"/>
                </a:solidFill>
              </a:rPr>
              <a:t>When the bow is in the clouds, I will see it and remember the everlasting covenant between God and every living creature of all flesh that is on the earth.” </a:t>
            </a:r>
            <a:r>
              <a:rPr lang="en-US" b="1" dirty="0"/>
              <a:t>God said to Noah, “This is the sign of the covenant that I have established between me and all flesh that is on the earth.”</a:t>
            </a:r>
            <a:endParaRPr lang="en-US" sz="2400"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4011009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Covenants – The Covenant(s) of Grace</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r>
              <a:rPr lang="en-US" b="1" dirty="0">
                <a:solidFill>
                  <a:srgbClr val="0070C0"/>
                </a:solidFill>
              </a:rPr>
              <a:t>The Covenant with Noah (Genesis 9:8-17)</a:t>
            </a:r>
          </a:p>
          <a:p>
            <a:pPr marL="914400" lvl="1" indent="-457200">
              <a:buFont typeface="+mj-lt"/>
              <a:buAutoNum type="arabicPeriod"/>
            </a:pPr>
            <a:r>
              <a:rPr lang="en-US" sz="2800" b="1" dirty="0">
                <a:solidFill>
                  <a:srgbClr val="0070C0"/>
                </a:solidFill>
              </a:rPr>
              <a:t>The promise is to</a:t>
            </a:r>
            <a:r>
              <a:rPr lang="en-US" sz="2800" b="1" dirty="0">
                <a:solidFill>
                  <a:srgbClr val="FF0000"/>
                </a:solidFill>
              </a:rPr>
              <a:t> not </a:t>
            </a:r>
            <a:r>
              <a:rPr lang="en-US" sz="2800" b="1" dirty="0">
                <a:solidFill>
                  <a:srgbClr val="0070C0"/>
                </a:solidFill>
              </a:rPr>
              <a:t>destroy </a:t>
            </a:r>
            <a:r>
              <a:rPr lang="en-US" sz="2800" b="1" dirty="0">
                <a:solidFill>
                  <a:srgbClr val="FF0000"/>
                </a:solidFill>
              </a:rPr>
              <a:t>all</a:t>
            </a:r>
            <a:r>
              <a:rPr lang="en-US" sz="2800" b="1" dirty="0">
                <a:solidFill>
                  <a:srgbClr val="0070C0"/>
                </a:solidFill>
              </a:rPr>
              <a:t> humans and animals again by a flood.</a:t>
            </a:r>
          </a:p>
          <a:p>
            <a:pPr marL="914400" lvl="1" indent="-457200">
              <a:buFont typeface="+mj-lt"/>
              <a:buAutoNum type="arabicPeriod"/>
            </a:pPr>
            <a:r>
              <a:rPr lang="en-US" sz="2800" b="1" dirty="0">
                <a:solidFill>
                  <a:srgbClr val="0070C0"/>
                </a:solidFill>
              </a:rPr>
              <a:t>While there is grace involved, there are no promises of eternal life or redemption.</a:t>
            </a:r>
          </a:p>
          <a:p>
            <a:pPr marL="914400" lvl="1" indent="-457200">
              <a:buFont typeface="+mj-lt"/>
              <a:buAutoNum type="arabicPeriod"/>
            </a:pPr>
            <a:r>
              <a:rPr lang="en-US" sz="2800" b="1" dirty="0">
                <a:solidFill>
                  <a:srgbClr val="0070C0"/>
                </a:solidFill>
              </a:rPr>
              <a:t>The covenant is with all humans not just the redeemed.</a:t>
            </a:r>
          </a:p>
          <a:p>
            <a:pPr marL="914400" lvl="1" indent="-457200">
              <a:buFont typeface="+mj-lt"/>
              <a:buAutoNum type="arabicPeriod"/>
            </a:pPr>
            <a:r>
              <a:rPr lang="en-US" sz="2800" b="1" dirty="0">
                <a:solidFill>
                  <a:srgbClr val="0070C0"/>
                </a:solidFill>
              </a:rPr>
              <a:t>There are no human requirements to be fulfilled or obeyed.</a:t>
            </a:r>
          </a:p>
          <a:p>
            <a:pPr marL="914400" lvl="1" indent="-457200">
              <a:buFont typeface="+mj-lt"/>
              <a:buAutoNum type="arabicPeriod"/>
            </a:pPr>
            <a:r>
              <a:rPr lang="en-US" sz="2800" b="1" dirty="0">
                <a:solidFill>
                  <a:srgbClr val="0070C0"/>
                </a:solidFill>
              </a:rPr>
              <a:t>The sign of the covenant is the rainbow and requires no human participation.</a:t>
            </a:r>
          </a:p>
          <a:p>
            <a:pPr marL="914400" lvl="1" indent="-457200">
              <a:buFont typeface="+mj-lt"/>
              <a:buAutoNum type="arabicPeriod"/>
            </a:pPr>
            <a:endParaRPr lang="en-US" b="1" dirty="0">
              <a:solidFill>
                <a:srgbClr val="0070C0"/>
              </a:solidFill>
            </a:endParaRPr>
          </a:p>
          <a:p>
            <a:pPr lvl="1"/>
            <a:endParaRPr lang="en-US" sz="2000" b="1" dirty="0">
              <a:solidFill>
                <a:srgbClr val="0070C0"/>
              </a:solidFill>
            </a:endParaRPr>
          </a:p>
          <a:p>
            <a:endParaRPr lang="en-US" sz="2800" b="1" dirty="0">
              <a:solidFill>
                <a:srgbClr val="0070C0"/>
              </a:solidFill>
            </a:endParaRPr>
          </a:p>
          <a:p>
            <a:pPr marL="914400" lvl="1" indent="-457200">
              <a:buFont typeface="+mj-lt"/>
              <a:buAutoNum type="arabicPeriod"/>
            </a:pPr>
            <a:endParaRPr lang="en-US" sz="2400"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6609088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Covenants – The Covenant(s) of Grace</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fontScale="92500" lnSpcReduction="20000"/>
          </a:bodyPr>
          <a:lstStyle/>
          <a:p>
            <a:pPr marL="0" indent="0">
              <a:buNone/>
            </a:pPr>
            <a:r>
              <a:rPr lang="en-US" b="1" dirty="0">
                <a:solidFill>
                  <a:srgbClr val="0070C0"/>
                </a:solidFill>
              </a:rPr>
              <a:t>The Covenant with Abraham </a:t>
            </a:r>
          </a:p>
          <a:p>
            <a:pPr marL="0" indent="0">
              <a:buNone/>
            </a:pPr>
            <a:r>
              <a:rPr lang="en-US" b="1" dirty="0"/>
              <a:t>Now these are the generations of </a:t>
            </a:r>
            <a:r>
              <a:rPr lang="en-US" b="1" dirty="0" err="1"/>
              <a:t>Terah</a:t>
            </a:r>
            <a:r>
              <a:rPr lang="en-US" b="1" dirty="0"/>
              <a:t>. </a:t>
            </a:r>
            <a:r>
              <a:rPr lang="en-US" b="1" dirty="0" err="1"/>
              <a:t>Terah</a:t>
            </a:r>
            <a:r>
              <a:rPr lang="en-US" b="1" dirty="0"/>
              <a:t> fathered Abram, </a:t>
            </a:r>
            <a:r>
              <a:rPr lang="en-US" b="1" dirty="0" err="1"/>
              <a:t>Nahor</a:t>
            </a:r>
            <a:r>
              <a:rPr lang="en-US" b="1" dirty="0"/>
              <a:t>, and Haran; and Haran fathered Lot. Haran died in the presence of his father </a:t>
            </a:r>
            <a:r>
              <a:rPr lang="en-US" b="1" dirty="0" err="1"/>
              <a:t>Terah</a:t>
            </a:r>
            <a:r>
              <a:rPr lang="en-US" b="1" dirty="0"/>
              <a:t> in the land of his kindred, in Ur of the Chaldeans. And Abram and </a:t>
            </a:r>
            <a:r>
              <a:rPr lang="en-US" b="1" dirty="0" err="1"/>
              <a:t>Nahor</a:t>
            </a:r>
            <a:r>
              <a:rPr lang="en-US" b="1" dirty="0"/>
              <a:t> took wives. The name of Abram's wife was Sarai, and the name of </a:t>
            </a:r>
            <a:r>
              <a:rPr lang="en-US" b="1" dirty="0" err="1"/>
              <a:t>Nahor's</a:t>
            </a:r>
            <a:r>
              <a:rPr lang="en-US" b="1" dirty="0"/>
              <a:t> wife, </a:t>
            </a:r>
            <a:r>
              <a:rPr lang="en-US" b="1" dirty="0" err="1"/>
              <a:t>Milcah</a:t>
            </a:r>
            <a:r>
              <a:rPr lang="en-US" b="1" dirty="0"/>
              <a:t>, the daughter of Haran the father of </a:t>
            </a:r>
            <a:r>
              <a:rPr lang="en-US" b="1" dirty="0" err="1"/>
              <a:t>Milcah</a:t>
            </a:r>
            <a:r>
              <a:rPr lang="en-US" b="1" dirty="0"/>
              <a:t> and </a:t>
            </a:r>
            <a:r>
              <a:rPr lang="en-US" b="1" dirty="0" err="1"/>
              <a:t>Iscah</a:t>
            </a:r>
            <a:r>
              <a:rPr lang="en-US" b="1" dirty="0"/>
              <a:t>. Now Sarai was barren; she had no child. </a:t>
            </a:r>
          </a:p>
          <a:p>
            <a:pPr marL="0" indent="0">
              <a:buNone/>
            </a:pPr>
            <a:r>
              <a:rPr lang="en-US" b="1" dirty="0" err="1"/>
              <a:t>Terah</a:t>
            </a:r>
            <a:r>
              <a:rPr lang="en-US" b="1" dirty="0"/>
              <a:t> took Abram his son and Lot the son of Haran, his grandson, and Sarai his daughter-in-law, his son Abram's wife, and they went forth together from Ur of the Chaldeans to go into the land of Canaan, but when they came to Haran, they settled there. The days of </a:t>
            </a:r>
            <a:r>
              <a:rPr lang="en-US" b="1" dirty="0" err="1"/>
              <a:t>Terah</a:t>
            </a:r>
            <a:r>
              <a:rPr lang="en-US" b="1" dirty="0"/>
              <a:t> were 205 years, and </a:t>
            </a:r>
            <a:r>
              <a:rPr lang="en-US" b="1" dirty="0" err="1"/>
              <a:t>Terah</a:t>
            </a:r>
            <a:r>
              <a:rPr lang="en-US" b="1" dirty="0"/>
              <a:t> died in Haran. </a:t>
            </a:r>
            <a:r>
              <a:rPr lang="en-US" dirty="0"/>
              <a:t>(Genesis 11:27-32)</a:t>
            </a:r>
          </a:p>
          <a:p>
            <a:r>
              <a:rPr lang="en-US" b="1" dirty="0"/>
              <a:t>Now the LORD said to Abram, “Go from your country and your kindred and your father's house to the land that I will show you. And I will make of you a great nation, and I will bless you and make your name great, so that you will be a blessing. I will bless those who bless you, and him who dishonors you I will curse, and </a:t>
            </a:r>
            <a:r>
              <a:rPr lang="en-US" b="1" dirty="0">
                <a:solidFill>
                  <a:srgbClr val="FF0000"/>
                </a:solidFill>
              </a:rPr>
              <a:t>in you all the families of the earth shall be blessed</a:t>
            </a:r>
            <a:r>
              <a:rPr lang="en-US" b="1" dirty="0"/>
              <a:t>.” </a:t>
            </a:r>
            <a:r>
              <a:rPr lang="en-US" dirty="0"/>
              <a:t>(Genesis 12:1-3)</a:t>
            </a:r>
            <a:endParaRPr lang="en-US" sz="2800" b="1" dirty="0">
              <a:solidFill>
                <a:srgbClr val="0070C0"/>
              </a:solidFill>
            </a:endParaRPr>
          </a:p>
          <a:p>
            <a:pPr marL="914400" lvl="1" indent="-457200">
              <a:buFont typeface="+mj-lt"/>
              <a:buAutoNum type="arabicPeriod"/>
            </a:pPr>
            <a:endParaRPr lang="en-US" sz="2400"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9945472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Covenants – The Covenant(s) of Grace</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883163"/>
            <a:ext cx="10515600" cy="5974837"/>
          </a:xfrm>
          <a:solidFill>
            <a:srgbClr val="FFFFCC"/>
          </a:solidFill>
        </p:spPr>
        <p:txBody>
          <a:bodyPr>
            <a:normAutofit/>
          </a:bodyPr>
          <a:lstStyle/>
          <a:p>
            <a:pPr marL="0" indent="0">
              <a:buNone/>
            </a:pPr>
            <a:r>
              <a:rPr lang="en-US" b="1" dirty="0">
                <a:solidFill>
                  <a:srgbClr val="0070C0"/>
                </a:solidFill>
              </a:rPr>
              <a:t>The Covenant with Abraham </a:t>
            </a:r>
          </a:p>
          <a:p>
            <a:pPr marL="457200" lvl="1" indent="0">
              <a:buNone/>
            </a:pPr>
            <a:endParaRPr lang="en-US" sz="2400"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pic>
        <p:nvPicPr>
          <p:cNvPr id="1026" name="Picture 2"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23038" y="1315452"/>
            <a:ext cx="6400800" cy="5372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353078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1067</Words>
  <Application>Microsoft Office PowerPoint</Application>
  <PresentationFormat>Widescreen</PresentationFormat>
  <Paragraphs>65</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Discipleship:  An  Introduction to  Systematic Theology and  Apologetics</vt:lpstr>
      <vt:lpstr> The Covenants – What is a Covenant? (Review) </vt:lpstr>
      <vt:lpstr> The Covenants – The Covenant of Redemption (Review) </vt:lpstr>
      <vt:lpstr> The Covenants – The Covenant of Works (Review) </vt:lpstr>
      <vt:lpstr> The Covenants – The Covenant of Works (Review) </vt:lpstr>
      <vt:lpstr> The Covenants – The Covenant(s) of Grace </vt:lpstr>
      <vt:lpstr> The Covenants – The Covenant(s) of Grace </vt:lpstr>
      <vt:lpstr> The Covenants – The Covenant(s) of Grace </vt:lpstr>
      <vt:lpstr> The Covenants – The Covenant(s) of Grace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Owner</cp:lastModifiedBy>
  <cp:revision>2</cp:revision>
  <dcterms:created xsi:type="dcterms:W3CDTF">2017-01-09T01:34:07Z</dcterms:created>
  <dcterms:modified xsi:type="dcterms:W3CDTF">2017-01-09T01:38:21Z</dcterms:modified>
</cp:coreProperties>
</file>