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6002D70C-36DE-4B82-8A48-9E69C9C64962}"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C0114-A6AA-49A7-9ED9-BD4ACB837242}" type="slidenum">
              <a:rPr lang="en-US" smtClean="0"/>
              <a:t>‹#›</a:t>
            </a:fld>
            <a:endParaRPr lang="en-US"/>
          </a:p>
        </p:txBody>
      </p:sp>
    </p:spTree>
    <p:extLst>
      <p:ext uri="{BB962C8B-B14F-4D97-AF65-F5344CB8AC3E}">
        <p14:creationId xmlns:p14="http://schemas.microsoft.com/office/powerpoint/2010/main" val="606733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6002D70C-36DE-4B82-8A48-9E69C9C64962}"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C0114-A6AA-49A7-9ED9-BD4ACB837242}" type="slidenum">
              <a:rPr lang="en-US" smtClean="0"/>
              <a:t>‹#›</a:t>
            </a:fld>
            <a:endParaRPr lang="en-US"/>
          </a:p>
        </p:txBody>
      </p:sp>
    </p:spTree>
    <p:extLst>
      <p:ext uri="{BB962C8B-B14F-4D97-AF65-F5344CB8AC3E}">
        <p14:creationId xmlns:p14="http://schemas.microsoft.com/office/powerpoint/2010/main" val="499562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6002D70C-36DE-4B82-8A48-9E69C9C64962}"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C0114-A6AA-49A7-9ED9-BD4ACB837242}" type="slidenum">
              <a:rPr lang="en-US" smtClean="0"/>
              <a:t>‹#›</a:t>
            </a:fld>
            <a:endParaRPr lang="en-US"/>
          </a:p>
        </p:txBody>
      </p:sp>
    </p:spTree>
    <p:extLst>
      <p:ext uri="{BB962C8B-B14F-4D97-AF65-F5344CB8AC3E}">
        <p14:creationId xmlns:p14="http://schemas.microsoft.com/office/powerpoint/2010/main" val="181319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6002D70C-36DE-4B82-8A48-9E69C9C64962}"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C0114-A6AA-49A7-9ED9-BD4ACB837242}" type="slidenum">
              <a:rPr lang="en-US" smtClean="0"/>
              <a:t>‹#›</a:t>
            </a:fld>
            <a:endParaRPr lang="en-US"/>
          </a:p>
        </p:txBody>
      </p:sp>
    </p:spTree>
    <p:extLst>
      <p:ext uri="{BB962C8B-B14F-4D97-AF65-F5344CB8AC3E}">
        <p14:creationId xmlns:p14="http://schemas.microsoft.com/office/powerpoint/2010/main" val="3608447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02D70C-36DE-4B82-8A48-9E69C9C64962}"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C0114-A6AA-49A7-9ED9-BD4ACB837242}" type="slidenum">
              <a:rPr lang="en-US" smtClean="0"/>
              <a:t>‹#›</a:t>
            </a:fld>
            <a:endParaRPr lang="en-US"/>
          </a:p>
        </p:txBody>
      </p:sp>
    </p:spTree>
    <p:extLst>
      <p:ext uri="{BB962C8B-B14F-4D97-AF65-F5344CB8AC3E}">
        <p14:creationId xmlns:p14="http://schemas.microsoft.com/office/powerpoint/2010/main" val="286675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6002D70C-36DE-4B82-8A48-9E69C9C64962}"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C0114-A6AA-49A7-9ED9-BD4ACB837242}" type="slidenum">
              <a:rPr lang="en-US" smtClean="0"/>
              <a:t>‹#›</a:t>
            </a:fld>
            <a:endParaRPr lang="en-US"/>
          </a:p>
        </p:txBody>
      </p:sp>
    </p:spTree>
    <p:extLst>
      <p:ext uri="{BB962C8B-B14F-4D97-AF65-F5344CB8AC3E}">
        <p14:creationId xmlns:p14="http://schemas.microsoft.com/office/powerpoint/2010/main" val="2523860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6002D70C-36DE-4B82-8A48-9E69C9C64962}"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0C0114-A6AA-49A7-9ED9-BD4ACB837242}" type="slidenum">
              <a:rPr lang="en-US" smtClean="0"/>
              <a:t>‹#›</a:t>
            </a:fld>
            <a:endParaRPr lang="en-US"/>
          </a:p>
        </p:txBody>
      </p:sp>
    </p:spTree>
    <p:extLst>
      <p:ext uri="{BB962C8B-B14F-4D97-AF65-F5344CB8AC3E}">
        <p14:creationId xmlns:p14="http://schemas.microsoft.com/office/powerpoint/2010/main" val="190894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6002D70C-36DE-4B82-8A48-9E69C9C64962}"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0C0114-A6AA-49A7-9ED9-BD4ACB837242}" type="slidenum">
              <a:rPr lang="en-US" smtClean="0"/>
              <a:t>‹#›</a:t>
            </a:fld>
            <a:endParaRPr lang="en-US"/>
          </a:p>
        </p:txBody>
      </p:sp>
    </p:spTree>
    <p:extLst>
      <p:ext uri="{BB962C8B-B14F-4D97-AF65-F5344CB8AC3E}">
        <p14:creationId xmlns:p14="http://schemas.microsoft.com/office/powerpoint/2010/main" val="3546136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02D70C-36DE-4B82-8A48-9E69C9C64962}"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0C0114-A6AA-49A7-9ED9-BD4ACB837242}" type="slidenum">
              <a:rPr lang="en-US" smtClean="0"/>
              <a:t>‹#›</a:t>
            </a:fld>
            <a:endParaRPr lang="en-US"/>
          </a:p>
        </p:txBody>
      </p:sp>
    </p:spTree>
    <p:extLst>
      <p:ext uri="{BB962C8B-B14F-4D97-AF65-F5344CB8AC3E}">
        <p14:creationId xmlns:p14="http://schemas.microsoft.com/office/powerpoint/2010/main" val="2385055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002D70C-36DE-4B82-8A48-9E69C9C64962}"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C0114-A6AA-49A7-9ED9-BD4ACB837242}" type="slidenum">
              <a:rPr lang="en-US" smtClean="0"/>
              <a:t>‹#›</a:t>
            </a:fld>
            <a:endParaRPr lang="en-US"/>
          </a:p>
        </p:txBody>
      </p:sp>
    </p:spTree>
    <p:extLst>
      <p:ext uri="{BB962C8B-B14F-4D97-AF65-F5344CB8AC3E}">
        <p14:creationId xmlns:p14="http://schemas.microsoft.com/office/powerpoint/2010/main" val="2964836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002D70C-36DE-4B82-8A48-9E69C9C64962}"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C0114-A6AA-49A7-9ED9-BD4ACB837242}" type="slidenum">
              <a:rPr lang="en-US" smtClean="0"/>
              <a:t>‹#›</a:t>
            </a:fld>
            <a:endParaRPr lang="en-US"/>
          </a:p>
        </p:txBody>
      </p:sp>
    </p:spTree>
    <p:extLst>
      <p:ext uri="{BB962C8B-B14F-4D97-AF65-F5344CB8AC3E}">
        <p14:creationId xmlns:p14="http://schemas.microsoft.com/office/powerpoint/2010/main" val="1533497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02D70C-36DE-4B82-8A48-9E69C9C64962}"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0C0114-A6AA-49A7-9ED9-BD4ACB837242}" type="slidenum">
              <a:rPr lang="en-US" smtClean="0"/>
              <a:t>‹#›</a:t>
            </a:fld>
            <a:endParaRPr lang="en-US"/>
          </a:p>
        </p:txBody>
      </p:sp>
    </p:spTree>
    <p:extLst>
      <p:ext uri="{BB962C8B-B14F-4D97-AF65-F5344CB8AC3E}">
        <p14:creationId xmlns:p14="http://schemas.microsoft.com/office/powerpoint/2010/main" val="1156384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a:t>
            </a:r>
            <a:endParaRPr lang="en-US" sz="2800" dirty="0"/>
          </a:p>
          <a:p>
            <a:r>
              <a:rPr lang="en-US" dirty="0">
                <a:solidFill>
                  <a:srgbClr val="0070C0"/>
                </a:solidFill>
              </a:rPr>
              <a:t>The Heights Church January 15, 2017</a:t>
            </a:r>
          </a:p>
        </p:txBody>
      </p:sp>
    </p:spTree>
    <p:extLst>
      <p:ext uri="{BB962C8B-B14F-4D97-AF65-F5344CB8AC3E}">
        <p14:creationId xmlns:p14="http://schemas.microsoft.com/office/powerpoint/2010/main" val="1696644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883163"/>
            <a:ext cx="10515600" cy="5974837"/>
          </a:xfrm>
          <a:solidFill>
            <a:srgbClr val="FFFFCC"/>
          </a:solidFill>
        </p:spPr>
        <p:txBody>
          <a:bodyPr>
            <a:normAutofit/>
          </a:bodyPr>
          <a:lstStyle/>
          <a:p>
            <a:pPr marL="0" indent="0">
              <a:buNone/>
            </a:pPr>
            <a:r>
              <a:rPr lang="en-US" b="1" dirty="0">
                <a:solidFill>
                  <a:srgbClr val="0070C0"/>
                </a:solidFill>
              </a:rPr>
              <a:t>The Covenant with Abraham </a:t>
            </a:r>
            <a:r>
              <a:rPr lang="en-US" dirty="0">
                <a:solidFill>
                  <a:srgbClr val="0070C0"/>
                </a:solidFill>
              </a:rPr>
              <a:t>(Review) </a:t>
            </a:r>
          </a:p>
          <a:p>
            <a:pPr marL="457200" lvl="1" indent="0">
              <a:buNone/>
            </a:pP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3038" y="1315452"/>
            <a:ext cx="6400800" cy="537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015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The Covenant with Abraham </a:t>
            </a:r>
          </a:p>
          <a:p>
            <a:pPr marL="0" indent="0">
              <a:buNone/>
            </a:pPr>
            <a:r>
              <a:rPr lang="en-US" sz="2800" b="1" dirty="0"/>
              <a:t>Now the LORD said to Abram, “Go from your country and your kindred and your father's house to the land that I will show you. And I will make of you a great nation, and I will bless you and make your name great, so that you will be a blessing. I will bless those who bless you, and him who dishonors you I will curse, and </a:t>
            </a:r>
            <a:r>
              <a:rPr lang="en-US" sz="2800" b="1" dirty="0">
                <a:solidFill>
                  <a:srgbClr val="FF0000"/>
                </a:solidFill>
              </a:rPr>
              <a:t>in you all the families of the earth shall be blessed</a:t>
            </a:r>
            <a:r>
              <a:rPr lang="en-US" sz="2800" b="1" dirty="0"/>
              <a:t>.” </a:t>
            </a:r>
            <a:r>
              <a:rPr lang="en-US" sz="2800" dirty="0"/>
              <a:t>(Genesis 12:1-3)</a:t>
            </a:r>
            <a:endParaRPr lang="en-US" sz="2800" b="1" dirty="0">
              <a:solidFill>
                <a:srgbClr val="0070C0"/>
              </a:solidFill>
            </a:endParaRPr>
          </a:p>
          <a:p>
            <a:pPr marL="457200" lvl="1" indent="0">
              <a:buNone/>
            </a:pPr>
            <a:endParaRPr lang="en-US" sz="2800" b="1" dirty="0"/>
          </a:p>
          <a:p>
            <a:pPr marL="0" indent="0">
              <a:buNone/>
            </a:pPr>
            <a:r>
              <a:rPr lang="en-US" b="1" dirty="0"/>
              <a:t>And he brought him outside and said, “Look toward heaven, and number the stars, if you are able to number them.” Then he said to him, </a:t>
            </a:r>
            <a:r>
              <a:rPr lang="en-US" b="1" dirty="0">
                <a:solidFill>
                  <a:srgbClr val="FF0000"/>
                </a:solidFill>
              </a:rPr>
              <a:t>“So shall your offspring be.” </a:t>
            </a:r>
            <a:r>
              <a:rPr lang="en-US" b="1" dirty="0"/>
              <a:t>And </a:t>
            </a:r>
            <a:r>
              <a:rPr lang="en-US" b="1" dirty="0">
                <a:solidFill>
                  <a:srgbClr val="FF0000"/>
                </a:solidFill>
              </a:rPr>
              <a:t>he believed the LORD</a:t>
            </a:r>
            <a:r>
              <a:rPr lang="en-US" b="1" dirty="0"/>
              <a:t>, and </a:t>
            </a:r>
            <a:r>
              <a:rPr lang="en-US" b="1" dirty="0">
                <a:solidFill>
                  <a:srgbClr val="FF0000"/>
                </a:solidFill>
              </a:rPr>
              <a:t>he counted it to him as righteousness</a:t>
            </a:r>
            <a:r>
              <a:rPr lang="en-US" b="1" dirty="0"/>
              <a:t>. And he said to him, “I am the LORD who brought you out from Ur of the Chaldeans to give you this land to possess.” </a:t>
            </a:r>
            <a:r>
              <a:rPr lang="en-US" dirty="0"/>
              <a:t>(Genesis 15:5-7)</a:t>
            </a:r>
          </a:p>
          <a:p>
            <a:pPr marL="457200" lvl="1" indent="0">
              <a:buNone/>
            </a:pPr>
            <a:endParaRPr lang="en-US" sz="2800" dirty="0">
              <a:solidFill>
                <a:srgbClr val="0070C0"/>
              </a:solidFill>
            </a:endParaRPr>
          </a:p>
          <a:p>
            <a:pPr marL="457200" lvl="1" indent="0">
              <a:buNone/>
            </a:pPr>
            <a:endParaRPr lang="en-US" sz="2800" dirty="0">
              <a:solidFill>
                <a:srgbClr val="0070C0"/>
              </a:solidFill>
            </a:endParaRPr>
          </a:p>
          <a:p>
            <a:pPr marL="914400" lvl="1" indent="-457200">
              <a:buFont typeface="+mj-lt"/>
              <a:buAutoNum type="arabicPeriod"/>
            </a:pP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573054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a:bodyPr>
          <a:lstStyle/>
          <a:p>
            <a:pPr marL="0" indent="0">
              <a:buNone/>
            </a:pPr>
            <a:r>
              <a:rPr lang="en-US" b="1" dirty="0">
                <a:solidFill>
                  <a:srgbClr val="0070C0"/>
                </a:solidFill>
              </a:rPr>
              <a:t>The Covenant with Abraham </a:t>
            </a:r>
          </a:p>
          <a:p>
            <a:pPr marL="0" indent="0">
              <a:buNone/>
            </a:pPr>
            <a:r>
              <a:rPr lang="en-US" sz="2800" b="1" dirty="0"/>
              <a:t>But he said, “O Lord GOD, how am I to know that I shall possess it?” He said to him, </a:t>
            </a:r>
            <a:r>
              <a:rPr lang="en-US" sz="2800" b="1" dirty="0">
                <a:solidFill>
                  <a:srgbClr val="FF0000"/>
                </a:solidFill>
              </a:rPr>
              <a:t>“Bring me a heifer three years old, a female goat three years old, a ram three years old, a turtledove, and a young pigeon.” And he brought him all these, cut them in half, and laid each half over against the other. </a:t>
            </a:r>
            <a:r>
              <a:rPr lang="en-US" sz="2800" b="1" dirty="0"/>
              <a:t>But he did not cut the birds in half. And when birds of prey came down on the carcasses, Abram drove them away. As the sun was going down, a deep sleep fell on Abram. And behold, dreadful and great darkness fell upon him. Then the LORD said to Abram, </a:t>
            </a:r>
            <a:r>
              <a:rPr lang="en-US" sz="2800" b="1" dirty="0">
                <a:solidFill>
                  <a:srgbClr val="FF0000"/>
                </a:solidFill>
              </a:rPr>
              <a:t>“Know for certain that your offspring will be sojourners in a land that is not theirs and will be servants there, and they will be afflicted for four hundred years. But I will bring judgment on the nation that they serve, and afterward they shall come out with great possessions. </a:t>
            </a:r>
            <a:r>
              <a:rPr lang="en-US" sz="2800" b="1" dirty="0"/>
              <a:t>As for you, you shall go to your fathers in peace; you shall be buried in a good old age. And they shall come back here in the fourth generation, for the iniquity of the Amorites is not yet complete.” </a:t>
            </a:r>
            <a:r>
              <a:rPr lang="en-US" sz="2800" dirty="0"/>
              <a:t>(Genesis 15:8-16)</a:t>
            </a:r>
            <a:endParaRPr lang="en-US" sz="2800" dirty="0">
              <a:solidFill>
                <a:srgbClr val="0070C0"/>
              </a:solidFill>
            </a:endParaRPr>
          </a:p>
          <a:p>
            <a:endParaRPr lang="en-US" sz="2800" b="1" dirty="0">
              <a:solidFill>
                <a:srgbClr val="0070C0"/>
              </a:solidFill>
            </a:endParaRPr>
          </a:p>
          <a:p>
            <a:pPr marL="914400" lvl="1" indent="-457200">
              <a:buFont typeface="+mj-lt"/>
              <a:buAutoNum type="arabicPeriod"/>
            </a:pP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32164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The Covenant with Abraham </a:t>
            </a:r>
          </a:p>
          <a:p>
            <a:pPr marL="0" indent="0">
              <a:buNone/>
            </a:pPr>
            <a:r>
              <a:rPr lang="en-US" sz="2800" b="1" dirty="0">
                <a:solidFill>
                  <a:srgbClr val="FF0000"/>
                </a:solidFill>
              </a:rPr>
              <a:t>When the sun had gone down and it was dark, behold, a smoking fire pot and a flaming torch passed between these pieces. On that day the LORD made a covenant with Abram, saying, “To your offspring I give this land, from the river of Egypt to the great river, the river Euphrates,</a:t>
            </a:r>
            <a:r>
              <a:rPr lang="en-US" sz="2800" b="1" dirty="0"/>
              <a:t> the land of the Kenites, the </a:t>
            </a:r>
            <a:r>
              <a:rPr lang="en-US" sz="2800" b="1" dirty="0" err="1"/>
              <a:t>Kenizzites</a:t>
            </a:r>
            <a:r>
              <a:rPr lang="en-US" sz="2800" b="1" dirty="0"/>
              <a:t>, the </a:t>
            </a:r>
            <a:r>
              <a:rPr lang="en-US" sz="2800" b="1" dirty="0" err="1"/>
              <a:t>Kadmonites</a:t>
            </a:r>
            <a:r>
              <a:rPr lang="en-US" sz="2800" b="1" dirty="0"/>
              <a:t>, the Hittites, the </a:t>
            </a:r>
            <a:r>
              <a:rPr lang="en-US" sz="2800" b="1" dirty="0" err="1"/>
              <a:t>Perizzites</a:t>
            </a:r>
            <a:r>
              <a:rPr lang="en-US" sz="2800" b="1" dirty="0"/>
              <a:t>, the </a:t>
            </a:r>
            <a:r>
              <a:rPr lang="en-US" sz="2800" b="1" dirty="0" err="1"/>
              <a:t>Rephaim</a:t>
            </a:r>
            <a:r>
              <a:rPr lang="en-US" sz="2800" b="1" dirty="0"/>
              <a:t>, the Amorites, the Canaanites, the </a:t>
            </a:r>
            <a:r>
              <a:rPr lang="en-US" sz="2800" b="1" dirty="0" err="1"/>
              <a:t>Girgashites</a:t>
            </a:r>
            <a:r>
              <a:rPr lang="en-US" sz="2800" b="1" dirty="0"/>
              <a:t> and the </a:t>
            </a:r>
            <a:r>
              <a:rPr lang="en-US" sz="2800" b="1" dirty="0" err="1"/>
              <a:t>Jebusites</a:t>
            </a:r>
            <a:r>
              <a:rPr lang="en-US" sz="2800" b="1" dirty="0"/>
              <a:t>.” </a:t>
            </a:r>
            <a:r>
              <a:rPr lang="en-US" sz="2800" dirty="0"/>
              <a:t>(Genesis 15:17-21)</a:t>
            </a:r>
            <a:endParaRPr lang="en-US" sz="2800" dirty="0">
              <a:solidFill>
                <a:srgbClr val="0070C0"/>
              </a:solidFill>
            </a:endParaRPr>
          </a:p>
          <a:p>
            <a:pPr lvl="1"/>
            <a:endParaRPr lang="en-US" sz="2000" b="1" dirty="0">
              <a:solidFill>
                <a:srgbClr val="0070C0"/>
              </a:solidFill>
            </a:endParaRPr>
          </a:p>
          <a:p>
            <a:endParaRPr lang="en-US" sz="2800" b="1" dirty="0">
              <a:solidFill>
                <a:srgbClr val="0070C0"/>
              </a:solidFill>
            </a:endParaRPr>
          </a:p>
          <a:p>
            <a:pPr marL="914400" lvl="1" indent="-457200">
              <a:buFont typeface="+mj-lt"/>
              <a:buAutoNum type="arabicPeriod"/>
            </a:pP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542290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lnSpcReduction="10000"/>
          </a:bodyPr>
          <a:lstStyle/>
          <a:p>
            <a:pPr marL="0" indent="0">
              <a:buNone/>
            </a:pPr>
            <a:r>
              <a:rPr lang="en-US" sz="3000" b="1" dirty="0">
                <a:solidFill>
                  <a:srgbClr val="0070C0"/>
                </a:solidFill>
              </a:rPr>
              <a:t>The Covenant with Abraham </a:t>
            </a:r>
          </a:p>
          <a:p>
            <a:pPr marL="0" indent="0">
              <a:buNone/>
            </a:pPr>
            <a:r>
              <a:rPr lang="en-US" sz="3000" b="1" dirty="0"/>
              <a:t>When Abram was ninety-nine years old the LORD appeared to Abram and said to him, “I am God Almighty; </a:t>
            </a:r>
            <a:r>
              <a:rPr lang="en-US" sz="3000" b="1" dirty="0">
                <a:solidFill>
                  <a:srgbClr val="FF0000"/>
                </a:solidFill>
              </a:rPr>
              <a:t>walk before me, and be blameless, that I may make my covenant between me and you, and may multiply you greatly.” </a:t>
            </a:r>
            <a:r>
              <a:rPr lang="en-US" sz="3000" b="1" dirty="0"/>
              <a:t>Then Abram fell on his face. And God said to him, “</a:t>
            </a:r>
            <a:r>
              <a:rPr lang="en-US" sz="3000" b="1" dirty="0">
                <a:solidFill>
                  <a:srgbClr val="0070C0"/>
                </a:solidFill>
              </a:rPr>
              <a:t>Behold, my covenant is with you, and you shall be the father of a multitude of nations. No longer shall your name be called Abram, but your name shall be Abraham, for I have made you the father of a multitude of nations. I will make you exceedingly fruitful, and I will make you into nations, and kings shall come from you. And I will establish my covenant between me and you and your offspring after you throughout their generations for an everlasting covenant, to be God to you and to your offspring after you. And I will give to you and to your offspring after you the land of your </a:t>
            </a:r>
            <a:r>
              <a:rPr lang="en-US" sz="3000" b="1" dirty="0" err="1">
                <a:solidFill>
                  <a:srgbClr val="0070C0"/>
                </a:solidFill>
              </a:rPr>
              <a:t>sojournings</a:t>
            </a:r>
            <a:r>
              <a:rPr lang="en-US" sz="3000" b="1" dirty="0">
                <a:solidFill>
                  <a:srgbClr val="0070C0"/>
                </a:solidFill>
              </a:rPr>
              <a:t>, all the land of Canaan, for an everlasting possession, and I will be their God.” </a:t>
            </a:r>
            <a:r>
              <a:rPr lang="en-US" sz="3000" dirty="0"/>
              <a:t>Genesis (17:1-8)</a:t>
            </a:r>
          </a:p>
          <a:p>
            <a:pPr marL="0" indent="0">
              <a:buNone/>
            </a:pPr>
            <a:endParaRPr lang="en-US" dirty="0"/>
          </a:p>
          <a:p>
            <a:pPr marL="914400" lvl="1" indent="-457200">
              <a:buFont typeface="+mj-lt"/>
              <a:buAutoNum type="arabicPeriod"/>
            </a:pP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91216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The Covenant with Abraham </a:t>
            </a:r>
          </a:p>
          <a:p>
            <a:pPr marL="0" indent="0">
              <a:buNone/>
            </a:pPr>
            <a:r>
              <a:rPr lang="en-US" b="1" dirty="0"/>
              <a:t>And God said to Abraham, “As for you, you shall keep my covenant, you and your </a:t>
            </a:r>
            <a:r>
              <a:rPr lang="en-US" b="1" dirty="0">
                <a:solidFill>
                  <a:srgbClr val="FF0000"/>
                </a:solidFill>
              </a:rPr>
              <a:t>offspring</a:t>
            </a:r>
            <a:r>
              <a:rPr lang="en-US" b="1" dirty="0"/>
              <a:t> after you throughout their generations. This is my covenant, which you shall keep, between me and you and your offspring after you: </a:t>
            </a:r>
            <a:r>
              <a:rPr lang="en-US" b="1" dirty="0">
                <a:solidFill>
                  <a:srgbClr val="FF0000"/>
                </a:solidFill>
              </a:rPr>
              <a:t>Every male among you shall be circumcised. </a:t>
            </a:r>
            <a:r>
              <a:rPr lang="en-US" dirty="0"/>
              <a:t>(Genesis 17:9-10)</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19543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The Covenant with Abraham </a:t>
            </a:r>
          </a:p>
          <a:p>
            <a:pPr marL="0" indent="0">
              <a:buNone/>
            </a:pPr>
            <a:r>
              <a:rPr lang="en-US" b="1" dirty="0"/>
              <a:t>Abraham is a father in four different ways.</a:t>
            </a:r>
          </a:p>
          <a:p>
            <a:pPr marL="914400" lvl="1" indent="-457200">
              <a:buFont typeface="+mj-lt"/>
              <a:buAutoNum type="arabicPeriod"/>
            </a:pPr>
            <a:r>
              <a:rPr lang="en-US" sz="2800" b="1" dirty="0">
                <a:solidFill>
                  <a:srgbClr val="0070C0"/>
                </a:solidFill>
              </a:rPr>
              <a:t>Physical offspring (Ishmael and Isaac)</a:t>
            </a:r>
          </a:p>
          <a:p>
            <a:pPr marL="914400" lvl="1" indent="-457200">
              <a:buFont typeface="+mj-lt"/>
              <a:buAutoNum type="arabicPeriod"/>
            </a:pPr>
            <a:r>
              <a:rPr lang="en-US" sz="2800" b="1" dirty="0">
                <a:solidFill>
                  <a:srgbClr val="0070C0"/>
                </a:solidFill>
              </a:rPr>
              <a:t>Special physical offspring tied to God’s electing/saving purposes (Isaac – Jacob – the twelve tribes, and so on)</a:t>
            </a:r>
          </a:p>
          <a:p>
            <a:pPr marL="914400" lvl="1" indent="-457200">
              <a:buFont typeface="+mj-lt"/>
              <a:buAutoNum type="arabicPeriod"/>
            </a:pPr>
            <a:r>
              <a:rPr lang="en-US" sz="2800" b="1" dirty="0">
                <a:solidFill>
                  <a:srgbClr val="0070C0"/>
                </a:solidFill>
              </a:rPr>
              <a:t>Promised offspring (culminating in Jesus)</a:t>
            </a:r>
          </a:p>
          <a:p>
            <a:pPr marL="457200" lvl="1" indent="0">
              <a:buNone/>
            </a:pPr>
            <a:r>
              <a:rPr lang="en-US" sz="2800" b="1" dirty="0">
                <a:solidFill>
                  <a:srgbClr val="0070C0"/>
                </a:solidFill>
              </a:rPr>
              <a:t>4. Spiritual offspring (All who trust in the Messiah)</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44699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0" indent="0">
              <a:buNone/>
            </a:pPr>
            <a:r>
              <a:rPr lang="en-US" b="1" dirty="0">
                <a:solidFill>
                  <a:srgbClr val="0070C0"/>
                </a:solidFill>
              </a:rPr>
              <a:t>The Covenant with Abraham</a:t>
            </a:r>
            <a:endParaRPr lang="en-US" dirty="0"/>
          </a:p>
          <a:p>
            <a:r>
              <a:rPr lang="en-US" b="1" dirty="0"/>
              <a:t>As for Sarai your wife, you shall not call her name Sarai, but Sarah shall be her name. I will bless her, and moreover, I will give you a son by her. I will bless her, and she shall become nations; kings of peoples shall come from her.” Then Abraham fell on his face and laughed and said to himself, “Shall a child be born to a man who is a hundred years old? Shall Sarah, who is ninety years old, bear a child?” And Abraham said to God, “Oh that Ishmael might live before you!” God said, “No, but Sarah your wife shall bear you a son, and you shall call his name Isaac. </a:t>
            </a:r>
            <a:r>
              <a:rPr lang="en-US" b="1" dirty="0">
                <a:solidFill>
                  <a:srgbClr val="FF0000"/>
                </a:solidFill>
              </a:rPr>
              <a:t>I will establish my covenant with him as an everlasting covenant for his offspring after him. </a:t>
            </a:r>
            <a:r>
              <a:rPr lang="en-US" b="1" dirty="0"/>
              <a:t>As for Ishmael, I have heard you; behold, I have blessed him and will make him fruitful and multiply him greatly. He shall father twelve princes, and I will make him into a great nation. </a:t>
            </a:r>
            <a:r>
              <a:rPr lang="en-US" b="1" dirty="0">
                <a:solidFill>
                  <a:srgbClr val="FF0000"/>
                </a:solidFill>
              </a:rPr>
              <a:t>But I will establish my covenant with Isaac, whom Sarah shall bear to you at this time next year.” </a:t>
            </a:r>
            <a:r>
              <a:rPr lang="en-US" dirty="0"/>
              <a:t>(Genesis 17:15-21)</a:t>
            </a: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574353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1108</Words>
  <Application>Microsoft Office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Discipleship:  An  Introduction to  Systematic Theology and  Apologetics</vt:lpstr>
      <vt:lpstr> The Covenants – The Covenant(s) of Grace </vt:lpstr>
      <vt:lpstr> The Covenants – The Covenant(s) of Grace </vt:lpstr>
      <vt:lpstr> The Covenants – The Covenant(s) of Grace </vt:lpstr>
      <vt:lpstr> The Covenants – The Covenant(s) of Grace </vt:lpstr>
      <vt:lpstr> The Covenants – The Covenant(s) of Grace </vt:lpstr>
      <vt:lpstr> The Covenants – The Covenant(s) of Grace </vt:lpstr>
      <vt:lpstr> The Covenants – The Covenant(s) of Grace </vt:lpstr>
      <vt:lpstr> The Covenants – The Covenant(s) of Grace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2017-01-15T20:20:51Z</dcterms:created>
  <dcterms:modified xsi:type="dcterms:W3CDTF">2017-01-15T20:23:41Z</dcterms:modified>
</cp:coreProperties>
</file>