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2" autoAdjust="0"/>
    <p:restoredTop sz="94660"/>
  </p:normalViewPr>
  <p:slideViewPr>
    <p:cSldViewPr snapToGrid="0">
      <p:cViewPr varScale="1">
        <p:scale>
          <a:sx n="67" d="100"/>
          <a:sy n="67" d="100"/>
        </p:scale>
        <p:origin x="37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B44B42-BB48-496E-8E53-8E9766B79D0C}"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1485086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44B42-BB48-496E-8E53-8E9766B79D0C}"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329290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44B42-BB48-496E-8E53-8E9766B79D0C}"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333843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44B42-BB48-496E-8E53-8E9766B79D0C}"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266717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B44B42-BB48-496E-8E53-8E9766B79D0C}"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118629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B44B42-BB48-496E-8E53-8E9766B79D0C}"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258710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B44B42-BB48-496E-8E53-8E9766B79D0C}"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3591992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B44B42-BB48-496E-8E53-8E9766B79D0C}"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105699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44B42-BB48-496E-8E53-8E9766B79D0C}"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219932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44B42-BB48-496E-8E53-8E9766B79D0C}"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305533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44B42-BB48-496E-8E53-8E9766B79D0C}"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EEA3-8B24-4EAB-BDA4-12E1125CAEDA}" type="slidenum">
              <a:rPr lang="en-US" smtClean="0"/>
              <a:t>‹#›</a:t>
            </a:fld>
            <a:endParaRPr lang="en-US"/>
          </a:p>
        </p:txBody>
      </p:sp>
    </p:spTree>
    <p:extLst>
      <p:ext uri="{BB962C8B-B14F-4D97-AF65-F5344CB8AC3E}">
        <p14:creationId xmlns:p14="http://schemas.microsoft.com/office/powerpoint/2010/main" val="71355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44B42-BB48-496E-8E53-8E9766B79D0C}"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6EEA3-8B24-4EAB-BDA4-12E1125CAEDA}" type="slidenum">
              <a:rPr lang="en-US" smtClean="0"/>
              <a:t>‹#›</a:t>
            </a:fld>
            <a:endParaRPr lang="en-US"/>
          </a:p>
        </p:txBody>
      </p:sp>
    </p:spTree>
    <p:extLst>
      <p:ext uri="{BB962C8B-B14F-4D97-AF65-F5344CB8AC3E}">
        <p14:creationId xmlns:p14="http://schemas.microsoft.com/office/powerpoint/2010/main" val="205504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smtClean="0">
                <a:solidFill>
                  <a:srgbClr val="0070C0"/>
                </a:solidFill>
              </a:rPr>
              <a:t>Discipleship: </a:t>
            </a:r>
            <a:br>
              <a:rPr lang="en-US" b="1" dirty="0" smtClean="0">
                <a:solidFill>
                  <a:srgbClr val="0070C0"/>
                </a:solidFill>
              </a:rPr>
            </a:br>
            <a:r>
              <a:rPr lang="en-US" b="1" dirty="0" smtClean="0">
                <a:solidFill>
                  <a:srgbClr val="0070C0"/>
                </a:solidFill>
              </a:rPr>
              <a:t>An </a:t>
            </a:r>
            <a:br>
              <a:rPr lang="en-US" b="1" dirty="0" smtClean="0">
                <a:solidFill>
                  <a:srgbClr val="0070C0"/>
                </a:solidFill>
              </a:rPr>
            </a:br>
            <a:r>
              <a:rPr lang="en-US" b="1" dirty="0" smtClean="0">
                <a:solidFill>
                  <a:srgbClr val="0070C0"/>
                </a:solidFill>
              </a:rPr>
              <a:t>Introduction to </a:t>
            </a:r>
            <a:br>
              <a:rPr lang="en-US" b="1" dirty="0" smtClean="0">
                <a:solidFill>
                  <a:srgbClr val="0070C0"/>
                </a:solidFill>
              </a:rPr>
            </a:br>
            <a:r>
              <a:rPr lang="en-US" b="1" dirty="0" smtClean="0">
                <a:solidFill>
                  <a:srgbClr val="0070C0"/>
                </a:solidFill>
              </a:rPr>
              <a:t>Systematic Theology and </a:t>
            </a:r>
            <a:br>
              <a:rPr lang="en-US" b="1" dirty="0" smtClean="0">
                <a:solidFill>
                  <a:srgbClr val="0070C0"/>
                </a:solidFill>
              </a:rPr>
            </a:br>
            <a:r>
              <a:rPr lang="en-US" b="1" dirty="0" smtClean="0">
                <a:solidFill>
                  <a:srgbClr val="0070C0"/>
                </a:solidFill>
              </a:rPr>
              <a:t>Apologetics</a:t>
            </a:r>
            <a:endParaRPr lang="en-US" b="1" dirty="0">
              <a:solidFill>
                <a:srgbClr val="0070C0"/>
              </a:solidFill>
            </a:endParaRP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smtClean="0"/>
              <a:t>The Doctrines of Redemption:</a:t>
            </a:r>
            <a:endParaRPr lang="en-US" sz="2800" dirty="0" smtClean="0"/>
          </a:p>
          <a:p>
            <a:r>
              <a:rPr lang="en-US" dirty="0" smtClean="0">
                <a:solidFill>
                  <a:srgbClr val="0070C0"/>
                </a:solidFill>
              </a:rPr>
              <a:t>The Heights Church September 18, 2016</a:t>
            </a:r>
            <a:endParaRPr lang="en-US" dirty="0">
              <a:solidFill>
                <a:srgbClr val="0070C0"/>
              </a:solidFill>
            </a:endParaRPr>
          </a:p>
        </p:txBody>
      </p:sp>
    </p:spTree>
    <p:extLst>
      <p:ext uri="{BB962C8B-B14F-4D97-AF65-F5344CB8AC3E}">
        <p14:creationId xmlns:p14="http://schemas.microsoft.com/office/powerpoint/2010/main" val="2258601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634"/>
            <a:ext cx="10515600" cy="827302"/>
          </a:xfrm>
          <a:solidFill>
            <a:srgbClr val="FFFFCC"/>
          </a:solidFill>
        </p:spPr>
        <p:txBody>
          <a:bodyPr/>
          <a:lstStyle/>
          <a:p>
            <a:r>
              <a:rPr lang="en-US" b="1" dirty="0" smtClean="0"/>
              <a:t>Satan and Demons</a:t>
            </a:r>
            <a:endParaRPr lang="en-US" b="1" dirty="0"/>
          </a:p>
        </p:txBody>
      </p:sp>
      <p:sp>
        <p:nvSpPr>
          <p:cNvPr id="3" name="Content Placeholder 2"/>
          <p:cNvSpPr>
            <a:spLocks noGrp="1"/>
          </p:cNvSpPr>
          <p:nvPr>
            <p:ph idx="1"/>
          </p:nvPr>
        </p:nvSpPr>
        <p:spPr>
          <a:xfrm>
            <a:off x="571241" y="1035565"/>
            <a:ext cx="10515600" cy="5675740"/>
          </a:xfrm>
          <a:solidFill>
            <a:srgbClr val="FFFFCC"/>
          </a:solidFill>
        </p:spPr>
        <p:txBody>
          <a:bodyPr>
            <a:normAutofit/>
          </a:bodyPr>
          <a:lstStyle/>
          <a:p>
            <a:pPr marL="0" indent="0">
              <a:buNone/>
            </a:pPr>
            <a:r>
              <a:rPr lang="en-US" b="1" dirty="0" smtClean="0">
                <a:solidFill>
                  <a:srgbClr val="0070C0"/>
                </a:solidFill>
              </a:rPr>
              <a:t>Sometime between Genesis 1:31 and Genesis 3:1 there must have been a rebellion in the angelic world with many angels turning against God and becoming evil.</a:t>
            </a:r>
          </a:p>
          <a:p>
            <a:pPr marL="0" indent="0">
              <a:buNone/>
            </a:pPr>
            <a:r>
              <a:rPr lang="en-US" b="1" dirty="0"/>
              <a:t>For if God did not spare angels when they sinned, but cast them into hell and committed them to chains of gloomy darkness to be kept until the judgment</a:t>
            </a:r>
            <a:r>
              <a:rPr lang="en-US" b="1" dirty="0" smtClean="0"/>
              <a:t>; (2 Peter 2:4)</a:t>
            </a:r>
          </a:p>
          <a:p>
            <a:pPr marL="0" indent="0">
              <a:buNone/>
            </a:pPr>
            <a:r>
              <a:rPr lang="en-US" b="1" dirty="0"/>
              <a:t>And the angels who did not stay within their own position of authority, but left their proper dwelling, he has kept in eternal chains under gloomy darkness until the judgment of the great day— (Jude </a:t>
            </a:r>
            <a:r>
              <a:rPr lang="en-US" b="1" dirty="0" smtClean="0"/>
              <a:t>1:6)</a:t>
            </a:r>
            <a:endParaRPr lang="en-US" sz="2800" b="1" dirty="0" smtClean="0"/>
          </a:p>
          <a:p>
            <a:pPr marL="0" indent="0">
              <a:buNone/>
            </a:pPr>
            <a:r>
              <a:rPr lang="en-US" b="1" dirty="0" smtClean="0">
                <a:solidFill>
                  <a:srgbClr val="0070C0"/>
                </a:solidFill>
              </a:rPr>
              <a:t>             </a:t>
            </a:r>
            <a:endParaRPr lang="en-US" b="1" dirty="0"/>
          </a:p>
        </p:txBody>
      </p:sp>
    </p:spTree>
    <p:extLst>
      <p:ext uri="{BB962C8B-B14F-4D97-AF65-F5344CB8AC3E}">
        <p14:creationId xmlns:p14="http://schemas.microsoft.com/office/powerpoint/2010/main" val="1358615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634"/>
            <a:ext cx="10515600" cy="827302"/>
          </a:xfrm>
          <a:solidFill>
            <a:srgbClr val="FFFFCC"/>
          </a:solidFill>
        </p:spPr>
        <p:txBody>
          <a:bodyPr/>
          <a:lstStyle/>
          <a:p>
            <a:r>
              <a:rPr lang="en-US" b="1" dirty="0" smtClean="0"/>
              <a:t>Satan and Demons</a:t>
            </a:r>
            <a:endParaRPr lang="en-US" b="1" dirty="0"/>
          </a:p>
        </p:txBody>
      </p:sp>
      <p:sp>
        <p:nvSpPr>
          <p:cNvPr id="3" name="Content Placeholder 2"/>
          <p:cNvSpPr>
            <a:spLocks noGrp="1"/>
          </p:cNvSpPr>
          <p:nvPr>
            <p:ph idx="1"/>
          </p:nvPr>
        </p:nvSpPr>
        <p:spPr>
          <a:xfrm>
            <a:off x="571241" y="1035565"/>
            <a:ext cx="10515600" cy="5675740"/>
          </a:xfrm>
          <a:solidFill>
            <a:srgbClr val="FFFFCC"/>
          </a:solidFill>
        </p:spPr>
        <p:txBody>
          <a:bodyPr>
            <a:normAutofit fontScale="25000" lnSpcReduction="20000"/>
          </a:bodyPr>
          <a:lstStyle/>
          <a:p>
            <a:pPr marL="0" indent="0">
              <a:buNone/>
            </a:pPr>
            <a:r>
              <a:rPr lang="en-US" sz="11200" b="1" dirty="0" smtClean="0">
                <a:solidFill>
                  <a:srgbClr val="0070C0"/>
                </a:solidFill>
              </a:rPr>
              <a:t>Satan is the personal name of the head of the demons</a:t>
            </a:r>
            <a:r>
              <a:rPr lang="en-US" sz="11200" b="1" dirty="0" smtClean="0"/>
              <a:t>. Satan comes from the Hebrew word for adversary.</a:t>
            </a:r>
          </a:p>
          <a:p>
            <a:pPr marL="0" indent="0">
              <a:buNone/>
            </a:pPr>
            <a:r>
              <a:rPr lang="en-US" sz="11200" b="1" dirty="0" smtClean="0"/>
              <a:t>Satan is mentioned 18 times in the OT (1 Chronicles 21:1; 14 times in Job (chapters 1 and 2); and 3 times in Zechariah 3.)</a:t>
            </a:r>
          </a:p>
          <a:p>
            <a:pPr marL="0" indent="0">
              <a:buNone/>
            </a:pPr>
            <a:r>
              <a:rPr lang="en-US" sz="11200" b="1" dirty="0" smtClean="0"/>
              <a:t>In the OT Satan is also called the serpent twice.</a:t>
            </a:r>
          </a:p>
          <a:p>
            <a:pPr marL="0" indent="0">
              <a:buNone/>
            </a:pPr>
            <a:r>
              <a:rPr lang="en-US" sz="11200" b="1" dirty="0" smtClean="0"/>
              <a:t>In the NT Satan is mentioned  36 times but he is also called the “devil”</a:t>
            </a:r>
            <a:r>
              <a:rPr lang="en-US" sz="11200" b="1" dirty="0"/>
              <a:t> (5 times</a:t>
            </a:r>
            <a:r>
              <a:rPr lang="en-US" sz="11200" b="1" dirty="0" smtClean="0"/>
              <a:t>); the “serpent” (3 times); “</a:t>
            </a:r>
            <a:r>
              <a:rPr lang="en-US" sz="11200" b="1" dirty="0" err="1" smtClean="0"/>
              <a:t>Beelzebul</a:t>
            </a:r>
            <a:r>
              <a:rPr lang="en-US" sz="11200" b="1" dirty="0" smtClean="0"/>
              <a:t>” (4 times); “the ruler of this world” (3 times); “the prince of the power of the air once; and “the evil one” (3 times)</a:t>
            </a:r>
          </a:p>
          <a:p>
            <a:pPr marL="0" indent="0">
              <a:buNone/>
            </a:pPr>
            <a:endParaRPr lang="en-US" sz="8600" b="1" dirty="0"/>
          </a:p>
          <a:p>
            <a:pPr marL="0" indent="0">
              <a:buNone/>
            </a:pPr>
            <a:r>
              <a:rPr lang="en-US" sz="11200" b="1" dirty="0" smtClean="0">
                <a:solidFill>
                  <a:srgbClr val="0066CC"/>
                </a:solidFill>
              </a:rPr>
              <a:t>Nowhere in Scripture is their any indication that Satan is omnipotent, omniscient or omnipresent.</a:t>
            </a:r>
            <a:endParaRPr lang="en-US" sz="11200" b="1" dirty="0">
              <a:solidFill>
                <a:srgbClr val="0066CC"/>
              </a:solidFill>
            </a:endParaRPr>
          </a:p>
          <a:p>
            <a:pPr marL="0" indent="0">
              <a:buNone/>
            </a:pPr>
            <a:endParaRPr lang="en-US" b="1" dirty="0" smtClean="0"/>
          </a:p>
          <a:p>
            <a:pPr marL="0" indent="0">
              <a:buNone/>
            </a:pPr>
            <a:endParaRPr lang="en-US" sz="2800" b="1" dirty="0"/>
          </a:p>
          <a:p>
            <a:pPr marL="0" indent="0">
              <a:buNone/>
            </a:pPr>
            <a:endParaRPr lang="en-US" b="1" dirty="0" smtClean="0"/>
          </a:p>
          <a:p>
            <a:pPr marL="0" indent="0">
              <a:buNone/>
            </a:pPr>
            <a:endParaRPr lang="en-US" sz="2800" b="1" dirty="0"/>
          </a:p>
          <a:p>
            <a:pPr marL="0" indent="0">
              <a:buNone/>
            </a:pPr>
            <a:endParaRPr lang="en-US" b="1" dirty="0" smtClean="0"/>
          </a:p>
          <a:p>
            <a:pPr marL="0" indent="0">
              <a:buNone/>
            </a:pPr>
            <a:endParaRPr lang="en-US" sz="2800" b="1" dirty="0"/>
          </a:p>
          <a:p>
            <a:pPr marL="0" indent="0">
              <a:buNone/>
            </a:pPr>
            <a:endParaRPr lang="en-US" b="1" dirty="0" smtClean="0"/>
          </a:p>
          <a:p>
            <a:pPr marL="0" indent="0">
              <a:buNone/>
            </a:pPr>
            <a:endParaRPr lang="en-US" sz="2800" b="1" dirty="0"/>
          </a:p>
          <a:p>
            <a:pPr marL="0" indent="0">
              <a:buNone/>
            </a:pPr>
            <a:endParaRPr lang="en-US" b="1" dirty="0" smtClean="0"/>
          </a:p>
          <a:p>
            <a:pPr marL="0" indent="0">
              <a:buNone/>
            </a:pPr>
            <a:endParaRPr lang="en-US" sz="2800" b="1" dirty="0"/>
          </a:p>
          <a:p>
            <a:pPr marL="0" indent="0">
              <a:buNone/>
            </a:pPr>
            <a:r>
              <a:rPr lang="en-US" b="1" dirty="0" smtClean="0">
                <a:solidFill>
                  <a:srgbClr val="0070C0"/>
                </a:solidFill>
              </a:rPr>
              <a:t>             </a:t>
            </a:r>
            <a:endParaRPr lang="en-US" b="1" dirty="0"/>
          </a:p>
        </p:txBody>
      </p:sp>
    </p:spTree>
    <p:extLst>
      <p:ext uri="{BB962C8B-B14F-4D97-AF65-F5344CB8AC3E}">
        <p14:creationId xmlns:p14="http://schemas.microsoft.com/office/powerpoint/2010/main" val="1913366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79375"/>
            <a:ext cx="10515600" cy="610235"/>
          </a:xfrm>
          <a:solidFill>
            <a:srgbClr val="FFFFCC"/>
          </a:solidFill>
        </p:spPr>
        <p:txBody>
          <a:bodyPr>
            <a:noAutofit/>
          </a:bodyPr>
          <a:lstStyle/>
          <a:p>
            <a:r>
              <a:rPr lang="en-US" sz="2800" b="1" dirty="0" smtClean="0">
                <a:cs typeface="Arial" panose="020B0604020202020204" pitchFamily="34" charset="0"/>
              </a:rPr>
              <a:t>The Fall   </a:t>
            </a:r>
            <a:r>
              <a:rPr lang="en-US" sz="2800" b="1" dirty="0" smtClean="0"/>
              <a:t>(</a:t>
            </a:r>
            <a:r>
              <a:rPr lang="en-US" sz="2800" b="1" dirty="0"/>
              <a:t>Genesis </a:t>
            </a:r>
            <a:r>
              <a:rPr lang="en-US" sz="2800" b="1" dirty="0" smtClean="0"/>
              <a:t>2)</a:t>
            </a:r>
            <a:endParaRPr lang="en-US" sz="2800" b="1" dirty="0">
              <a:cs typeface="Arial" panose="020B0604020202020204" pitchFamily="34" charset="0"/>
            </a:endParaRPr>
          </a:p>
        </p:txBody>
      </p:sp>
      <p:sp>
        <p:nvSpPr>
          <p:cNvPr id="9" name="Content Placeholder 8"/>
          <p:cNvSpPr>
            <a:spLocks noGrp="1"/>
          </p:cNvSpPr>
          <p:nvPr>
            <p:ph idx="1"/>
          </p:nvPr>
        </p:nvSpPr>
        <p:spPr>
          <a:xfrm>
            <a:off x="838200" y="775607"/>
            <a:ext cx="10515600" cy="6013565"/>
          </a:xfrm>
          <a:solidFill>
            <a:srgbClr val="FFFFCC"/>
          </a:solidFill>
        </p:spPr>
        <p:txBody>
          <a:bodyPr>
            <a:normAutofit/>
          </a:bodyPr>
          <a:lstStyle/>
          <a:p>
            <a:pPr marL="0" indent="0">
              <a:buNone/>
            </a:pPr>
            <a:endParaRPr lang="en-US" dirty="0" smtClean="0"/>
          </a:p>
          <a:p>
            <a:pPr marL="0" indent="0">
              <a:buNone/>
            </a:pPr>
            <a:r>
              <a:rPr lang="en-US" b="1" dirty="0" smtClean="0"/>
              <a:t>The </a:t>
            </a:r>
            <a:r>
              <a:rPr lang="en-US" b="1" dirty="0"/>
              <a:t>tree of life was in the midst of the garden, and the tree of the knowledge of good and evil. </a:t>
            </a:r>
            <a:r>
              <a:rPr lang="en-US" dirty="0"/>
              <a:t>(Genesis </a:t>
            </a:r>
            <a:r>
              <a:rPr lang="en-US" dirty="0" smtClean="0"/>
              <a:t>2:9)</a:t>
            </a:r>
          </a:p>
          <a:p>
            <a:pPr marL="0" indent="0">
              <a:buNone/>
            </a:pPr>
            <a:endParaRPr lang="en-US" b="1" dirty="0"/>
          </a:p>
          <a:p>
            <a:pPr marL="0" indent="0">
              <a:buNone/>
            </a:pPr>
            <a:r>
              <a:rPr lang="en-US" b="1" dirty="0"/>
              <a:t>The LORD God took the man and put him in the garden of Eden to work it and keep it. And the LORD God commanded the man, saying, “You may surely eat of every tree of the garden, but of the tree of the knowledge of good and evil you shall not eat, for in the day that you eat </a:t>
            </a:r>
            <a:r>
              <a:rPr lang="en-US" b="1" dirty="0" smtClean="0"/>
              <a:t>of </a:t>
            </a:r>
            <a:r>
              <a:rPr lang="en-US" b="1" dirty="0"/>
              <a:t>it you shall surely die.” </a:t>
            </a:r>
            <a:r>
              <a:rPr lang="en-US" dirty="0"/>
              <a:t>(Genesis </a:t>
            </a:r>
            <a:r>
              <a:rPr lang="en-US" dirty="0" smtClean="0"/>
              <a:t>2:15-17)</a:t>
            </a:r>
          </a:p>
          <a:p>
            <a:pPr marL="0" indent="0">
              <a:buNone/>
            </a:pPr>
            <a:endParaRPr lang="en-US" b="1" dirty="0"/>
          </a:p>
          <a:p>
            <a:pPr marL="0" indent="0">
              <a:buNone/>
            </a:pPr>
            <a:r>
              <a:rPr lang="en-US" dirty="0"/>
              <a:t>T</a:t>
            </a:r>
            <a:r>
              <a:rPr lang="en-US" b="1" dirty="0"/>
              <a:t>herefore a man shall leave his father and his mother and hold fast to his wife, and they shall become one flesh. And the man and his wife were both naked and were not ashamed. </a:t>
            </a:r>
            <a:r>
              <a:rPr lang="en-US" dirty="0"/>
              <a:t>(Genesis </a:t>
            </a:r>
            <a:r>
              <a:rPr lang="en-US" dirty="0" smtClean="0"/>
              <a:t>2:24-25)</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00989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79375"/>
            <a:ext cx="10515600" cy="610235"/>
          </a:xfrm>
          <a:solidFill>
            <a:srgbClr val="FFFFCC"/>
          </a:solidFill>
        </p:spPr>
        <p:txBody>
          <a:bodyPr>
            <a:noAutofit/>
          </a:bodyPr>
          <a:lstStyle/>
          <a:p>
            <a:r>
              <a:rPr lang="en-US" sz="2800" b="1" dirty="0" smtClean="0">
                <a:cs typeface="Arial" panose="020B0604020202020204" pitchFamily="34" charset="0"/>
              </a:rPr>
              <a:t>The Fall </a:t>
            </a:r>
            <a:r>
              <a:rPr lang="en-US" sz="2800" b="1" dirty="0"/>
              <a:t>(Genesis 3:1 - 19)</a:t>
            </a:r>
            <a:endParaRPr lang="en-US" sz="2800" b="1" dirty="0">
              <a:cs typeface="Arial" panose="020B0604020202020204" pitchFamily="34" charset="0"/>
            </a:endParaRPr>
          </a:p>
        </p:txBody>
      </p:sp>
      <p:sp>
        <p:nvSpPr>
          <p:cNvPr id="9" name="Content Placeholder 8"/>
          <p:cNvSpPr>
            <a:spLocks noGrp="1"/>
          </p:cNvSpPr>
          <p:nvPr>
            <p:ph idx="1"/>
          </p:nvPr>
        </p:nvSpPr>
        <p:spPr>
          <a:xfrm>
            <a:off x="838200" y="775607"/>
            <a:ext cx="10515600" cy="6013565"/>
          </a:xfrm>
          <a:solidFill>
            <a:srgbClr val="FFFFCC"/>
          </a:solidFill>
        </p:spPr>
        <p:txBody>
          <a:bodyPr>
            <a:normAutofit/>
          </a:bodyPr>
          <a:lstStyle/>
          <a:p>
            <a:pPr marL="0" indent="0">
              <a:buNone/>
            </a:pPr>
            <a:endParaRPr lang="en-US" b="1" dirty="0"/>
          </a:p>
          <a:p>
            <a:pPr marL="0" indent="0">
              <a:buNone/>
            </a:pPr>
            <a:r>
              <a:rPr lang="en-US" b="1" dirty="0" smtClean="0"/>
              <a:t>Now </a:t>
            </a:r>
            <a:r>
              <a:rPr lang="en-US" b="1" dirty="0"/>
              <a:t>the serpent was more crafty than any other beast of the field that the LORD God had made. He said to the woman, “Did God actually say, ‘You shall not eat of any tree in the garden’?” And the woman said to the serpent, “We may eat of the fruit of the trees in the garden, but God said, ‘You shall not eat of the fruit of the tree that is in the midst of the garden, neither shall you touch it, lest you die.’” But the serpent said to the woman, “You will not surely die. For God knows that when you eat of it your eyes will be opened, and you will be like God, knowing good and evil.” So when the woman saw that the tree was good for food, and that it was a delight to the eyes, and that the tree was to be desired to make one wise, she took of its fruit and ate, and she also gave some to her husband who was with her, and he ate.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94874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smtClean="0">
                <a:cs typeface="Arial" panose="020B0604020202020204" pitchFamily="34" charset="0"/>
              </a:rPr>
              <a:t>The Fall </a:t>
            </a:r>
            <a:r>
              <a:rPr lang="en-US" sz="2800" b="1" dirty="0"/>
              <a:t>(</a:t>
            </a:r>
            <a:r>
              <a:rPr lang="en-US" sz="2800" b="1" dirty="0" smtClean="0"/>
              <a:t>Genesis 3:1 - 19</a:t>
            </a:r>
            <a:r>
              <a:rPr lang="en-US" sz="2800" b="1" dirty="0"/>
              <a:t>)</a:t>
            </a:r>
            <a:endParaRPr lang="en-US" sz="2800" b="1" dirty="0">
              <a:cs typeface="Arial" panose="020B0604020202020204" pitchFamily="34" charset="0"/>
            </a:endParaRP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pPr marL="0" indent="0">
              <a:buNone/>
            </a:pPr>
            <a:r>
              <a:rPr lang="en-US" b="1" dirty="0"/>
              <a:t>Then the eyes of both were opened, and they knew that they were naked. And they sewed fig leaves together and made themselves loincloths. </a:t>
            </a:r>
            <a:endParaRPr lang="en-US" b="1" dirty="0" smtClean="0"/>
          </a:p>
          <a:p>
            <a:pPr marL="0" indent="0">
              <a:buNone/>
            </a:pPr>
            <a:r>
              <a:rPr lang="en-US" b="1" dirty="0" smtClean="0"/>
              <a:t>And </a:t>
            </a:r>
            <a:r>
              <a:rPr lang="en-US" b="1" dirty="0"/>
              <a:t>they heard the sound of the LORD God walking in the garden in the cool of the day, and the man and his wife hid themselves from the presence of the LORD God among the trees of the garden. But the LORD God called to the man and said to him, “Where are you?” And he said, “I heard the sound of you in the garden, and I was afraid, because I was naked, and I hid myself.” He said, “Who told you that you were naked? Have you eaten of the tree of which I commanded you not to eat?” The man said, “The woman whom you gave to be with me, she gave me fruit of the tree, and I ate.” Then the LORD God said to the woman, “What is this that you have done?” The woman said, “The serpent deceived me, and I ate</a:t>
            </a:r>
            <a:r>
              <a:rPr lang="en-US" b="1" dirty="0" smtClean="0"/>
              <a:t>.”</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1819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95703"/>
            <a:ext cx="10515600" cy="610235"/>
          </a:xfrm>
          <a:solidFill>
            <a:srgbClr val="FFFFCC"/>
          </a:solidFill>
        </p:spPr>
        <p:txBody>
          <a:bodyPr>
            <a:noAutofit/>
          </a:bodyPr>
          <a:lstStyle/>
          <a:p>
            <a:r>
              <a:rPr lang="en-US" sz="2800" b="1" dirty="0" smtClean="0">
                <a:cs typeface="Arial" panose="020B0604020202020204" pitchFamily="34" charset="0"/>
              </a:rPr>
              <a:t>The Fall </a:t>
            </a:r>
            <a:r>
              <a:rPr lang="en-US" sz="2800" b="1" dirty="0"/>
              <a:t>(Genesis 3:1 - 19)</a:t>
            </a:r>
            <a:endParaRPr lang="en-US" sz="2800" b="1" dirty="0">
              <a:cs typeface="Arial" panose="020B0604020202020204" pitchFamily="34" charset="0"/>
            </a:endParaRPr>
          </a:p>
        </p:txBody>
      </p:sp>
      <p:sp>
        <p:nvSpPr>
          <p:cNvPr id="9" name="Content Placeholder 8"/>
          <p:cNvSpPr>
            <a:spLocks noGrp="1"/>
          </p:cNvSpPr>
          <p:nvPr>
            <p:ph idx="1"/>
          </p:nvPr>
        </p:nvSpPr>
        <p:spPr>
          <a:xfrm>
            <a:off x="838200" y="783771"/>
            <a:ext cx="10515600" cy="5940450"/>
          </a:xfrm>
          <a:solidFill>
            <a:srgbClr val="FFFFCC"/>
          </a:solidFill>
        </p:spPr>
        <p:txBody>
          <a:bodyPr>
            <a:normAutofit lnSpcReduction="10000"/>
          </a:bodyPr>
          <a:lstStyle/>
          <a:p>
            <a:pPr marL="0" indent="0">
              <a:buNone/>
            </a:pPr>
            <a:r>
              <a:rPr lang="en-US" b="1" dirty="0"/>
              <a:t>The LORD God said to the serpent, “Because you have done this, cursed are you above all livestock and above all beasts of the field; on your belly you shall go, and dust you shall eat all the days of your life. I will put enmity between you and the woman, and between your offspring and her offspring; he shall bruise your head, and you shall bruise his heel</a:t>
            </a:r>
            <a:r>
              <a:rPr lang="en-US" b="1" dirty="0" smtClean="0"/>
              <a:t>.”</a:t>
            </a:r>
          </a:p>
          <a:p>
            <a:pPr marL="0" indent="0">
              <a:buNone/>
            </a:pPr>
            <a:r>
              <a:rPr lang="en-US" b="1" dirty="0" smtClean="0"/>
              <a:t>To </a:t>
            </a:r>
            <a:r>
              <a:rPr lang="en-US" b="1" dirty="0"/>
              <a:t>the woman he said, “I will surely multiply your pain in childbearing; in pain you shall bring forth children. Your desire shall be contrary to your husband, but he shall rule over you.” </a:t>
            </a:r>
            <a:endParaRPr lang="en-US" b="1" dirty="0" smtClean="0"/>
          </a:p>
          <a:p>
            <a:pPr marL="0" indent="0">
              <a:buNone/>
            </a:pPr>
            <a:r>
              <a:rPr lang="en-US" b="1" dirty="0" smtClean="0"/>
              <a:t>And </a:t>
            </a:r>
            <a:r>
              <a:rPr lang="en-US" b="1" dirty="0"/>
              <a:t>to Adam he said, “Because you have listened to the voice of your wife and have eaten of the tree of which I commanded you, ‘You shall not eat of it,’ cursed is the ground because of you; in pain you shall eat of it all the days of your life; thorns and thistles it shall bring forth for you; and you shall eat the plants of the field. By the sweat of your face you shall eat bread, till you return to the ground, for out of it you were taken; for you are dust, and to dust you shall return</a:t>
            </a:r>
            <a:r>
              <a:rPr lang="en-US" b="1" dirty="0" smtClean="0"/>
              <a:t>.”</a:t>
            </a:r>
            <a:endParaRPr lang="en-US" b="1" dirty="0">
              <a:solidFill>
                <a:srgbClr val="0070C0"/>
              </a:solidFill>
            </a:endParaRPr>
          </a:p>
          <a:p>
            <a:endParaRPr lang="en-US" b="1" dirty="0" smtClean="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54293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1090</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Satan and Demons</vt:lpstr>
      <vt:lpstr>Satan and Demons</vt:lpstr>
      <vt:lpstr>The Fall   (Genesis 2)</vt:lpstr>
      <vt:lpstr>The Fall (Genesis 3:1 - 19)</vt:lpstr>
      <vt:lpstr>The Fall (Genesis 3:1 - 19)</vt:lpstr>
      <vt:lpstr>The Fall (Genesis 3:1 - 19)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2016-09-18T20:56:04Z</dcterms:created>
  <dcterms:modified xsi:type="dcterms:W3CDTF">2016-09-18T20:58:31Z</dcterms:modified>
</cp:coreProperties>
</file>