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8DC7C200-D3C5-499C-A788-3F977CC45007}"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47536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DC7C200-D3C5-499C-A788-3F977CC45007}"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709555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DC7C200-D3C5-499C-A788-3F977CC45007}"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57424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DC7C200-D3C5-499C-A788-3F977CC45007}"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135059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C7C200-D3C5-499C-A788-3F977CC45007}"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00254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8DC7C200-D3C5-499C-A788-3F977CC45007}"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43565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8DC7C200-D3C5-499C-A788-3F977CC45007}" type="datetimeFigureOut">
              <a:rPr lang="en-US" smtClean="0"/>
              <a:t>9/26/2016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62592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8DC7C200-D3C5-499C-A788-3F977CC45007}" type="datetimeFigureOut">
              <a:rPr lang="en-US" smtClean="0"/>
              <a:t>9/26/2016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94767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7C200-D3C5-499C-A788-3F977CC45007}" type="datetimeFigureOut">
              <a:rPr lang="en-US" smtClean="0"/>
              <a:t>9/26/2016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190174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C7C200-D3C5-499C-A788-3F977CC45007}"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267494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C7C200-D3C5-499C-A788-3F977CC45007}"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4132E-C139-4AAA-8520-D0309AE88BD9}" type="slidenum">
              <a:rPr lang="en-US" smtClean="0"/>
              <a:t>‹#›</a:t>
            </a:fld>
            <a:endParaRPr lang="en-US"/>
          </a:p>
        </p:txBody>
      </p:sp>
    </p:spTree>
    <p:extLst>
      <p:ext uri="{BB962C8B-B14F-4D97-AF65-F5344CB8AC3E}">
        <p14:creationId xmlns:p14="http://schemas.microsoft.com/office/powerpoint/2010/main" val="3504410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7C200-D3C5-499C-A788-3F977CC45007}" type="datetimeFigureOut">
              <a:rPr lang="en-US" smtClean="0"/>
              <a:t>9/26/2016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4132E-C139-4AAA-8520-D0309AE88BD9}" type="slidenum">
              <a:rPr lang="en-US" smtClean="0"/>
              <a:t>‹#›</a:t>
            </a:fld>
            <a:endParaRPr lang="en-US"/>
          </a:p>
        </p:txBody>
      </p:sp>
    </p:spTree>
    <p:extLst>
      <p:ext uri="{BB962C8B-B14F-4D97-AF65-F5344CB8AC3E}">
        <p14:creationId xmlns:p14="http://schemas.microsoft.com/office/powerpoint/2010/main" val="747802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September 25, 2016</a:t>
            </a:r>
          </a:p>
        </p:txBody>
      </p:sp>
    </p:spTree>
    <p:extLst>
      <p:ext uri="{BB962C8B-B14F-4D97-AF65-F5344CB8AC3E}">
        <p14:creationId xmlns:p14="http://schemas.microsoft.com/office/powerpoint/2010/main" val="2263423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4463"/>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There is not an eternal evil power in the universe. </a:t>
            </a:r>
          </a:p>
          <a:p>
            <a:r>
              <a:rPr lang="en-US" b="1" dirty="0">
                <a:solidFill>
                  <a:srgbClr val="0070C0"/>
                </a:solidFill>
              </a:rPr>
              <a:t>Sin did not surprise God or challenge his omnipotence or control over the universe.</a:t>
            </a:r>
          </a:p>
          <a:p>
            <a:r>
              <a:rPr lang="en-US" b="1" dirty="0">
                <a:solidFill>
                  <a:srgbClr val="0070C0"/>
                </a:solidFill>
              </a:rPr>
              <a:t>On the other hand, while God does not delight in sin, he did ordain that sin would come into the world though the voluntary choices of moral creatures.</a:t>
            </a:r>
          </a:p>
          <a:p>
            <a:pPr marL="0" indent="0">
              <a:buNone/>
            </a:pPr>
            <a:r>
              <a:rPr lang="en-US" b="1" dirty="0"/>
              <a:t>In him we have obtained an inheritance, having been predestined according to the purpose of him who works </a:t>
            </a:r>
            <a:r>
              <a:rPr lang="en-US" b="1" dirty="0">
                <a:solidFill>
                  <a:srgbClr val="FF0000"/>
                </a:solidFill>
              </a:rPr>
              <a:t>all things </a:t>
            </a:r>
            <a:r>
              <a:rPr lang="en-US" b="1" dirty="0"/>
              <a:t>according to the counsel of his will,</a:t>
            </a:r>
            <a:r>
              <a:rPr lang="en-US" b="1" dirty="0">
                <a:solidFill>
                  <a:srgbClr val="0070C0"/>
                </a:solidFill>
              </a:rPr>
              <a:t> </a:t>
            </a:r>
            <a:r>
              <a:rPr lang="en-US" dirty="0"/>
              <a:t>(Ephesians 1:11)</a:t>
            </a:r>
          </a:p>
          <a:p>
            <a:pPr marL="0" indent="0">
              <a:buNone/>
            </a:pPr>
            <a:r>
              <a:rPr lang="en-US" b="1" dirty="0"/>
              <a:t>for his dominion is an everlasting dominion, and his kingdom endures from generation to generation; all the inhabitants of the earth are accounted as nothing, and he does according to his will among the host of heaven and among the inhabitants of the earth; and none can stay his hand or say to him, “What have you done?” </a:t>
            </a:r>
            <a:r>
              <a:rPr lang="en-US" dirty="0"/>
              <a:t>(Daniel 4:34-35)</a:t>
            </a:r>
            <a:endParaRPr lang="en-US"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08896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60325"/>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62000"/>
            <a:ext cx="10515600" cy="5945529"/>
          </a:xfrm>
          <a:solidFill>
            <a:srgbClr val="FFFFCC"/>
          </a:solidFill>
        </p:spPr>
        <p:txBody>
          <a:bodyPr>
            <a:normAutofit/>
          </a:bodyPr>
          <a:lstStyle/>
          <a:p>
            <a:r>
              <a:rPr lang="en-US" b="1" dirty="0">
                <a:solidFill>
                  <a:srgbClr val="0070C0"/>
                </a:solidFill>
              </a:rPr>
              <a:t>The history of the human race in Scripture is primarily the story of sin and rebellion against God and God’s plan of redemption.</a:t>
            </a:r>
          </a:p>
          <a:p>
            <a:r>
              <a:rPr lang="en-US" b="1" i="1" dirty="0">
                <a:solidFill>
                  <a:srgbClr val="FF0000"/>
                </a:solidFill>
              </a:rPr>
              <a:t>Sin is any want of conformity to, or transgression of, the law of God. </a:t>
            </a:r>
            <a:r>
              <a:rPr lang="en-US" dirty="0"/>
              <a:t>(Q&amp;A 14 Westminster Shorter Catechism)</a:t>
            </a:r>
            <a:endParaRPr lang="en-US" b="1" dirty="0">
              <a:solidFill>
                <a:srgbClr val="0070C0"/>
              </a:solidFill>
            </a:endParaRPr>
          </a:p>
          <a:p>
            <a:r>
              <a:rPr lang="en-US" b="1" i="1" dirty="0">
                <a:solidFill>
                  <a:srgbClr val="FF0000"/>
                </a:solidFill>
              </a:rPr>
              <a:t>Sin is any failure to conform to the moral law of God in act, attitude, or nature. </a:t>
            </a:r>
            <a:r>
              <a:rPr lang="en-US" dirty="0"/>
              <a:t>(Wayne </a:t>
            </a:r>
            <a:r>
              <a:rPr lang="en-US" dirty="0" err="1"/>
              <a:t>Grudem</a:t>
            </a:r>
            <a:r>
              <a:rPr lang="en-US" dirty="0"/>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17921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48602"/>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09246"/>
            <a:ext cx="10515600" cy="5998283"/>
          </a:xfrm>
          <a:solidFill>
            <a:srgbClr val="FFFFCC"/>
          </a:solidFill>
        </p:spPr>
        <p:txBody>
          <a:bodyPr>
            <a:normAutofit/>
          </a:bodyPr>
          <a:lstStyle/>
          <a:p>
            <a:r>
              <a:rPr lang="en-US" b="1" dirty="0">
                <a:solidFill>
                  <a:srgbClr val="0070C0"/>
                </a:solidFill>
              </a:rPr>
              <a:t>We know from experience that sin is harmful to us and often brings pain and other unpleasant consequences to us and others.</a:t>
            </a:r>
          </a:p>
          <a:p>
            <a:r>
              <a:rPr lang="en-US" b="1" dirty="0">
                <a:solidFill>
                  <a:srgbClr val="0070C0"/>
                </a:solidFill>
              </a:rPr>
              <a:t>BUT by defining sin as failure to conform to the moral law we are saying it is absolutely wrong. Sin is directly opposite all that is good in the character of God. Therefore, God must hate sin and just as he eternally delights in himself, he must eternally hate sin and ultimately pour out his wrath against unredeemed sinners.</a:t>
            </a: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6462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2338" y="60325"/>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 The Fall – What is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26832"/>
            <a:ext cx="10515600" cy="5980698"/>
          </a:xfrm>
          <a:solidFill>
            <a:srgbClr val="FFFFCC"/>
          </a:solidFill>
        </p:spPr>
        <p:txBody>
          <a:bodyPr>
            <a:normAutofit lnSpcReduction="10000"/>
          </a:bodyPr>
          <a:lstStyle/>
          <a:p>
            <a:pPr marL="0" indent="0">
              <a:buNone/>
            </a:pPr>
            <a:r>
              <a:rPr lang="en-US" b="1" dirty="0"/>
              <a:t>“You have heard that it was said to those of old, ‘You shall not murder; and whoever murders will be liable to judgment.’ But I say to you that everyone who is angry with his brother will be liable to judgment; </a:t>
            </a:r>
            <a:r>
              <a:rPr lang="en-US" dirty="0"/>
              <a:t>(Matthew 5:21-22)</a:t>
            </a:r>
            <a:endParaRPr lang="en-US" b="1" dirty="0">
              <a:solidFill>
                <a:srgbClr val="0070C0"/>
              </a:solidFill>
            </a:endParaRPr>
          </a:p>
          <a:p>
            <a:pPr marL="0" indent="0">
              <a:buNone/>
            </a:pPr>
            <a:r>
              <a:rPr lang="en-US" b="1" dirty="0"/>
              <a:t>“You have heard that it was said, ‘You shall not commit adultery.’ But I say to you that everyone who looks at a woman with lustful intent has already committed adultery with her in his heart</a:t>
            </a:r>
            <a:r>
              <a:rPr lang="en-US" b="1" dirty="0">
                <a:solidFill>
                  <a:srgbClr val="0070C0"/>
                </a:solidFill>
              </a:rPr>
              <a:t>. </a:t>
            </a:r>
            <a:r>
              <a:rPr lang="en-US" dirty="0"/>
              <a:t>(Matthew 5:27-28)</a:t>
            </a:r>
            <a:endParaRPr lang="en-US" b="1" dirty="0">
              <a:solidFill>
                <a:srgbClr val="0070C0"/>
              </a:solidFill>
            </a:endParaRPr>
          </a:p>
          <a:p>
            <a:pPr marL="0" indent="0">
              <a:buNone/>
            </a:pPr>
            <a:r>
              <a:rPr lang="en-US" b="1" dirty="0">
                <a:solidFill>
                  <a:srgbClr val="0070C0"/>
                </a:solidFill>
              </a:rPr>
              <a:t>Notice: Before redemption we not only do sinful acts and have sinful attitudes BUT we are also sinners by nature who need to be saved from the wrath of God.</a:t>
            </a:r>
          </a:p>
          <a:p>
            <a:pPr marL="0" indent="0">
              <a:buNone/>
            </a:pPr>
            <a:r>
              <a:rPr lang="en-US" b="1" dirty="0">
                <a:solidFill>
                  <a:srgbClr val="FF0000"/>
                </a:solidFill>
              </a:rPr>
              <a:t>but</a:t>
            </a:r>
            <a:r>
              <a:rPr lang="en-US" b="1" dirty="0">
                <a:solidFill>
                  <a:srgbClr val="0070C0"/>
                </a:solidFill>
              </a:rPr>
              <a:t> </a:t>
            </a:r>
            <a:r>
              <a:rPr lang="en-US" b="1" dirty="0">
                <a:solidFill>
                  <a:srgbClr val="FF0000"/>
                </a:solidFill>
              </a:rPr>
              <a:t>God</a:t>
            </a:r>
            <a:r>
              <a:rPr lang="en-US" b="1" dirty="0"/>
              <a:t> shows his love for us in that while we were still sinners, Christ died for us. Since, therefore, we have now been justified by his blood, much more shall we be saved by him from the </a:t>
            </a:r>
            <a:r>
              <a:rPr lang="en-US" b="1" dirty="0">
                <a:solidFill>
                  <a:srgbClr val="FF0000"/>
                </a:solidFill>
              </a:rPr>
              <a:t>wrath of God</a:t>
            </a:r>
            <a:r>
              <a:rPr lang="en-US" b="1" dirty="0">
                <a:solidFill>
                  <a:srgbClr val="0070C0"/>
                </a:solidFill>
              </a:rPr>
              <a:t>. </a:t>
            </a:r>
            <a:r>
              <a:rPr lang="en-US" dirty="0"/>
              <a:t>(Romans 5:8-9)</a:t>
            </a:r>
            <a:endParaRPr lang="en-US" b="1" dirty="0">
              <a:solidFill>
                <a:srgbClr val="0070C0"/>
              </a:solidFill>
            </a:endParaRP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99635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60325"/>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44416"/>
            <a:ext cx="10515600" cy="5963114"/>
          </a:xfrm>
          <a:solidFill>
            <a:srgbClr val="FFFFCC"/>
          </a:solidFill>
        </p:spPr>
        <p:txBody>
          <a:bodyPr>
            <a:normAutofit/>
          </a:bodyPr>
          <a:lstStyle/>
          <a:p>
            <a:pPr marL="0" indent="0">
              <a:buNone/>
            </a:pPr>
            <a:r>
              <a:rPr lang="en-US" b="1" dirty="0"/>
              <a:t>And you were </a:t>
            </a:r>
            <a:r>
              <a:rPr lang="en-US" b="1" dirty="0">
                <a:solidFill>
                  <a:srgbClr val="FF0000"/>
                </a:solidFill>
              </a:rPr>
              <a:t>dead</a:t>
            </a:r>
            <a:r>
              <a:rPr lang="en-US" b="1" dirty="0">
                <a:solidFill>
                  <a:srgbClr val="0070C0"/>
                </a:solidFill>
              </a:rPr>
              <a:t> </a:t>
            </a:r>
            <a:r>
              <a:rPr lang="en-US" b="1" dirty="0"/>
              <a:t>in the trespasses and sins in which you once walked, following the course of this world, following the prince of the power of the air, the spirit that is now at work in the sons of disobedience—among whom we all once lived in the passions of our flesh, carrying out the desires of the body and the mind, and </a:t>
            </a:r>
            <a:r>
              <a:rPr lang="en-US" b="1" dirty="0">
                <a:solidFill>
                  <a:srgbClr val="FF0000"/>
                </a:solidFill>
              </a:rPr>
              <a:t>were by nature children of wrath</a:t>
            </a:r>
            <a:r>
              <a:rPr lang="en-US" b="1" dirty="0"/>
              <a:t>, like the rest of mankind. </a:t>
            </a:r>
            <a:r>
              <a:rPr lang="en-US" b="1" dirty="0">
                <a:solidFill>
                  <a:srgbClr val="FF0000"/>
                </a:solidFill>
              </a:rPr>
              <a:t>But God</a:t>
            </a:r>
            <a:r>
              <a:rPr lang="en-US" b="1" dirty="0"/>
              <a:t>, being rich in mercy, because of the great love with which he loved us, even when we were dead in our trespasses, made us alive together with Christ—by grace you have been saved—and raised us up with him and seated us with him in the heavenly places in Christ Jesus, so that in the coming ages he might show the immeasurable riches of his grace in kindness toward us in Christ Jesus. </a:t>
            </a:r>
            <a:r>
              <a:rPr lang="en-US" dirty="0"/>
              <a:t>(Ephesians 2:1-7)</a:t>
            </a: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55842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r>
              <a:rPr lang="en-US" b="1" dirty="0">
                <a:solidFill>
                  <a:srgbClr val="0070C0"/>
                </a:solidFill>
              </a:rPr>
              <a:t>Before Adam and Eve disobeyed there was sin in the fall of Satan and demons.</a:t>
            </a:r>
          </a:p>
          <a:p>
            <a:r>
              <a:rPr lang="en-US" b="1" dirty="0">
                <a:solidFill>
                  <a:srgbClr val="0070C0"/>
                </a:solidFill>
              </a:rPr>
              <a:t>The first human sin was that of Adam and Eve.</a:t>
            </a:r>
          </a:p>
          <a:p>
            <a:pPr marL="971550" lvl="1" indent="-514350">
              <a:buFont typeface="+mj-lt"/>
              <a:buAutoNum type="arabicPeriod"/>
            </a:pPr>
            <a:r>
              <a:rPr lang="en-US" sz="2800" b="1" dirty="0">
                <a:solidFill>
                  <a:srgbClr val="0070C0"/>
                </a:solidFill>
              </a:rPr>
              <a:t>Does God speak truthfully?</a:t>
            </a:r>
          </a:p>
          <a:p>
            <a:pPr marL="457200" lvl="1" indent="0">
              <a:buNone/>
            </a:pPr>
            <a:r>
              <a:rPr lang="en-US" sz="2800" b="1" dirty="0"/>
              <a:t>And the LORD God commanded the man, saying, “You may surely eat of every tree of the garden, but of the tree of the knowledge of good and evil you shall not eat, for in the day that you eat of it you shall surely die.” </a:t>
            </a:r>
            <a:r>
              <a:rPr lang="en-US" sz="2800" dirty="0"/>
              <a:t>(Genesis 2:16-17)</a:t>
            </a:r>
          </a:p>
          <a:p>
            <a:pPr marL="457200" lvl="1" indent="0">
              <a:buNone/>
            </a:pPr>
            <a:r>
              <a:rPr lang="en-US" sz="2800" b="1" dirty="0"/>
              <a:t>But the serpent said to the woman, “You will not surely die. </a:t>
            </a:r>
            <a:r>
              <a:rPr lang="en-US" sz="2800" dirty="0"/>
              <a:t>(Genesis 3:4)</a:t>
            </a:r>
          </a:p>
          <a:p>
            <a:endParaRPr lang="en-US"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5035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r>
              <a:rPr lang="en-US" b="1" dirty="0">
                <a:solidFill>
                  <a:srgbClr val="0070C0"/>
                </a:solidFill>
              </a:rPr>
              <a:t>Before Adam and Eve disobeyed there was sin in the fall of Satan and demons.</a:t>
            </a:r>
          </a:p>
          <a:p>
            <a:r>
              <a:rPr lang="en-US" b="1" dirty="0">
                <a:solidFill>
                  <a:srgbClr val="0070C0"/>
                </a:solidFill>
              </a:rPr>
              <a:t>The first human sin was that of Adam and Eve.</a:t>
            </a:r>
          </a:p>
          <a:p>
            <a:pPr marL="457200" lvl="1" indent="0">
              <a:buNone/>
            </a:pPr>
            <a:r>
              <a:rPr lang="en-US" sz="2800" b="1" dirty="0">
                <a:solidFill>
                  <a:srgbClr val="0070C0"/>
                </a:solidFill>
              </a:rPr>
              <a:t>2. Does God speak what is morally right?</a:t>
            </a:r>
          </a:p>
          <a:p>
            <a:pPr marL="457200" lvl="1" indent="0">
              <a:buNone/>
            </a:pPr>
            <a:r>
              <a:rPr lang="en-US" sz="2800" b="1" dirty="0"/>
              <a:t>For God knows that when you eat of it your eyes will be opened, and you will be like God, knowing good and evil.” </a:t>
            </a:r>
            <a:r>
              <a:rPr lang="en-US" sz="2800" dirty="0"/>
              <a:t>(Genesis 3:5)</a:t>
            </a:r>
          </a:p>
          <a:p>
            <a:pPr marL="457200" lvl="1" indent="0">
              <a:buNone/>
            </a:pPr>
            <a:r>
              <a:rPr lang="en-US" sz="2800" b="1" dirty="0"/>
              <a:t>So when the woman saw that the tree was good for food, and that it was a delight to the eyes, and that the tree was to be desired to make one wise, she took of its fruit and ate, and she also gave some to her husband who was with her, and he ate. </a:t>
            </a:r>
            <a:r>
              <a:rPr lang="en-US" sz="2800" dirty="0"/>
              <a:t>(Genesis 3:6)</a:t>
            </a:r>
            <a:endParaRPr lang="en-US" sz="2800" b="1" dirty="0">
              <a:solidFill>
                <a:srgbClr val="0070C0"/>
              </a:solidFill>
            </a:endParaRPr>
          </a:p>
          <a:p>
            <a:endParaRPr lang="en-US"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0640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r>
              <a:rPr lang="en-US" b="1" dirty="0">
                <a:solidFill>
                  <a:srgbClr val="0070C0"/>
                </a:solidFill>
              </a:rPr>
              <a:t>Before Adam and Eve disobeyed there was sin in the fall of Satan and demons.</a:t>
            </a:r>
          </a:p>
          <a:p>
            <a:pPr marL="457200" lvl="1" indent="0">
              <a:buNone/>
            </a:pPr>
            <a:r>
              <a:rPr lang="en-US" sz="2800" b="1" dirty="0">
                <a:solidFill>
                  <a:srgbClr val="0070C0"/>
                </a:solidFill>
              </a:rPr>
              <a:t>3.   Are humans creatures  dependent on God and always subordinate to him? </a:t>
            </a:r>
          </a:p>
          <a:p>
            <a:pPr marL="457200" lvl="1" indent="0">
              <a:buNone/>
            </a:pPr>
            <a:r>
              <a:rPr lang="en-US" sz="2800" b="1" dirty="0">
                <a:solidFill>
                  <a:srgbClr val="0070C0"/>
                </a:solidFill>
              </a:rPr>
              <a:t>BOTH EVE and ADAM succumbed to the temptation to be like God. (Genesis. 3:5-6)</a:t>
            </a:r>
            <a:endParaRPr lang="en-US" sz="2800"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6668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55785" y="66186"/>
            <a:ext cx="10515600" cy="610235"/>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73724"/>
            <a:ext cx="10515600" cy="5933806"/>
          </a:xfrm>
          <a:solidFill>
            <a:srgbClr val="FFFFCC"/>
          </a:solidFill>
        </p:spPr>
        <p:txBody>
          <a:bodyPr>
            <a:normAutofit/>
          </a:bodyPr>
          <a:lstStyle/>
          <a:p>
            <a:r>
              <a:rPr lang="en-US" b="1" dirty="0">
                <a:solidFill>
                  <a:srgbClr val="0070C0"/>
                </a:solidFill>
              </a:rPr>
              <a:t>God did not sin but humans and some angels did.</a:t>
            </a:r>
          </a:p>
          <a:p>
            <a:pPr marL="0" indent="0">
              <a:buNone/>
            </a:pPr>
            <a:r>
              <a:rPr lang="en-US" b="1" dirty="0"/>
              <a:t>The Rock, his work is perfect, for all his ways are justice. A God of faithfulness and without iniquity, just and upright is he. </a:t>
            </a:r>
            <a:r>
              <a:rPr lang="en-US" dirty="0"/>
              <a:t>(Deuteronomy 32:4)</a:t>
            </a:r>
          </a:p>
          <a:p>
            <a:pPr marL="0" indent="0">
              <a:buNone/>
            </a:pPr>
            <a:r>
              <a:rPr lang="en-US" b="1" dirty="0"/>
              <a:t>Therefore, hear me, you men of understanding: far be it from God that he should do wickedness, and from the Almighty that he should do wrong. </a:t>
            </a:r>
            <a:r>
              <a:rPr lang="en-US" dirty="0"/>
              <a:t>(Job 34:10)</a:t>
            </a:r>
          </a:p>
          <a:p>
            <a:r>
              <a:rPr lang="en-US" b="1" dirty="0">
                <a:solidFill>
                  <a:srgbClr val="0070C0"/>
                </a:solidFill>
              </a:rPr>
              <a:t>God cannot even desire to do wrong and we cannot blame God as the cause of our sin.</a:t>
            </a:r>
          </a:p>
          <a:p>
            <a:pPr marL="0" indent="0">
              <a:buNone/>
            </a:pPr>
            <a:r>
              <a:rPr lang="en-US" b="1" dirty="0"/>
              <a:t>Let no one say when he is tempted, “I am being tempted by God,” for God cannot be tempted with evil, and he himself tempts no one. </a:t>
            </a:r>
            <a:r>
              <a:rPr lang="en-US" dirty="0"/>
              <a:t>(James 1:13)</a:t>
            </a:r>
            <a:endParaRPr lang="en-US"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29672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1098</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Fall – What is sin? </vt:lpstr>
      <vt:lpstr> The Fall – What is sin? </vt:lpstr>
      <vt:lpstr>  The Fall – What is sin? </vt:lpstr>
      <vt:lpstr> The Fall – What is sin? </vt:lpstr>
      <vt:lpstr> The Fall – What is the origin of sin? </vt:lpstr>
      <vt:lpstr> The Fall – What is the origin of sin? </vt:lpstr>
      <vt:lpstr> The Fall – What is the origin of sin? </vt:lpstr>
      <vt:lpstr> The Fall – What is the origin of sin? </vt:lpstr>
      <vt:lpstr> The Fall – What is the origin of sin?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2016-09-26T22:43:08Z</dcterms:created>
  <dcterms:modified xsi:type="dcterms:W3CDTF">2016-09-26T22:45:32Z</dcterms:modified>
</cp:coreProperties>
</file>