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096EFB20-1ACF-41FF-BE02-53519F4CA7A1}"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147027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096EFB20-1ACF-41FF-BE02-53519F4CA7A1}"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2513678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096EFB20-1ACF-41FF-BE02-53519F4CA7A1}"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242739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096EFB20-1ACF-41FF-BE02-53519F4CA7A1}"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657566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6EFB20-1ACF-41FF-BE02-53519F4CA7A1}"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222967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096EFB20-1ACF-41FF-BE02-53519F4CA7A1}"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315377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096EFB20-1ACF-41FF-BE02-53519F4CA7A1}"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829819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096EFB20-1ACF-41FF-BE02-53519F4CA7A1}"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1269280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6EFB20-1ACF-41FF-BE02-53519F4CA7A1}"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265350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6EFB20-1ACF-41FF-BE02-53519F4CA7A1}"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259553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6EFB20-1ACF-41FF-BE02-53519F4CA7A1}"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D0240-5015-42B5-BD72-590F946A02F5}" type="slidenum">
              <a:rPr lang="en-US" smtClean="0"/>
              <a:t>‹#›</a:t>
            </a:fld>
            <a:endParaRPr lang="en-US"/>
          </a:p>
        </p:txBody>
      </p:sp>
    </p:spTree>
    <p:extLst>
      <p:ext uri="{BB962C8B-B14F-4D97-AF65-F5344CB8AC3E}">
        <p14:creationId xmlns:p14="http://schemas.microsoft.com/office/powerpoint/2010/main" val="742085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6EFB20-1ACF-41FF-BE02-53519F4CA7A1}"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D0240-5015-42B5-BD72-590F946A02F5}" type="slidenum">
              <a:rPr lang="en-US" smtClean="0"/>
              <a:t>‹#›</a:t>
            </a:fld>
            <a:endParaRPr lang="en-US"/>
          </a:p>
        </p:txBody>
      </p:sp>
    </p:spTree>
    <p:extLst>
      <p:ext uri="{BB962C8B-B14F-4D97-AF65-F5344CB8AC3E}">
        <p14:creationId xmlns:p14="http://schemas.microsoft.com/office/powerpoint/2010/main" val="1576648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October 2, 2016</a:t>
            </a:r>
          </a:p>
        </p:txBody>
      </p:sp>
    </p:spTree>
    <p:extLst>
      <p:ext uri="{BB962C8B-B14F-4D97-AF65-F5344CB8AC3E}">
        <p14:creationId xmlns:p14="http://schemas.microsoft.com/office/powerpoint/2010/main" val="3543909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2. We have a sinful nature because of Adam’s sin.</a:t>
            </a:r>
          </a:p>
          <a:p>
            <a:r>
              <a:rPr lang="en-US" b="1" dirty="0">
                <a:solidFill>
                  <a:srgbClr val="0070C0"/>
                </a:solidFill>
              </a:rPr>
              <a:t>In our actions we are totally unable to do </a:t>
            </a:r>
            <a:r>
              <a:rPr lang="en-US" b="1" dirty="0">
                <a:solidFill>
                  <a:srgbClr val="FF0000"/>
                </a:solidFill>
              </a:rPr>
              <a:t>spiritual good </a:t>
            </a:r>
            <a:r>
              <a:rPr lang="en-US" b="1" dirty="0">
                <a:solidFill>
                  <a:srgbClr val="0070C0"/>
                </a:solidFill>
              </a:rPr>
              <a:t>before God. </a:t>
            </a:r>
          </a:p>
          <a:p>
            <a:pPr lvl="1"/>
            <a:r>
              <a:rPr lang="en-US" sz="2800" b="1" dirty="0">
                <a:solidFill>
                  <a:srgbClr val="0070C0"/>
                </a:solidFill>
              </a:rPr>
              <a:t>This does not mean that unbelievers cannot do anything “good” (especially as the world defines good) but that they cannot do good in the sense of pleasing God.</a:t>
            </a:r>
          </a:p>
          <a:p>
            <a:pPr marL="457200" lvl="1" indent="0">
              <a:buNone/>
            </a:pPr>
            <a:r>
              <a:rPr lang="en-US" sz="2800" b="1" dirty="0"/>
              <a:t>I am the vine; you are the branches. Whoever abides in me and I in him, he it is that bears much fruit, for apart from me you can do nothing. </a:t>
            </a:r>
            <a:r>
              <a:rPr lang="en-US" sz="2800" dirty="0"/>
              <a:t>(John 15:5)</a:t>
            </a:r>
            <a:endParaRPr lang="en-US" sz="2800" b="1" dirty="0"/>
          </a:p>
          <a:p>
            <a:pPr marL="457200" lvl="1" indent="0">
              <a:buNone/>
            </a:pPr>
            <a:r>
              <a:rPr lang="en-US" sz="2800" b="1" dirty="0"/>
              <a:t>Those who are in the flesh cannot please God. </a:t>
            </a:r>
            <a:r>
              <a:rPr lang="en-US" sz="2800" dirty="0"/>
              <a:t>(Romans 8:8)</a:t>
            </a:r>
          </a:p>
          <a:p>
            <a:pPr marL="457200" lvl="1" indent="0">
              <a:buNone/>
            </a:pPr>
            <a:r>
              <a:rPr lang="en-US" sz="2800" b="1" dirty="0"/>
              <a:t>And you were </a:t>
            </a:r>
            <a:r>
              <a:rPr lang="en-US" sz="2800" b="1" dirty="0">
                <a:solidFill>
                  <a:srgbClr val="FF0000"/>
                </a:solidFill>
              </a:rPr>
              <a:t>dead</a:t>
            </a:r>
            <a:r>
              <a:rPr lang="en-US" sz="2800" b="1" dirty="0"/>
              <a:t> in the trespasses and sins in which you once walked, following the course of this world, following the prince of the power of the air, the spirit that is now at work in the sons of disobedience— </a:t>
            </a:r>
            <a:r>
              <a:rPr lang="en-US" sz="2800" dirty="0"/>
              <a:t>(Ephesians 2:1-2)</a:t>
            </a:r>
            <a:endParaRPr lang="en-US" sz="2800" b="1" dirty="0">
              <a:solidFill>
                <a:srgbClr val="0070C0"/>
              </a:solidFill>
            </a:endParaRPr>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1539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the origin of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NT authors see Genesis 3 as historical narrative.</a:t>
            </a:r>
          </a:p>
          <a:p>
            <a:pPr marL="0" indent="0">
              <a:buNone/>
            </a:pPr>
            <a:r>
              <a:rPr lang="en-US" b="1" dirty="0"/>
              <a:t>Therefore, just as sin came into the world through one man, and death through sin, and so death spread to all men because all sinned— </a:t>
            </a:r>
            <a:r>
              <a:rPr lang="en-US" dirty="0"/>
              <a:t>(Romans 5:12)</a:t>
            </a:r>
          </a:p>
          <a:p>
            <a:pPr marL="0" indent="0">
              <a:buNone/>
            </a:pPr>
            <a:r>
              <a:rPr lang="en-US" b="1" dirty="0"/>
              <a:t>And the free gift is not like the result of that one man's sin. For the judgment following one trespass brought condemnation, but the free gift following many trespasses brought justification. </a:t>
            </a:r>
            <a:r>
              <a:rPr lang="en-US" dirty="0"/>
              <a:t>(Romans 5:16)</a:t>
            </a:r>
            <a:endParaRPr lang="en-US" b="1" dirty="0">
              <a:solidFill>
                <a:srgbClr val="0070C0"/>
              </a:solidFill>
            </a:endParaRPr>
          </a:p>
          <a:p>
            <a:pPr marL="0" indent="0">
              <a:buNone/>
            </a:pPr>
            <a:r>
              <a:rPr lang="en-US" b="1" dirty="0"/>
              <a:t>But I am afraid that as the serpent deceived Eve by his cunning, your thoughts will be led astray from a sincere and pure devotion to Christ. </a:t>
            </a:r>
            <a:r>
              <a:rPr lang="en-US" dirty="0"/>
              <a:t>(2 Corinthians 11:3)</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33036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the origin of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r>
              <a:rPr lang="en-US" b="1" dirty="0">
                <a:solidFill>
                  <a:srgbClr val="0070C0"/>
                </a:solidFill>
              </a:rPr>
              <a:t>Sin is irrational. It made no sense for Satan to rebel against God to exult himself over God.</a:t>
            </a:r>
          </a:p>
          <a:p>
            <a:r>
              <a:rPr lang="en-US" b="1" dirty="0">
                <a:solidFill>
                  <a:srgbClr val="0070C0"/>
                </a:solidFill>
              </a:rPr>
              <a:t>It made no sense for Adam and Eve to think there could be any gain by disobeying God’s words. </a:t>
            </a:r>
          </a:p>
          <a:p>
            <a:r>
              <a:rPr lang="en-US" b="1" dirty="0">
                <a:solidFill>
                  <a:srgbClr val="0070C0"/>
                </a:solidFill>
              </a:rPr>
              <a:t>We must be ever vigilant against persuading ourselves that there is ever a good reason to sin.</a:t>
            </a:r>
          </a:p>
          <a:p>
            <a:pPr marL="0" indent="0">
              <a:buNone/>
            </a:pPr>
            <a:r>
              <a:rPr lang="en-US" b="1" dirty="0"/>
              <a:t>The fool says in his heart, “There is no God.” They are corrupt, they do abominable deeds, there is none who does good. </a:t>
            </a:r>
            <a:r>
              <a:rPr lang="en-US" dirty="0"/>
              <a:t>(Psalm 14:1)</a:t>
            </a:r>
          </a:p>
          <a:p>
            <a:pPr marL="0" indent="0">
              <a:buNone/>
            </a:pPr>
            <a:r>
              <a:rPr lang="en-US" b="1" dirty="0"/>
              <a:t>Doing wrong is like a joke to a fool, but wisdom is pleasure to a man of understanding. </a:t>
            </a:r>
            <a:r>
              <a:rPr lang="en-US" dirty="0"/>
              <a:t>(Proverbs 10:23)</a:t>
            </a:r>
          </a:p>
          <a:p>
            <a:pPr marL="0" indent="0">
              <a:buNone/>
            </a:pPr>
            <a:r>
              <a:rPr lang="en-US" b="1" dirty="0"/>
              <a:t>The way of a fool is right in his own eyes, but a wise man listens to advice. </a:t>
            </a:r>
            <a:r>
              <a:rPr lang="en-US" dirty="0"/>
              <a:t>(Proverbs 12:15)</a:t>
            </a:r>
          </a:p>
          <a:p>
            <a:pPr marL="0" indent="0">
              <a:buNone/>
            </a:pPr>
            <a:r>
              <a:rPr lang="en-US" b="1" dirty="0"/>
              <a:t>You therefore must be perfect, as your heavenly Father is perfect. </a:t>
            </a:r>
            <a:r>
              <a:rPr lang="en-US" dirty="0"/>
              <a:t>(Matthew 5:48)</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45291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1. We are counted guilty because of Adam’s sin. </a:t>
            </a:r>
          </a:p>
          <a:p>
            <a:pPr lvl="1"/>
            <a:r>
              <a:rPr lang="en-US" b="1" dirty="0">
                <a:solidFill>
                  <a:srgbClr val="0070C0"/>
                </a:solidFill>
              </a:rPr>
              <a:t>Romans 5:12-21 is not about the sins we commit every day because it compares Adam and Jesus.</a:t>
            </a:r>
          </a:p>
          <a:p>
            <a:pPr marL="457200" lvl="1" indent="0">
              <a:buNone/>
            </a:pPr>
            <a:r>
              <a:rPr lang="en-US" b="1" dirty="0"/>
              <a:t>Therefore, just as sin came into the world through one man, and death through sin, and so death spread to all men because all sinned</a:t>
            </a:r>
            <a:r>
              <a:rPr lang="en-US" b="1" dirty="0">
                <a:solidFill>
                  <a:srgbClr val="FF0000"/>
                </a:solidFill>
              </a:rPr>
              <a:t>—for sin indeed was in the world before the law was given, but sin is not counted where there is no law. Yet death reigned from Adam to Moses, even over those whose sinning was not like the transgression of Adam, who was a type of the one who was to come.* </a:t>
            </a:r>
            <a:r>
              <a:rPr lang="en-US" b="1" dirty="0"/>
              <a:t> But the free gift is not like the trespass. For if many died through one man's trespass, much more have the grace of God and the free gift by the grace of that one man Jesus Christ abounded for many. And the free gift is not like the result of that one man's sin. For the judgment following one trespass brought condemnation, but the free gift following many trespasses brought justification. </a:t>
            </a:r>
            <a:r>
              <a:rPr lang="en-US" dirty="0"/>
              <a:t>(Romans 5:12-16)</a:t>
            </a:r>
            <a:endParaRPr lang="en-US" b="1" dirty="0"/>
          </a:p>
          <a:p>
            <a:pPr marL="457200" lvl="1" indent="0">
              <a:buNone/>
            </a:pPr>
            <a:r>
              <a:rPr lang="en-US" b="1" dirty="0">
                <a:solidFill>
                  <a:srgbClr val="FF0000"/>
                </a:solidFill>
              </a:rPr>
              <a:t>*</a:t>
            </a:r>
            <a:r>
              <a:rPr lang="en-US" b="1" dirty="0">
                <a:solidFill>
                  <a:srgbClr val="0070C0"/>
                </a:solidFill>
              </a:rPr>
              <a:t>people’s sins were not counted as infractions of the law yet they died because they had inherited Adam’s sin.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6269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1. We are counted guilty because of Adam’s sin. </a:t>
            </a:r>
          </a:p>
          <a:p>
            <a:pPr lvl="1"/>
            <a:r>
              <a:rPr lang="en-US" sz="2800" b="1" dirty="0">
                <a:solidFill>
                  <a:srgbClr val="0070C0"/>
                </a:solidFill>
              </a:rPr>
              <a:t>Romans 5:12-21 is not about the sins we commit every day because it compares Adam and Jesus.</a:t>
            </a:r>
          </a:p>
          <a:p>
            <a:pPr marL="457200" lvl="1" indent="0">
              <a:buNone/>
            </a:pPr>
            <a:r>
              <a:rPr lang="en-US" sz="2800" b="1" dirty="0"/>
              <a:t>For if, because of one man's trespass, death reigned through that one man, much more will those who receive the abundance of grace and the free gift of righteousness reign in life through the one man Jesus Christ. </a:t>
            </a:r>
            <a:r>
              <a:rPr lang="en-US" sz="2800" b="1" dirty="0">
                <a:solidFill>
                  <a:srgbClr val="FF0000"/>
                </a:solidFill>
              </a:rPr>
              <a:t>Therefore, as one trespass led to condemnation for all men, so one act of righteousness leads to justification and life for all men. For as by the one man's disobedience the many were made sinners, so by the one man's obedience the many will be made righteous.*</a:t>
            </a:r>
            <a:r>
              <a:rPr lang="en-US" sz="2800" dirty="0"/>
              <a:t> (Romans 5:17-19)</a:t>
            </a:r>
            <a:endParaRPr lang="en-US" sz="2800" b="1" dirty="0">
              <a:solidFill>
                <a:srgbClr val="FF0000"/>
              </a:solidFill>
            </a:endParaRPr>
          </a:p>
          <a:p>
            <a:pPr marL="457200" lvl="1" indent="0">
              <a:buNone/>
            </a:pPr>
            <a:r>
              <a:rPr lang="en-US" sz="2800" b="1" dirty="0">
                <a:solidFill>
                  <a:srgbClr val="FF0000"/>
                </a:solidFill>
              </a:rPr>
              <a:t>*</a:t>
            </a:r>
            <a:r>
              <a:rPr lang="en-US" sz="2800" b="1" dirty="0">
                <a:solidFill>
                  <a:srgbClr val="0070C0"/>
                </a:solidFill>
              </a:rPr>
              <a:t>Though we did not exist God thought of us as sinners because we descended from Adam. </a:t>
            </a:r>
            <a:r>
              <a:rPr lang="en-US" sz="2800" b="1" dirty="0"/>
              <a:t>but God shows his love for us in that while we were still sinners, Christ died for us. </a:t>
            </a:r>
            <a:r>
              <a:rPr lang="en-US" sz="2800" dirty="0"/>
              <a:t>(Romans 5:8)</a:t>
            </a:r>
            <a:endParaRPr lang="en-US" sz="2800" b="1" dirty="0">
              <a:solidFill>
                <a:srgbClr val="0070C0"/>
              </a:solidFill>
            </a:endParaRPr>
          </a:p>
          <a:p>
            <a:pPr marL="457200" lvl="1"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59446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b="1" dirty="0">
                <a:solidFill>
                  <a:srgbClr val="0070C0"/>
                </a:solidFill>
              </a:rPr>
              <a:t>1. We are counted guilty because of Adam’s sin. </a:t>
            </a:r>
          </a:p>
          <a:p>
            <a:pPr lvl="1"/>
            <a:r>
              <a:rPr lang="en-US" sz="2800" b="1" dirty="0">
                <a:solidFill>
                  <a:srgbClr val="0070C0"/>
                </a:solidFill>
              </a:rPr>
              <a:t>Romans 5:12-21 is not about the sins we commit every day because it compares Adam and Jesus.</a:t>
            </a:r>
          </a:p>
          <a:p>
            <a:pPr marL="457200" lvl="1" indent="0">
              <a:buNone/>
            </a:pPr>
            <a:r>
              <a:rPr lang="en-US" sz="2800" b="1" dirty="0"/>
              <a:t>Now the law came in to increase the trespass, but where sin increased, grace abounded all the more, so that, as sin reigned in death, grace also might reign through righteousness leading to eternal life through Jesus Christ our Lord. </a:t>
            </a:r>
            <a:r>
              <a:rPr lang="en-US" sz="2800" dirty="0"/>
              <a:t>(Romans 5:20-21)</a:t>
            </a:r>
          </a:p>
          <a:p>
            <a:pPr lvl="1"/>
            <a:r>
              <a:rPr lang="en-US" sz="2800" b="1" dirty="0">
                <a:solidFill>
                  <a:srgbClr val="0070C0"/>
                </a:solidFill>
              </a:rPr>
              <a:t>Sin vs justification</a:t>
            </a:r>
          </a:p>
          <a:p>
            <a:pPr marL="457200" lvl="1" indent="0">
              <a:buNone/>
            </a:pPr>
            <a:r>
              <a:rPr lang="en-US" sz="2800" b="1" dirty="0"/>
              <a:t>for </a:t>
            </a:r>
            <a:r>
              <a:rPr lang="en-US" sz="2800" b="1" dirty="0">
                <a:solidFill>
                  <a:srgbClr val="FF0000"/>
                </a:solidFill>
              </a:rPr>
              <a:t>all have sinned </a:t>
            </a:r>
            <a:r>
              <a:rPr lang="en-US" sz="2800" b="1" dirty="0"/>
              <a:t>and fall short of the glory of God, and are justified by his grace as a gift, through the </a:t>
            </a:r>
            <a:r>
              <a:rPr lang="en-US" sz="2800" b="1" dirty="0">
                <a:solidFill>
                  <a:srgbClr val="FF0000"/>
                </a:solidFill>
              </a:rPr>
              <a:t>redemption</a:t>
            </a:r>
            <a:r>
              <a:rPr lang="en-US" sz="2800" b="1" dirty="0"/>
              <a:t> that is in Christ Jesus, whom God put forward as a </a:t>
            </a:r>
            <a:r>
              <a:rPr lang="en-US" sz="2800" b="1" dirty="0">
                <a:solidFill>
                  <a:srgbClr val="FF0000"/>
                </a:solidFill>
              </a:rPr>
              <a:t>propitiation</a:t>
            </a:r>
            <a:r>
              <a:rPr lang="en-US" sz="2800" b="1" dirty="0"/>
              <a:t> by his blood, to be received by faith. This was to show God's righteousness, because in his divine forbearance he had passed over former sins. It was to show his righteousness at the present time, so that </a:t>
            </a:r>
            <a:r>
              <a:rPr lang="en-US" sz="2800" b="1" dirty="0">
                <a:solidFill>
                  <a:srgbClr val="FF0000"/>
                </a:solidFill>
              </a:rPr>
              <a:t>he might be just</a:t>
            </a:r>
            <a:r>
              <a:rPr lang="en-US" sz="2800" b="1" dirty="0"/>
              <a:t> and the justifier of the one who has </a:t>
            </a:r>
            <a:r>
              <a:rPr lang="en-US" sz="2800" b="1" dirty="0">
                <a:solidFill>
                  <a:srgbClr val="FF0000"/>
                </a:solidFill>
              </a:rPr>
              <a:t>faith in Jesus</a:t>
            </a:r>
            <a:r>
              <a:rPr lang="en-US" sz="2800" b="1" dirty="0"/>
              <a:t>. (Romans 3:23-26)</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11630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b="1" dirty="0">
                <a:solidFill>
                  <a:srgbClr val="0070C0"/>
                </a:solidFill>
              </a:rPr>
              <a:t>1. We are counted guilty because of Adam’s sin. </a:t>
            </a:r>
          </a:p>
          <a:p>
            <a:pPr lvl="1"/>
            <a:r>
              <a:rPr lang="en-US" sz="2800" b="1" dirty="0">
                <a:solidFill>
                  <a:srgbClr val="0070C0"/>
                </a:solidFill>
              </a:rPr>
              <a:t>We have </a:t>
            </a:r>
            <a:r>
              <a:rPr lang="en-US" sz="2800" b="1" i="1" dirty="0">
                <a:solidFill>
                  <a:srgbClr val="FF0000"/>
                </a:solidFill>
              </a:rPr>
              <a:t>imputed</a:t>
            </a:r>
            <a:r>
              <a:rPr lang="en-US" sz="2800" b="1" dirty="0">
                <a:solidFill>
                  <a:srgbClr val="0070C0"/>
                </a:solidFill>
              </a:rPr>
              <a:t> sin from Adam meaning </a:t>
            </a:r>
            <a:r>
              <a:rPr lang="en-US" sz="2800" b="1" i="1" dirty="0">
                <a:solidFill>
                  <a:srgbClr val="FF0000"/>
                </a:solidFill>
              </a:rPr>
              <a:t>“to think of belonging to someone and therefore to cause it to belong to that person.”</a:t>
            </a:r>
          </a:p>
          <a:p>
            <a:pPr lvl="1"/>
            <a:r>
              <a:rPr lang="en-US" sz="2800" b="1" dirty="0">
                <a:solidFill>
                  <a:srgbClr val="0070C0"/>
                </a:solidFill>
              </a:rPr>
              <a:t>Inherited sin is often called original sin. Original does not refer to Adam’s first sin but that Adam represented every human and when Adam disobeyed, God counted every human as also guilty.</a:t>
            </a:r>
          </a:p>
          <a:p>
            <a:pPr lvl="1"/>
            <a:r>
              <a:rPr lang="en-US" sz="2800" b="1" dirty="0">
                <a:solidFill>
                  <a:srgbClr val="0070C0"/>
                </a:solidFill>
              </a:rPr>
              <a:t>Inherited sin seems unfair BUT (1) we have all willingly committed many other sins for which we are guilty. (2) If we had been Adam we </a:t>
            </a:r>
            <a:r>
              <a:rPr lang="en-US" sz="2800" b="1" dirty="0">
                <a:solidFill>
                  <a:srgbClr val="FF0000"/>
                </a:solidFill>
              </a:rPr>
              <a:t>probably</a:t>
            </a:r>
            <a:r>
              <a:rPr lang="en-US" sz="2800" b="1" dirty="0">
                <a:solidFill>
                  <a:srgbClr val="0070C0"/>
                </a:solidFill>
              </a:rPr>
              <a:t> would have done the same thing. (3) If someone thinks it is unfair to be represented by Adam and have imputed sin and guilt then why is it fair to be represented by Christ and have imputed righteousness?</a:t>
            </a:r>
          </a:p>
          <a:p>
            <a:pPr lvl="1"/>
            <a:r>
              <a:rPr lang="en-US" sz="2800" b="1" dirty="0">
                <a:solidFill>
                  <a:srgbClr val="0070C0"/>
                </a:solidFill>
              </a:rPr>
              <a:t>Blaise Pascal (1623-1662) said, “The doctrine original sin seems an offense to reason, but once accepted it makes total sense of the human condition.”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29690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2. We have a sinful nature because of Adam’s sin.</a:t>
            </a:r>
          </a:p>
          <a:p>
            <a:pPr marL="0" indent="0">
              <a:buNone/>
            </a:pPr>
            <a:r>
              <a:rPr lang="en-US" b="1" dirty="0"/>
              <a:t>Behold, I was brought forth in iniquity, and in sin did my mother conceive me. </a:t>
            </a:r>
            <a:r>
              <a:rPr lang="en-US" dirty="0"/>
              <a:t>(Psalm 51:5)</a:t>
            </a:r>
            <a:r>
              <a:rPr lang="en-US" b="1" dirty="0">
                <a:solidFill>
                  <a:srgbClr val="0070C0"/>
                </a:solidFill>
              </a:rPr>
              <a:t> </a:t>
            </a:r>
          </a:p>
          <a:p>
            <a:r>
              <a:rPr lang="en-US" b="1" dirty="0">
                <a:solidFill>
                  <a:srgbClr val="0070C0"/>
                </a:solidFill>
              </a:rPr>
              <a:t>It is not necessary to teach a child how to sin!</a:t>
            </a:r>
          </a:p>
          <a:p>
            <a:r>
              <a:rPr lang="en-US" b="1" dirty="0">
                <a:solidFill>
                  <a:srgbClr val="0070C0"/>
                </a:solidFill>
              </a:rPr>
              <a:t>But we are not as bad as we could be due to the constraints of civil law, expectations of others, the conviction of our conscience and most of all by common grace (undeserved favor given to all people in varying amounts).</a:t>
            </a:r>
          </a:p>
          <a:p>
            <a:r>
              <a:rPr lang="en-US" b="1" dirty="0">
                <a:solidFill>
                  <a:srgbClr val="0070C0"/>
                </a:solidFill>
              </a:rPr>
              <a:t>Nevertheless our natures totally lack spiritual good before God.</a:t>
            </a:r>
          </a:p>
          <a:p>
            <a:r>
              <a:rPr lang="en-US" b="1" dirty="0">
                <a:solidFill>
                  <a:srgbClr val="0070C0"/>
                </a:solidFill>
              </a:rPr>
              <a:t>Every part of our being is affected by sin</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64902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inherited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2. We have a sinful nature because of Adam’s sin.</a:t>
            </a:r>
          </a:p>
          <a:p>
            <a:r>
              <a:rPr lang="en-US" b="1" dirty="0">
                <a:solidFill>
                  <a:srgbClr val="0070C0"/>
                </a:solidFill>
              </a:rPr>
              <a:t>Our natures totally lack spiritual good before God. Every part of our being is affected by sin.</a:t>
            </a:r>
          </a:p>
          <a:p>
            <a:pPr marL="0" indent="0">
              <a:buNone/>
            </a:pPr>
            <a:r>
              <a:rPr lang="en-US" b="1" dirty="0"/>
              <a:t>The heart </a:t>
            </a:r>
            <a:r>
              <a:rPr lang="en-US" i="1" dirty="0"/>
              <a:t>(center of our desires and decision-making) </a:t>
            </a:r>
            <a:r>
              <a:rPr lang="en-US" b="1" dirty="0"/>
              <a:t>is deceitful above all things, and desperately sick; who can understand it? </a:t>
            </a:r>
            <a:r>
              <a:rPr lang="en-US" dirty="0"/>
              <a:t>(Jeremiah 17:9)</a:t>
            </a:r>
          </a:p>
          <a:p>
            <a:pPr marL="0" indent="0">
              <a:buNone/>
            </a:pPr>
            <a:r>
              <a:rPr lang="en-US" b="1" dirty="0"/>
              <a:t>For I know that nothing good dwells in me, that is, in my </a:t>
            </a:r>
            <a:r>
              <a:rPr lang="en-US" b="1" dirty="0">
                <a:solidFill>
                  <a:srgbClr val="FF0000"/>
                </a:solidFill>
              </a:rPr>
              <a:t>flesh</a:t>
            </a:r>
            <a:r>
              <a:rPr lang="en-US" b="1" dirty="0"/>
              <a:t>. For I have the desire to do what is right, but </a:t>
            </a:r>
            <a:r>
              <a:rPr lang="en-US" b="1" dirty="0">
                <a:solidFill>
                  <a:srgbClr val="FF0000"/>
                </a:solidFill>
              </a:rPr>
              <a:t>not the ability </a:t>
            </a:r>
            <a:r>
              <a:rPr lang="en-US" b="1" dirty="0"/>
              <a:t>to carry it out. </a:t>
            </a:r>
            <a:r>
              <a:rPr lang="en-US" dirty="0"/>
              <a:t>(Romans 7:18)</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18675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1400</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 The Fall – What is the origin of sin? </vt:lpstr>
      <vt:lpstr> The Fall – What is the origin of sin? </vt:lpstr>
      <vt:lpstr> The Fall – What is inherited sin? </vt:lpstr>
      <vt:lpstr> The Fall – What is inherited sin? </vt:lpstr>
      <vt:lpstr> The Fall – What is inherited sin? </vt:lpstr>
      <vt:lpstr> The Fall – What is inherited sin? </vt:lpstr>
      <vt:lpstr> The Fall – What is inherited sin? </vt:lpstr>
      <vt:lpstr> The Fall – What is inherited sin? </vt:lpstr>
      <vt:lpstr> The Fall – What is inherited sin?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2016-10-02T20:49:29Z</dcterms:created>
  <dcterms:modified xsi:type="dcterms:W3CDTF">2016-10-02T20:53:13Z</dcterms:modified>
</cp:coreProperties>
</file>