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DEE585A-E1E9-401A-8803-B005559878B3}"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2784026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DEE585A-E1E9-401A-8803-B005559878B3}"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3793390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DEE585A-E1E9-401A-8803-B005559878B3}"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1329512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DEE585A-E1E9-401A-8803-B005559878B3}"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265023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DEE585A-E1E9-401A-8803-B005559878B3}" type="datetimeFigureOut">
              <a:rPr lang="en-US" smtClean="0"/>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190758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4DEE585A-E1E9-401A-8803-B005559878B3}"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2392032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4DEE585A-E1E9-401A-8803-B005559878B3}" type="datetimeFigureOut">
              <a:rPr lang="en-US" smtClean="0"/>
              <a:t>10/9/2016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3919583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DEE585A-E1E9-401A-8803-B005559878B3}" type="datetimeFigureOut">
              <a:rPr lang="en-US" smtClean="0"/>
              <a:t>10/9/2016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330519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E585A-E1E9-401A-8803-B005559878B3}" type="datetimeFigureOut">
              <a:rPr lang="en-US" smtClean="0"/>
              <a:t>10/9/2016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3341189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EE585A-E1E9-401A-8803-B005559878B3}"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60887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EE585A-E1E9-401A-8803-B005559878B3}" type="datetimeFigureOut">
              <a:rPr lang="en-US" smtClean="0"/>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FB67C-5C0E-47AB-B929-B0301E84D5CD}" type="slidenum">
              <a:rPr lang="en-US" smtClean="0"/>
              <a:t>‹#›</a:t>
            </a:fld>
            <a:endParaRPr lang="en-US"/>
          </a:p>
        </p:txBody>
      </p:sp>
    </p:spTree>
    <p:extLst>
      <p:ext uri="{BB962C8B-B14F-4D97-AF65-F5344CB8AC3E}">
        <p14:creationId xmlns:p14="http://schemas.microsoft.com/office/powerpoint/2010/main" val="4117142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E585A-E1E9-401A-8803-B005559878B3}" type="datetimeFigureOut">
              <a:rPr lang="en-US" smtClean="0"/>
              <a:t>10/9/2016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FB67C-5C0E-47AB-B929-B0301E84D5CD}" type="slidenum">
              <a:rPr lang="en-US" smtClean="0"/>
              <a:t>‹#›</a:t>
            </a:fld>
            <a:endParaRPr lang="en-US"/>
          </a:p>
        </p:txBody>
      </p:sp>
    </p:spTree>
    <p:extLst>
      <p:ext uri="{BB962C8B-B14F-4D97-AF65-F5344CB8AC3E}">
        <p14:creationId xmlns:p14="http://schemas.microsoft.com/office/powerpoint/2010/main" val="2696555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October 9, 2016</a:t>
            </a:r>
          </a:p>
        </p:txBody>
      </p:sp>
    </p:spTree>
    <p:extLst>
      <p:ext uri="{BB962C8B-B14F-4D97-AF65-F5344CB8AC3E}">
        <p14:creationId xmlns:p14="http://schemas.microsoft.com/office/powerpoint/2010/main" val="3432467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Fall –  Review</a:t>
            </a:r>
          </a:p>
        </p:txBody>
      </p:sp>
      <p:sp>
        <p:nvSpPr>
          <p:cNvPr id="9" name="Content Placeholder 8"/>
          <p:cNvSpPr>
            <a:spLocks noGrp="1"/>
          </p:cNvSpPr>
          <p:nvPr>
            <p:ph idx="1"/>
          </p:nvPr>
        </p:nvSpPr>
        <p:spPr>
          <a:xfrm>
            <a:off x="838200" y="773724"/>
            <a:ext cx="10515600" cy="5933806"/>
          </a:xfrm>
          <a:solidFill>
            <a:srgbClr val="FFFFCC"/>
          </a:solidFill>
        </p:spPr>
        <p:txBody>
          <a:bodyPr>
            <a:normAutofit/>
          </a:bodyPr>
          <a:lstStyle/>
          <a:p>
            <a:r>
              <a:rPr lang="en-US" b="1" dirty="0">
                <a:solidFill>
                  <a:srgbClr val="0070C0"/>
                </a:solidFill>
              </a:rPr>
              <a:t>The Fall in Genesis 3 should be considered Historical Narrative.</a:t>
            </a:r>
          </a:p>
          <a:p>
            <a:r>
              <a:rPr lang="en-US" b="1" dirty="0">
                <a:solidFill>
                  <a:srgbClr val="0070C0"/>
                </a:solidFill>
              </a:rPr>
              <a:t>Because of Adam’s sin every natural born person is counted guilty.</a:t>
            </a:r>
          </a:p>
          <a:p>
            <a:r>
              <a:rPr lang="en-US" b="1" dirty="0">
                <a:solidFill>
                  <a:srgbClr val="0070C0"/>
                </a:solidFill>
              </a:rPr>
              <a:t>Because of Adam’s sin we have a sinful nature.</a:t>
            </a:r>
          </a:p>
          <a:p>
            <a:r>
              <a:rPr lang="en-US" b="1" dirty="0">
                <a:solidFill>
                  <a:srgbClr val="0070C0"/>
                </a:solidFill>
              </a:rPr>
              <a:t>Before the Law was given people died because they had inherited Adam’s sin BUT their sins were not counted as infractions of the Law.</a:t>
            </a:r>
          </a:p>
          <a:p>
            <a:r>
              <a:rPr lang="en-US" b="1" dirty="0">
                <a:solidFill>
                  <a:srgbClr val="0070C0"/>
                </a:solidFill>
              </a:rPr>
              <a:t>Before we were born God thought of us as sinners because we had descended from Adam.</a:t>
            </a: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359245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12192000" cy="656493"/>
          </a:xfrm>
          <a:solidFill>
            <a:srgbClr val="FFFFCC"/>
          </a:solidFill>
          <a:ln>
            <a:solidFill>
              <a:schemeClr val="accent1"/>
            </a:solidFill>
          </a:ln>
        </p:spPr>
        <p:txBody>
          <a:bodyPr>
            <a:noAutofit/>
          </a:bodyPr>
          <a:lstStyle/>
          <a:p>
            <a:r>
              <a:rPr lang="en-US" sz="2800" b="1" dirty="0">
                <a:cs typeface="Arial" panose="020B0604020202020204" pitchFamily="34" charset="0"/>
              </a:rPr>
              <a:t>The Fall –Possible interpretations of the Fall </a:t>
            </a:r>
          </a:p>
        </p:txBody>
      </p:sp>
      <p:sp>
        <p:nvSpPr>
          <p:cNvPr id="9" name="Content Placeholder 8"/>
          <p:cNvSpPr>
            <a:spLocks noGrp="1"/>
          </p:cNvSpPr>
          <p:nvPr>
            <p:ph idx="1"/>
          </p:nvPr>
        </p:nvSpPr>
        <p:spPr>
          <a:xfrm>
            <a:off x="0" y="720970"/>
            <a:ext cx="12192000" cy="6137030"/>
          </a:xfrm>
          <a:solidFill>
            <a:srgbClr val="FFFFCC"/>
          </a:solidFill>
        </p:spPr>
        <p:txBody>
          <a:bodyPr>
            <a:normAutofit/>
          </a:bodyPr>
          <a:lstStyle/>
          <a:p>
            <a:r>
              <a:rPr lang="en-US" b="1" dirty="0">
                <a:solidFill>
                  <a:srgbClr val="0070C0"/>
                </a:solidFill>
              </a:rPr>
              <a:t>In large measure your theology of redemption is based upon your understanding of the Fall.</a:t>
            </a:r>
          </a:p>
          <a:p>
            <a:pPr marL="0" indent="0">
              <a:buNone/>
            </a:pPr>
            <a:endParaRPr lang="en-US" sz="2600" b="1" dirty="0">
              <a:solidFill>
                <a:srgbClr val="0070C0"/>
              </a:solidFill>
            </a:endParaRPr>
          </a:p>
          <a:p>
            <a:pPr marL="1828800" lvl="3" indent="-457200">
              <a:buFont typeface="+mj-lt"/>
              <a:buAutoNum type="arabicPeriod"/>
            </a:pPr>
            <a:endParaRPr lang="en-US" sz="2600" b="1" dirty="0">
              <a:solidFill>
                <a:srgbClr val="0070C0"/>
              </a:solidFill>
            </a:endParaRP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p:cNvGraphicFramePr>
            <a:graphicFrameLocks noGrp="1"/>
          </p:cNvGraphicFramePr>
          <p:nvPr>
            <p:extLst/>
          </p:nvPr>
        </p:nvGraphicFramePr>
        <p:xfrm>
          <a:off x="149468" y="1549963"/>
          <a:ext cx="11923470" cy="5287314"/>
        </p:xfrm>
        <a:graphic>
          <a:graphicData uri="http://schemas.openxmlformats.org/drawingml/2006/table">
            <a:tbl>
              <a:tblPr firstRow="1" bandRow="1">
                <a:tableStyleId>{5C22544A-7EE6-4342-B048-85BDC9FD1C3A}</a:tableStyleId>
              </a:tblPr>
              <a:tblGrid>
                <a:gridCol w="2532186">
                  <a:extLst>
                    <a:ext uri="{9D8B030D-6E8A-4147-A177-3AD203B41FA5}">
                      <a16:colId xmlns:a16="http://schemas.microsoft.com/office/drawing/2014/main" val="3415678369"/>
                    </a:ext>
                  </a:extLst>
                </a:gridCol>
                <a:gridCol w="1450731">
                  <a:extLst>
                    <a:ext uri="{9D8B030D-6E8A-4147-A177-3AD203B41FA5}">
                      <a16:colId xmlns:a16="http://schemas.microsoft.com/office/drawing/2014/main" val="1773379975"/>
                    </a:ext>
                  </a:extLst>
                </a:gridCol>
                <a:gridCol w="1178169">
                  <a:extLst>
                    <a:ext uri="{9D8B030D-6E8A-4147-A177-3AD203B41FA5}">
                      <a16:colId xmlns:a16="http://schemas.microsoft.com/office/drawing/2014/main" val="60188094"/>
                    </a:ext>
                  </a:extLst>
                </a:gridCol>
                <a:gridCol w="1283677">
                  <a:extLst>
                    <a:ext uri="{9D8B030D-6E8A-4147-A177-3AD203B41FA5}">
                      <a16:colId xmlns:a16="http://schemas.microsoft.com/office/drawing/2014/main" val="636720267"/>
                    </a:ext>
                  </a:extLst>
                </a:gridCol>
                <a:gridCol w="3279531">
                  <a:extLst>
                    <a:ext uri="{9D8B030D-6E8A-4147-A177-3AD203B41FA5}">
                      <a16:colId xmlns:a16="http://schemas.microsoft.com/office/drawing/2014/main" val="317539562"/>
                    </a:ext>
                  </a:extLst>
                </a:gridCol>
                <a:gridCol w="2199176">
                  <a:extLst>
                    <a:ext uri="{9D8B030D-6E8A-4147-A177-3AD203B41FA5}">
                      <a16:colId xmlns:a16="http://schemas.microsoft.com/office/drawing/2014/main" val="3896579740"/>
                    </a:ext>
                  </a:extLst>
                </a:gridCol>
              </a:tblGrid>
              <a:tr h="471132">
                <a:tc>
                  <a:txBody>
                    <a:bodyPr/>
                    <a:lstStyle/>
                    <a:p>
                      <a:r>
                        <a:rPr lang="en-US" sz="2400" b="1" dirty="0">
                          <a:solidFill>
                            <a:schemeClr val="tx1"/>
                          </a:solidFill>
                        </a:rPr>
                        <a:t>Theology of Redemption</a:t>
                      </a:r>
                    </a:p>
                  </a:txBody>
                  <a:tcPr>
                    <a:solidFill>
                      <a:schemeClr val="accent1">
                        <a:lumMod val="20000"/>
                        <a:lumOff val="80000"/>
                      </a:schemeClr>
                    </a:solidFill>
                  </a:tcPr>
                </a:tc>
                <a:tc>
                  <a:txBody>
                    <a:bodyPr/>
                    <a:lstStyle/>
                    <a:p>
                      <a:r>
                        <a:rPr lang="en-US" sz="2400" dirty="0">
                          <a:solidFill>
                            <a:schemeClr val="tx1"/>
                          </a:solidFill>
                        </a:rPr>
                        <a:t>The Fall</a:t>
                      </a:r>
                    </a:p>
                  </a:txBody>
                  <a:tcPr>
                    <a:solidFill>
                      <a:schemeClr val="accent1">
                        <a:lumMod val="20000"/>
                        <a:lumOff val="80000"/>
                      </a:schemeClr>
                    </a:solidFill>
                  </a:tcPr>
                </a:tc>
                <a:tc>
                  <a:txBody>
                    <a:bodyPr/>
                    <a:lstStyle/>
                    <a:p>
                      <a:r>
                        <a:rPr lang="en-US" sz="2400" b="1" dirty="0">
                          <a:solidFill>
                            <a:schemeClr val="tx1"/>
                          </a:solidFill>
                        </a:rPr>
                        <a:t>Heaven</a:t>
                      </a:r>
                    </a:p>
                  </a:txBody>
                  <a:tcPr>
                    <a:solidFill>
                      <a:schemeClr val="accent1">
                        <a:lumMod val="20000"/>
                        <a:lumOff val="80000"/>
                      </a:schemeClr>
                    </a:solidFill>
                  </a:tcPr>
                </a:tc>
                <a:tc>
                  <a:txBody>
                    <a:bodyPr/>
                    <a:lstStyle/>
                    <a:p>
                      <a:r>
                        <a:rPr lang="en-US" sz="2400" b="1" dirty="0">
                          <a:solidFill>
                            <a:schemeClr val="tx1"/>
                          </a:solidFill>
                        </a:rPr>
                        <a:t>Hell</a:t>
                      </a:r>
                    </a:p>
                  </a:txBody>
                  <a:tcPr>
                    <a:solidFill>
                      <a:schemeClr val="accent1">
                        <a:lumMod val="20000"/>
                        <a:lumOff val="80000"/>
                      </a:schemeClr>
                    </a:solidFill>
                  </a:tcPr>
                </a:tc>
                <a:tc>
                  <a:txBody>
                    <a:bodyPr/>
                    <a:lstStyle/>
                    <a:p>
                      <a:r>
                        <a:rPr lang="en-US" sz="2400" b="1" dirty="0">
                          <a:solidFill>
                            <a:schemeClr val="tx1"/>
                          </a:solidFill>
                        </a:rPr>
                        <a:t>Original</a:t>
                      </a:r>
                      <a:r>
                        <a:rPr lang="en-US" sz="2400" b="1" baseline="0" dirty="0">
                          <a:solidFill>
                            <a:schemeClr val="tx1"/>
                          </a:solidFill>
                        </a:rPr>
                        <a:t> Sin</a:t>
                      </a:r>
                      <a:endParaRPr lang="en-US" sz="2400" b="1" dirty="0">
                        <a:solidFill>
                          <a:schemeClr val="tx1"/>
                        </a:solidFill>
                      </a:endParaRPr>
                    </a:p>
                  </a:txBody>
                  <a:tcPr>
                    <a:solidFill>
                      <a:schemeClr val="accent1">
                        <a:lumMod val="20000"/>
                        <a:lumOff val="80000"/>
                      </a:schemeClr>
                    </a:solidFill>
                  </a:tcPr>
                </a:tc>
                <a:tc>
                  <a:txBody>
                    <a:bodyPr/>
                    <a:lstStyle/>
                    <a:p>
                      <a:r>
                        <a:rPr lang="en-US" sz="2400" b="1" dirty="0">
                          <a:solidFill>
                            <a:schemeClr val="tx1"/>
                          </a:solidFill>
                        </a:rPr>
                        <a:t>Free Will </a:t>
                      </a:r>
                    </a:p>
                    <a:p>
                      <a:r>
                        <a:rPr lang="en-US" sz="2400" b="0" dirty="0">
                          <a:solidFill>
                            <a:srgbClr val="FF0000"/>
                          </a:solidFill>
                        </a:rPr>
                        <a:t>(Moral ability to sin or not sin)</a:t>
                      </a:r>
                    </a:p>
                  </a:txBody>
                  <a:tcPr>
                    <a:solidFill>
                      <a:schemeClr val="accent1">
                        <a:lumMod val="20000"/>
                        <a:lumOff val="80000"/>
                      </a:schemeClr>
                    </a:solidFill>
                  </a:tcPr>
                </a:tc>
                <a:extLst>
                  <a:ext uri="{0D108BD9-81ED-4DB2-BD59-A6C34878D82A}">
                    <a16:rowId xmlns:a16="http://schemas.microsoft.com/office/drawing/2014/main" val="4170405409"/>
                  </a:ext>
                </a:extLst>
              </a:tr>
              <a:tr h="848038">
                <a:tc>
                  <a:txBody>
                    <a:bodyPr/>
                    <a:lstStyle/>
                    <a:p>
                      <a:r>
                        <a:rPr lang="en-US" sz="2400" b="1" dirty="0">
                          <a:solidFill>
                            <a:schemeClr val="tx1"/>
                          </a:solidFill>
                        </a:rPr>
                        <a:t>Universalist</a:t>
                      </a:r>
                    </a:p>
                  </a:txBody>
                  <a:tcPr>
                    <a:solidFill>
                      <a:schemeClr val="accent1">
                        <a:lumMod val="20000"/>
                        <a:lumOff val="80000"/>
                      </a:schemeClr>
                    </a:solidFill>
                  </a:tcPr>
                </a:tc>
                <a:tc>
                  <a:txBody>
                    <a:bodyPr/>
                    <a:lstStyle/>
                    <a:p>
                      <a:r>
                        <a:rPr lang="en-US" sz="2400" b="1" dirty="0">
                          <a:solidFill>
                            <a:schemeClr val="tx1"/>
                          </a:solidFill>
                        </a:rPr>
                        <a:t>Irrelevant</a:t>
                      </a:r>
                    </a:p>
                  </a:txBody>
                  <a:tcPr>
                    <a:solidFill>
                      <a:schemeClr val="accent1">
                        <a:lumMod val="20000"/>
                        <a:lumOff val="80000"/>
                      </a:schemeClr>
                    </a:solidFill>
                  </a:tcPr>
                </a:tc>
                <a:tc>
                  <a:txBody>
                    <a:bodyPr/>
                    <a:lstStyle/>
                    <a:p>
                      <a:r>
                        <a:rPr lang="en-US" sz="2400" b="1" dirty="0">
                          <a:solidFill>
                            <a:schemeClr val="tx1"/>
                          </a:solidFill>
                        </a:rPr>
                        <a:t>Exists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Does not exist</a:t>
                      </a:r>
                    </a:p>
                  </a:txBody>
                  <a:tcPr>
                    <a:solidFill>
                      <a:schemeClr val="accent1">
                        <a:lumMod val="20000"/>
                        <a:lumOff val="80000"/>
                      </a:schemeClr>
                    </a:solidFill>
                  </a:tcPr>
                </a:tc>
                <a:tc>
                  <a:txBody>
                    <a:bodyPr/>
                    <a:lstStyle/>
                    <a:p>
                      <a:r>
                        <a:rPr lang="en-US" sz="2400" b="1" dirty="0">
                          <a:solidFill>
                            <a:schemeClr val="tx1"/>
                          </a:solidFill>
                        </a:rPr>
                        <a:t>NA    Everyone goes to heaven when they die.</a:t>
                      </a:r>
                    </a:p>
                  </a:txBody>
                  <a:tcPr>
                    <a:solidFill>
                      <a:schemeClr val="accent1">
                        <a:lumMod val="20000"/>
                        <a:lumOff val="80000"/>
                      </a:schemeClr>
                    </a:solidFill>
                  </a:tcPr>
                </a:tc>
                <a:tc>
                  <a:txBody>
                    <a:bodyPr/>
                    <a:lstStyle/>
                    <a:p>
                      <a:r>
                        <a:rPr lang="en-US" sz="2400" b="1" dirty="0">
                          <a:solidFill>
                            <a:schemeClr val="tx1"/>
                          </a:solidFill>
                        </a:rPr>
                        <a:t>NA</a:t>
                      </a:r>
                    </a:p>
                  </a:txBody>
                  <a:tcPr>
                    <a:solidFill>
                      <a:schemeClr val="accent1">
                        <a:lumMod val="20000"/>
                        <a:lumOff val="80000"/>
                      </a:schemeClr>
                    </a:solidFill>
                  </a:tcPr>
                </a:tc>
                <a:extLst>
                  <a:ext uri="{0D108BD9-81ED-4DB2-BD59-A6C34878D82A}">
                    <a16:rowId xmlns:a16="http://schemas.microsoft.com/office/drawing/2014/main" val="2340573318"/>
                  </a:ext>
                </a:extLst>
              </a:tr>
              <a:tr h="471132">
                <a:tc>
                  <a:txBody>
                    <a:bodyPr/>
                    <a:lstStyle/>
                    <a:p>
                      <a:r>
                        <a:rPr lang="en-US" sz="2400" b="1" dirty="0" err="1">
                          <a:solidFill>
                            <a:schemeClr val="tx1"/>
                          </a:solidFill>
                        </a:rPr>
                        <a:t>Pelagian</a:t>
                      </a:r>
                      <a:endParaRPr lang="en-US" sz="2400" b="1" dirty="0">
                        <a:solidFill>
                          <a:schemeClr val="tx1"/>
                        </a:solidFill>
                      </a:endParaRPr>
                    </a:p>
                  </a:txBody>
                  <a:tcPr>
                    <a:solidFill>
                      <a:schemeClr val="accent1">
                        <a:lumMod val="20000"/>
                        <a:lumOff val="80000"/>
                      </a:schemeClr>
                    </a:solidFill>
                  </a:tcPr>
                </a:tc>
                <a:tc>
                  <a:txBody>
                    <a:bodyPr/>
                    <a:lstStyle/>
                    <a:p>
                      <a:r>
                        <a:rPr lang="en-US" sz="2400" b="1" dirty="0">
                          <a:solidFill>
                            <a:schemeClr val="tx1"/>
                          </a:solidFill>
                        </a:rPr>
                        <a:t>Irrelevant</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r>
                        <a:rPr lang="en-US" sz="2400" b="1">
                          <a:solidFill>
                            <a:schemeClr val="tx1"/>
                          </a:solidFill>
                        </a:rPr>
                        <a:t>NA</a:t>
                      </a:r>
                      <a:endParaRPr lang="en-US" sz="2400" b="1" dirty="0">
                        <a:solidFill>
                          <a:schemeClr val="tx1"/>
                        </a:solidFill>
                      </a:endParaRPr>
                    </a:p>
                  </a:txBody>
                  <a:tcPr>
                    <a:solidFill>
                      <a:schemeClr val="accent1">
                        <a:lumMod val="20000"/>
                        <a:lumOff val="80000"/>
                      </a:schemeClr>
                    </a:solidFill>
                  </a:tcPr>
                </a:tc>
                <a:tc>
                  <a:txBody>
                    <a:bodyPr/>
                    <a:lstStyle/>
                    <a:p>
                      <a:r>
                        <a:rPr lang="en-US" sz="2400" b="1" dirty="0">
                          <a:solidFill>
                            <a:schemeClr val="tx1"/>
                          </a:solidFill>
                        </a:rPr>
                        <a:t>Yes</a:t>
                      </a:r>
                    </a:p>
                  </a:txBody>
                  <a:tcPr>
                    <a:solidFill>
                      <a:schemeClr val="accent1">
                        <a:lumMod val="20000"/>
                        <a:lumOff val="80000"/>
                      </a:schemeClr>
                    </a:solidFill>
                  </a:tcPr>
                </a:tc>
                <a:extLst>
                  <a:ext uri="{0D108BD9-81ED-4DB2-BD59-A6C34878D82A}">
                    <a16:rowId xmlns:a16="http://schemas.microsoft.com/office/drawing/2014/main" val="2582118398"/>
                  </a:ext>
                </a:extLst>
              </a:tr>
              <a:tr h="1224944">
                <a:tc>
                  <a:txBody>
                    <a:bodyPr/>
                    <a:lstStyle/>
                    <a:p>
                      <a:r>
                        <a:rPr lang="en-US" sz="2400" b="1" dirty="0">
                          <a:solidFill>
                            <a:schemeClr val="tx1"/>
                          </a:solidFill>
                        </a:rPr>
                        <a:t>Semi-</a:t>
                      </a:r>
                      <a:r>
                        <a:rPr lang="en-US" sz="2400" b="1" dirty="0" err="1">
                          <a:solidFill>
                            <a:schemeClr val="tx1"/>
                          </a:solidFill>
                        </a:rPr>
                        <a:t>Pelagian</a:t>
                      </a:r>
                      <a:endParaRPr lang="en-US" sz="2400" b="1" dirty="0">
                        <a:solidFill>
                          <a:schemeClr val="tx1"/>
                        </a:solidFill>
                      </a:endParaRPr>
                    </a:p>
                    <a:p>
                      <a:r>
                        <a:rPr lang="en-US" sz="2400" b="1" dirty="0">
                          <a:solidFill>
                            <a:schemeClr val="tx1"/>
                          </a:solidFill>
                        </a:rPr>
                        <a:t>(Arminian)</a:t>
                      </a:r>
                    </a:p>
                  </a:txBody>
                  <a:tcPr>
                    <a:solidFill>
                      <a:schemeClr val="accent1">
                        <a:lumMod val="20000"/>
                        <a:lumOff val="80000"/>
                      </a:schemeClr>
                    </a:solidFill>
                  </a:tcPr>
                </a:tc>
                <a:tc>
                  <a:txBody>
                    <a:bodyPr/>
                    <a:lstStyle/>
                    <a:p>
                      <a:r>
                        <a:rPr lang="en-US" sz="2400" b="1" dirty="0">
                          <a:solidFill>
                            <a:schemeClr val="tx1"/>
                          </a:solidFill>
                        </a:rPr>
                        <a:t>Historical Narrative</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r>
                        <a:rPr lang="en-US" sz="2400" b="1" dirty="0">
                          <a:solidFill>
                            <a:schemeClr val="tx1"/>
                          </a:solidFill>
                        </a:rPr>
                        <a:t>Every natural born person has Original Sin.</a:t>
                      </a:r>
                    </a:p>
                  </a:txBody>
                  <a:tcPr>
                    <a:solidFill>
                      <a:schemeClr val="accent1">
                        <a:lumMod val="20000"/>
                        <a:lumOff val="80000"/>
                      </a:schemeClr>
                    </a:solidFill>
                  </a:tcPr>
                </a:tc>
                <a:tc>
                  <a:txBody>
                    <a:bodyPr/>
                    <a:lstStyle/>
                    <a:p>
                      <a:r>
                        <a:rPr lang="en-US" sz="2400" b="1" dirty="0">
                          <a:solidFill>
                            <a:schemeClr val="tx1"/>
                          </a:solidFill>
                        </a:rPr>
                        <a:t>Not totally lost in the Fall.</a:t>
                      </a:r>
                    </a:p>
                  </a:txBody>
                  <a:tcPr>
                    <a:solidFill>
                      <a:schemeClr val="accent1">
                        <a:lumMod val="20000"/>
                        <a:lumOff val="80000"/>
                      </a:schemeClr>
                    </a:solidFill>
                  </a:tcPr>
                </a:tc>
                <a:extLst>
                  <a:ext uri="{0D108BD9-81ED-4DB2-BD59-A6C34878D82A}">
                    <a16:rowId xmlns:a16="http://schemas.microsoft.com/office/drawing/2014/main" val="2321225242"/>
                  </a:ext>
                </a:extLst>
              </a:tr>
              <a:tr h="848038">
                <a:tc>
                  <a:txBody>
                    <a:bodyPr/>
                    <a:lstStyle/>
                    <a:p>
                      <a:r>
                        <a:rPr lang="en-US" sz="2400" b="1" dirty="0">
                          <a:solidFill>
                            <a:schemeClr val="tx1"/>
                          </a:solidFill>
                        </a:rPr>
                        <a:t>Reformed (Doctrines of Grace) (Calvinism)</a:t>
                      </a:r>
                    </a:p>
                    <a:p>
                      <a:r>
                        <a:rPr lang="en-US" sz="2400" b="1" dirty="0">
                          <a:solidFill>
                            <a:schemeClr val="tx1"/>
                          </a:solidFill>
                        </a:rPr>
                        <a:t>(Augustinian)</a:t>
                      </a:r>
                    </a:p>
                  </a:txBody>
                  <a:tcPr>
                    <a:solidFill>
                      <a:schemeClr val="accent1">
                        <a:lumMod val="20000"/>
                        <a:lumOff val="80000"/>
                      </a:schemeClr>
                    </a:solidFill>
                  </a:tcPr>
                </a:tc>
                <a:tc>
                  <a:txBody>
                    <a:bodyPr/>
                    <a:lstStyle/>
                    <a:p>
                      <a:r>
                        <a:rPr lang="en-US" sz="2400" b="1" dirty="0">
                          <a:solidFill>
                            <a:schemeClr val="tx1"/>
                          </a:solidFill>
                        </a:rPr>
                        <a:t>Historical Narrative</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p>
                      <a:endParaRPr lang="en-US" sz="2400" b="1" dirty="0">
                        <a:solidFill>
                          <a:schemeClr val="tx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p>
                      <a:endParaRPr lang="en-US" sz="2400" b="1" dirty="0">
                        <a:solidFill>
                          <a:schemeClr val="tx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Every natural born person has Original Sin.</a:t>
                      </a:r>
                    </a:p>
                  </a:txBody>
                  <a:tcPr>
                    <a:solidFill>
                      <a:schemeClr val="accent1">
                        <a:lumMod val="20000"/>
                        <a:lumOff val="80000"/>
                      </a:schemeClr>
                    </a:solidFill>
                  </a:tcPr>
                </a:tc>
                <a:tc>
                  <a:txBody>
                    <a:bodyPr/>
                    <a:lstStyle/>
                    <a:p>
                      <a:r>
                        <a:rPr lang="en-US" sz="2400" b="1" dirty="0">
                          <a:solidFill>
                            <a:schemeClr val="tx1"/>
                          </a:solidFill>
                        </a:rPr>
                        <a:t>No. Morally</a:t>
                      </a:r>
                      <a:r>
                        <a:rPr lang="en-US" sz="2400" b="1" baseline="0" dirty="0">
                          <a:solidFill>
                            <a:schemeClr val="tx1"/>
                          </a:solidFill>
                        </a:rPr>
                        <a:t> unable to not sin.</a:t>
                      </a:r>
                      <a:endParaRPr lang="en-US" sz="2400" b="1"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741522023"/>
                  </a:ext>
                </a:extLst>
              </a:tr>
            </a:tbl>
          </a:graphicData>
        </a:graphic>
      </p:graphicFrame>
    </p:spTree>
    <p:extLst>
      <p:ext uri="{BB962C8B-B14F-4D97-AF65-F5344CB8AC3E}">
        <p14:creationId xmlns:p14="http://schemas.microsoft.com/office/powerpoint/2010/main" val="1517629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Fall – Possible interpretations of the Fall </a:t>
            </a:r>
          </a:p>
        </p:txBody>
      </p:sp>
      <p:sp>
        <p:nvSpPr>
          <p:cNvPr id="9" name="Content Placeholder 8"/>
          <p:cNvSpPr>
            <a:spLocks noGrp="1"/>
          </p:cNvSpPr>
          <p:nvPr>
            <p:ph idx="1"/>
          </p:nvPr>
        </p:nvSpPr>
        <p:spPr>
          <a:xfrm>
            <a:off x="838200" y="773724"/>
            <a:ext cx="10515600" cy="5933806"/>
          </a:xfrm>
          <a:solidFill>
            <a:srgbClr val="FFFFCC"/>
          </a:solidFill>
        </p:spPr>
        <p:txBody>
          <a:bodyPr>
            <a:normAutofit/>
          </a:bodyPr>
          <a:lstStyle/>
          <a:p>
            <a:r>
              <a:rPr lang="en-US" b="1" dirty="0">
                <a:solidFill>
                  <a:srgbClr val="0070C0"/>
                </a:solidFill>
              </a:rPr>
              <a:t>According to Saint Augustine (354-430):</a:t>
            </a:r>
          </a:p>
          <a:p>
            <a:pPr lvl="1"/>
            <a:r>
              <a:rPr lang="en-US" sz="2800" b="1" dirty="0">
                <a:solidFill>
                  <a:srgbClr val="0070C0"/>
                </a:solidFill>
              </a:rPr>
              <a:t>Adam and Eve were created with </a:t>
            </a:r>
            <a:r>
              <a:rPr lang="en-US" sz="2800" b="1" dirty="0">
                <a:solidFill>
                  <a:srgbClr val="FF0000"/>
                </a:solidFill>
              </a:rPr>
              <a:t>free will, </a:t>
            </a:r>
            <a:r>
              <a:rPr lang="en-US" sz="2800" b="1" dirty="0">
                <a:solidFill>
                  <a:srgbClr val="0070C0"/>
                </a:solidFill>
              </a:rPr>
              <a:t>the moral ability to sin and the moral ability to not sin. </a:t>
            </a:r>
          </a:p>
          <a:p>
            <a:pPr lvl="1"/>
            <a:r>
              <a:rPr lang="en-US" sz="2800" b="1" dirty="0">
                <a:solidFill>
                  <a:srgbClr val="0070C0"/>
                </a:solidFill>
              </a:rPr>
              <a:t>In the fall they </a:t>
            </a:r>
            <a:r>
              <a:rPr lang="en-US" sz="2800" b="1" dirty="0">
                <a:solidFill>
                  <a:srgbClr val="FF0000"/>
                </a:solidFill>
              </a:rPr>
              <a:t>lost</a:t>
            </a:r>
            <a:r>
              <a:rPr lang="en-US" sz="2800" b="1" dirty="0">
                <a:solidFill>
                  <a:srgbClr val="0070C0"/>
                </a:solidFill>
              </a:rPr>
              <a:t> the </a:t>
            </a:r>
            <a:r>
              <a:rPr lang="en-US" sz="2800" b="1" dirty="0">
                <a:solidFill>
                  <a:srgbClr val="FF0000"/>
                </a:solidFill>
              </a:rPr>
              <a:t>moral ability to not sin</a:t>
            </a:r>
            <a:r>
              <a:rPr lang="en-US" sz="2800" b="1" dirty="0">
                <a:solidFill>
                  <a:srgbClr val="0070C0"/>
                </a:solidFill>
              </a:rPr>
              <a:t>.</a:t>
            </a:r>
          </a:p>
          <a:p>
            <a:pPr marL="457200" lvl="1" indent="0">
              <a:buNone/>
            </a:pPr>
            <a:r>
              <a:rPr lang="en-US" sz="2800" b="1" dirty="0"/>
              <a:t>The LORD saw that the wickedness of man was great in the earth, and that every intention of the thoughts of his heart was only evil continually. </a:t>
            </a:r>
            <a:r>
              <a:rPr lang="en-US" sz="2800" dirty="0"/>
              <a:t>(Genesis 6:5)</a:t>
            </a:r>
          </a:p>
          <a:p>
            <a:pPr marL="457200" lvl="1" indent="0">
              <a:buNone/>
            </a:pPr>
            <a:r>
              <a:rPr lang="en-US" sz="2800" b="1" dirty="0"/>
              <a:t>We have all become like one who is unclean, and all our righteous deeds are like a polluted garment. We all fade like a leaf, and our iniquities, like the wind, take us away. </a:t>
            </a:r>
            <a:r>
              <a:rPr lang="en-US" sz="2800" dirty="0"/>
              <a:t>(Isaiah 64:6)</a:t>
            </a:r>
            <a:endParaRPr lang="en-US" sz="2800" b="1" dirty="0">
              <a:solidFill>
                <a:srgbClr val="0070C0"/>
              </a:solidFill>
            </a:endParaRPr>
          </a:p>
          <a:p>
            <a:pPr marL="457200" lvl="1" indent="0">
              <a:buNone/>
            </a:pPr>
            <a:r>
              <a:rPr lang="en-US" sz="2800" b="1" dirty="0"/>
              <a:t>“None is righteous, no, not one; no one understands; no one seeks for God. All have turned aside; together they have become worthless; no one does good, not even one.” </a:t>
            </a:r>
            <a:r>
              <a:rPr lang="en-US" sz="2800" dirty="0"/>
              <a:t>(Romans 3:10-12)</a:t>
            </a: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703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Fall – Possible interpretations of the Fall </a:t>
            </a:r>
          </a:p>
        </p:txBody>
      </p:sp>
      <p:sp>
        <p:nvSpPr>
          <p:cNvPr id="9" name="Content Placeholder 8"/>
          <p:cNvSpPr>
            <a:spLocks noGrp="1"/>
          </p:cNvSpPr>
          <p:nvPr>
            <p:ph idx="1"/>
          </p:nvPr>
        </p:nvSpPr>
        <p:spPr>
          <a:xfrm>
            <a:off x="838200" y="747346"/>
            <a:ext cx="10515600" cy="5960183"/>
          </a:xfrm>
          <a:solidFill>
            <a:srgbClr val="FFFFCC"/>
          </a:solidFill>
        </p:spPr>
        <p:txBody>
          <a:bodyPr>
            <a:normAutofit/>
          </a:bodyPr>
          <a:lstStyle/>
          <a:p>
            <a:pPr marL="0" indent="0">
              <a:buNone/>
            </a:pPr>
            <a:r>
              <a:rPr lang="en-US" b="1" dirty="0"/>
              <a:t>Jesus answered them, “Truly, truly, I say to you, everyone who practices sin is a slave to sin. </a:t>
            </a:r>
            <a:r>
              <a:rPr lang="en-US" dirty="0"/>
              <a:t>(John 8:34)</a:t>
            </a:r>
            <a:endParaRPr lang="en-US" b="1" dirty="0"/>
          </a:p>
          <a:p>
            <a:pPr marL="0" indent="0">
              <a:buNone/>
            </a:pPr>
            <a:r>
              <a:rPr lang="en-US" b="1" dirty="0"/>
              <a:t>For the mind that is set on the flesh is hostile to God, for it does not submit to God's law; indeed, it cannot. Those who are in the flesh cannot please God. </a:t>
            </a:r>
            <a:r>
              <a:rPr lang="en-US" dirty="0"/>
              <a:t>(Romans 8:7-8)</a:t>
            </a:r>
          </a:p>
          <a:p>
            <a:pPr marL="0" indent="0">
              <a:buNone/>
            </a:pPr>
            <a:r>
              <a:rPr lang="en-US" b="1" dirty="0"/>
              <a:t>The natural person does not accept the things of the Spirit of God, for they are folly to him, and he is not able to understand them because they are spiritually discerned. </a:t>
            </a:r>
            <a:r>
              <a:rPr lang="en-US" dirty="0"/>
              <a:t>(1 Corinthians 2:14)</a:t>
            </a:r>
          </a:p>
          <a:p>
            <a:pPr marL="0" indent="0">
              <a:buNone/>
            </a:pPr>
            <a:endParaRPr lang="en-US"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47752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cs typeface="Arial" panose="020B0604020202020204" pitchFamily="34" charset="0"/>
              </a:rPr>
              <a:t>The Fall – Possible interpretations of the Fall </a:t>
            </a:r>
            <a:endParaRPr lang="en-US" sz="2800" dirty="0">
              <a:cs typeface="Arial" panose="020B0604020202020204" pitchFamily="34" charset="0"/>
            </a:endParaRPr>
          </a:p>
        </p:txBody>
      </p:sp>
      <p:sp>
        <p:nvSpPr>
          <p:cNvPr id="9" name="Content Placeholder 8"/>
          <p:cNvSpPr>
            <a:spLocks noGrp="1"/>
          </p:cNvSpPr>
          <p:nvPr>
            <p:ph idx="1"/>
          </p:nvPr>
        </p:nvSpPr>
        <p:spPr>
          <a:xfrm>
            <a:off x="1667205" y="2119192"/>
            <a:ext cx="8622288" cy="4021335"/>
          </a:xfrm>
          <a:solidFill>
            <a:srgbClr val="FFFFCC"/>
          </a:solidFill>
        </p:spPr>
        <p:txBody>
          <a:bodyPr>
            <a:normAutofit/>
          </a:bodyPr>
          <a:lstStyle/>
          <a:p>
            <a:pPr marL="0" indent="0">
              <a:buNone/>
            </a:pPr>
            <a:br>
              <a:rPr lang="en-US" b="1" dirty="0">
                <a:cs typeface="Arial" panose="020B0604020202020204" pitchFamily="34" charset="0"/>
              </a:rPr>
            </a:br>
            <a:br>
              <a:rPr lang="en-US" b="1" dirty="0">
                <a:cs typeface="Arial" panose="020B0604020202020204" pitchFamily="34" charset="0"/>
              </a:rPr>
            </a:br>
            <a:endParaRPr lang="en-US" dirty="0"/>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Image result for map of mediterrane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874633"/>
            <a:ext cx="9996855" cy="5601103"/>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p:cNvCxnSpPr/>
          <p:nvPr/>
        </p:nvCxnSpPr>
        <p:spPr>
          <a:xfrm flipH="1" flipV="1">
            <a:off x="3833447" y="1837592"/>
            <a:ext cx="8791" cy="71217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4765431" y="3226777"/>
            <a:ext cx="202223" cy="53633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8425962" y="1918305"/>
            <a:ext cx="202223" cy="53633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624753" y="2958245"/>
            <a:ext cx="1107831" cy="369332"/>
          </a:xfrm>
          <a:prstGeom prst="rect">
            <a:avLst/>
          </a:prstGeom>
          <a:noFill/>
        </p:spPr>
        <p:txBody>
          <a:bodyPr wrap="square" rtlCol="0">
            <a:spAutoFit/>
          </a:bodyPr>
          <a:lstStyle/>
          <a:p>
            <a:r>
              <a:rPr lang="en-US" b="1" dirty="0">
                <a:solidFill>
                  <a:srgbClr val="FF0000"/>
                </a:solidFill>
              </a:rPr>
              <a:t>Carthage</a:t>
            </a:r>
          </a:p>
        </p:txBody>
      </p:sp>
      <p:sp>
        <p:nvSpPr>
          <p:cNvPr id="12" name="TextBox 11"/>
          <p:cNvSpPr txBox="1"/>
          <p:nvPr/>
        </p:nvSpPr>
        <p:spPr>
          <a:xfrm>
            <a:off x="3402422" y="2454636"/>
            <a:ext cx="1107831" cy="369332"/>
          </a:xfrm>
          <a:prstGeom prst="rect">
            <a:avLst/>
          </a:prstGeom>
          <a:noFill/>
        </p:spPr>
        <p:txBody>
          <a:bodyPr wrap="square" rtlCol="0">
            <a:spAutoFit/>
          </a:bodyPr>
          <a:lstStyle/>
          <a:p>
            <a:r>
              <a:rPr lang="en-US" b="1" dirty="0">
                <a:solidFill>
                  <a:srgbClr val="FF0000"/>
                </a:solidFill>
              </a:rPr>
              <a:t>Orange</a:t>
            </a:r>
          </a:p>
        </p:txBody>
      </p:sp>
      <p:cxnSp>
        <p:nvCxnSpPr>
          <p:cNvPr id="14" name="Straight Arrow Connector 13"/>
          <p:cNvCxnSpPr/>
          <p:nvPr/>
        </p:nvCxnSpPr>
        <p:spPr>
          <a:xfrm flipH="1" flipV="1">
            <a:off x="8527073" y="2670752"/>
            <a:ext cx="35368" cy="172075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flipH="1">
            <a:off x="8194329" y="4366089"/>
            <a:ext cx="993632" cy="369332"/>
          </a:xfrm>
          <a:prstGeom prst="rect">
            <a:avLst/>
          </a:prstGeom>
          <a:noFill/>
        </p:spPr>
        <p:txBody>
          <a:bodyPr wrap="square" rtlCol="0">
            <a:spAutoFit/>
          </a:bodyPr>
          <a:lstStyle/>
          <a:p>
            <a:r>
              <a:rPr lang="en-US" b="1" dirty="0" err="1">
                <a:solidFill>
                  <a:srgbClr val="FF0000"/>
                </a:solidFill>
              </a:rPr>
              <a:t>Nicea</a:t>
            </a:r>
            <a:endParaRPr lang="en-US" b="1" dirty="0">
              <a:solidFill>
                <a:srgbClr val="FF0000"/>
              </a:solidFill>
            </a:endParaRPr>
          </a:p>
        </p:txBody>
      </p:sp>
      <p:sp>
        <p:nvSpPr>
          <p:cNvPr id="18" name="TextBox 17"/>
          <p:cNvSpPr txBox="1"/>
          <p:nvPr/>
        </p:nvSpPr>
        <p:spPr>
          <a:xfrm>
            <a:off x="8628185" y="1459523"/>
            <a:ext cx="1827270" cy="646331"/>
          </a:xfrm>
          <a:prstGeom prst="rect">
            <a:avLst/>
          </a:prstGeom>
          <a:noFill/>
        </p:spPr>
        <p:txBody>
          <a:bodyPr wrap="square" rtlCol="0">
            <a:spAutoFit/>
          </a:bodyPr>
          <a:lstStyle/>
          <a:p>
            <a:r>
              <a:rPr lang="en-US" b="1" dirty="0">
                <a:solidFill>
                  <a:srgbClr val="FF0000"/>
                </a:solidFill>
              </a:rPr>
              <a:t>Constantinople/ Chalcedon</a:t>
            </a:r>
          </a:p>
        </p:txBody>
      </p:sp>
      <p:cxnSp>
        <p:nvCxnSpPr>
          <p:cNvPr id="5" name="Straight Arrow Connector 4"/>
          <p:cNvCxnSpPr/>
          <p:nvPr/>
        </p:nvCxnSpPr>
        <p:spPr>
          <a:xfrm>
            <a:off x="3902521" y="3298479"/>
            <a:ext cx="307730" cy="44840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flipH="1">
            <a:off x="3217985" y="3042111"/>
            <a:ext cx="984738" cy="369332"/>
          </a:xfrm>
          <a:prstGeom prst="rect">
            <a:avLst/>
          </a:prstGeom>
          <a:noFill/>
        </p:spPr>
        <p:txBody>
          <a:bodyPr wrap="square" rtlCol="0">
            <a:spAutoFit/>
          </a:bodyPr>
          <a:lstStyle/>
          <a:p>
            <a:r>
              <a:rPr lang="en-US" b="1" dirty="0">
                <a:solidFill>
                  <a:srgbClr val="FF0000"/>
                </a:solidFill>
              </a:rPr>
              <a:t>Hippo</a:t>
            </a:r>
          </a:p>
        </p:txBody>
      </p:sp>
    </p:spTree>
    <p:extLst>
      <p:ext uri="{BB962C8B-B14F-4D97-AF65-F5344CB8AC3E}">
        <p14:creationId xmlns:p14="http://schemas.microsoft.com/office/powerpoint/2010/main" val="422950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Possible interpretations of the Fall </a:t>
            </a:r>
          </a:p>
        </p:txBody>
      </p:sp>
      <p:sp>
        <p:nvSpPr>
          <p:cNvPr id="9" name="Content Placeholder 8"/>
          <p:cNvSpPr>
            <a:spLocks noGrp="1"/>
          </p:cNvSpPr>
          <p:nvPr>
            <p:ph idx="1"/>
          </p:nvPr>
        </p:nvSpPr>
        <p:spPr>
          <a:xfrm>
            <a:off x="838200" y="1061720"/>
            <a:ext cx="10515600" cy="5645809"/>
          </a:xfrm>
          <a:solidFill>
            <a:srgbClr val="FFFFCC"/>
          </a:solidFill>
        </p:spPr>
        <p:txBody>
          <a:bodyPr>
            <a:normAutofit lnSpcReduction="10000"/>
          </a:bodyPr>
          <a:lstStyle/>
          <a:p>
            <a:r>
              <a:rPr lang="en-US" b="1" dirty="0">
                <a:solidFill>
                  <a:srgbClr val="0070C0"/>
                </a:solidFill>
              </a:rPr>
              <a:t>According to a British monk Pelagius (</a:t>
            </a:r>
            <a:r>
              <a:rPr lang="en-US" b="1" i="1" dirty="0">
                <a:solidFill>
                  <a:srgbClr val="0070C0"/>
                </a:solidFill>
              </a:rPr>
              <a:t>circa</a:t>
            </a:r>
            <a:r>
              <a:rPr lang="en-US" b="1" dirty="0">
                <a:solidFill>
                  <a:srgbClr val="0070C0"/>
                </a:solidFill>
              </a:rPr>
              <a:t> 360-418):</a:t>
            </a:r>
          </a:p>
          <a:p>
            <a:pPr lvl="1"/>
            <a:r>
              <a:rPr lang="en-US" sz="2800" b="1" dirty="0">
                <a:solidFill>
                  <a:srgbClr val="0070C0"/>
                </a:solidFill>
              </a:rPr>
              <a:t>We do not inherit Adam’s sin. We are all born in the same state as Adam was created.</a:t>
            </a:r>
          </a:p>
          <a:p>
            <a:pPr lvl="1"/>
            <a:r>
              <a:rPr lang="en-US" sz="2800" b="1" dirty="0">
                <a:solidFill>
                  <a:srgbClr val="0070C0"/>
                </a:solidFill>
              </a:rPr>
              <a:t>We do not need grace because God would not ask us to do something that he does not also give us the ability to do.</a:t>
            </a:r>
          </a:p>
          <a:p>
            <a:pPr lvl="1"/>
            <a:r>
              <a:rPr lang="en-US" sz="2800" b="1" dirty="0">
                <a:solidFill>
                  <a:srgbClr val="0070C0"/>
                </a:solidFill>
              </a:rPr>
              <a:t>At the Council of Carthage in 418 Pelagius was declared a heretic.</a:t>
            </a:r>
          </a:p>
          <a:p>
            <a:pPr lvl="1"/>
            <a:r>
              <a:rPr lang="en-US" sz="2800" b="1" dirty="0">
                <a:solidFill>
                  <a:srgbClr val="0070C0"/>
                </a:solidFill>
              </a:rPr>
              <a:t>This Council also declared:</a:t>
            </a:r>
          </a:p>
          <a:p>
            <a:pPr lvl="2"/>
            <a:r>
              <a:rPr lang="en-US" sz="2800" b="1" dirty="0"/>
              <a:t>Infants must be baptized to be cleansed from original sin.</a:t>
            </a:r>
          </a:p>
          <a:p>
            <a:pPr lvl="2"/>
            <a:r>
              <a:rPr lang="en-US" sz="2800" b="1" dirty="0"/>
              <a:t>Children dying without baptism are excluded from both the kingdom of heaven and eternal life.</a:t>
            </a:r>
          </a:p>
          <a:p>
            <a:pPr lvl="2"/>
            <a:r>
              <a:rPr lang="en-US" sz="2800" b="1" dirty="0"/>
              <a:t>Death came from sin, not man's physical nature.</a:t>
            </a:r>
          </a:p>
          <a:p>
            <a:pPr lvl="2"/>
            <a:r>
              <a:rPr lang="en-US" sz="2800" b="1" dirty="0"/>
              <a:t>The grace of Christ imparts strength and will to act out God's commandments.</a:t>
            </a:r>
          </a:p>
          <a:p>
            <a:pPr lvl="2"/>
            <a:r>
              <a:rPr lang="en-US" sz="2800" b="1" dirty="0"/>
              <a:t> No good works can come without God's grace.</a:t>
            </a:r>
          </a:p>
          <a:p>
            <a:pPr lvl="2"/>
            <a:endParaRPr lang="en-US" sz="2800" b="1"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85626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652</Words>
  <Application>Microsoft Office PowerPoint</Application>
  <PresentationFormat>Widescreen</PresentationFormat>
  <Paragraphs>76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The Fall –  Review</vt:lpstr>
      <vt:lpstr>The Fall –Possible interpretations of the Fall </vt:lpstr>
      <vt:lpstr>The Fall – Possible interpretations of the Fall </vt:lpstr>
      <vt:lpstr>The Fall – Possible interpretations of the Fall </vt:lpstr>
      <vt:lpstr>The Fall – Possible interpretations of the Fall </vt:lpstr>
      <vt:lpstr> The Fall – Possible interpretations of the Fall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2016-10-09T22:28:44Z</dcterms:created>
  <dcterms:modified xsi:type="dcterms:W3CDTF">2016-10-09T22:31:41Z</dcterms:modified>
</cp:coreProperties>
</file>