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62" r:id="rId6"/>
    <p:sldId id="263" r:id="rId7"/>
    <p:sldId id="264"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834293D1-F2F8-425C-BCE9-D0EB954D1DD4}"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FA384-DA96-4BCD-BF20-41B9F765E778}" type="slidenum">
              <a:rPr lang="en-US" smtClean="0"/>
              <a:t>‹#›</a:t>
            </a:fld>
            <a:endParaRPr lang="en-US"/>
          </a:p>
        </p:txBody>
      </p:sp>
    </p:spTree>
    <p:extLst>
      <p:ext uri="{BB962C8B-B14F-4D97-AF65-F5344CB8AC3E}">
        <p14:creationId xmlns:p14="http://schemas.microsoft.com/office/powerpoint/2010/main" val="212820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834293D1-F2F8-425C-BCE9-D0EB954D1DD4}"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FA384-DA96-4BCD-BF20-41B9F765E778}" type="slidenum">
              <a:rPr lang="en-US" smtClean="0"/>
              <a:t>‹#›</a:t>
            </a:fld>
            <a:endParaRPr lang="en-US"/>
          </a:p>
        </p:txBody>
      </p:sp>
    </p:spTree>
    <p:extLst>
      <p:ext uri="{BB962C8B-B14F-4D97-AF65-F5344CB8AC3E}">
        <p14:creationId xmlns:p14="http://schemas.microsoft.com/office/powerpoint/2010/main" val="959387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834293D1-F2F8-425C-BCE9-D0EB954D1DD4}"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FA384-DA96-4BCD-BF20-41B9F765E778}" type="slidenum">
              <a:rPr lang="en-US" smtClean="0"/>
              <a:t>‹#›</a:t>
            </a:fld>
            <a:endParaRPr lang="en-US"/>
          </a:p>
        </p:txBody>
      </p:sp>
    </p:spTree>
    <p:extLst>
      <p:ext uri="{BB962C8B-B14F-4D97-AF65-F5344CB8AC3E}">
        <p14:creationId xmlns:p14="http://schemas.microsoft.com/office/powerpoint/2010/main" val="3840285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834293D1-F2F8-425C-BCE9-D0EB954D1DD4}"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FA384-DA96-4BCD-BF20-41B9F765E778}" type="slidenum">
              <a:rPr lang="en-US" smtClean="0"/>
              <a:t>‹#›</a:t>
            </a:fld>
            <a:endParaRPr lang="en-US"/>
          </a:p>
        </p:txBody>
      </p:sp>
    </p:spTree>
    <p:extLst>
      <p:ext uri="{BB962C8B-B14F-4D97-AF65-F5344CB8AC3E}">
        <p14:creationId xmlns:p14="http://schemas.microsoft.com/office/powerpoint/2010/main" val="788280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4293D1-F2F8-425C-BCE9-D0EB954D1DD4}"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FA384-DA96-4BCD-BF20-41B9F765E778}" type="slidenum">
              <a:rPr lang="en-US" smtClean="0"/>
              <a:t>‹#›</a:t>
            </a:fld>
            <a:endParaRPr lang="en-US"/>
          </a:p>
        </p:txBody>
      </p:sp>
    </p:spTree>
    <p:extLst>
      <p:ext uri="{BB962C8B-B14F-4D97-AF65-F5344CB8AC3E}">
        <p14:creationId xmlns:p14="http://schemas.microsoft.com/office/powerpoint/2010/main" val="2773800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834293D1-F2F8-425C-BCE9-D0EB954D1DD4}"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7FA384-DA96-4BCD-BF20-41B9F765E778}" type="slidenum">
              <a:rPr lang="en-US" smtClean="0"/>
              <a:t>‹#›</a:t>
            </a:fld>
            <a:endParaRPr lang="en-US"/>
          </a:p>
        </p:txBody>
      </p:sp>
    </p:spTree>
    <p:extLst>
      <p:ext uri="{BB962C8B-B14F-4D97-AF65-F5344CB8AC3E}">
        <p14:creationId xmlns:p14="http://schemas.microsoft.com/office/powerpoint/2010/main" val="2362895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834293D1-F2F8-425C-BCE9-D0EB954D1DD4}" type="datetimeFigureOut">
              <a:rPr lang="en-US" smtClean="0"/>
              <a:t>10/16/2016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7FA384-DA96-4BCD-BF20-41B9F765E778}" type="slidenum">
              <a:rPr lang="en-US" smtClean="0"/>
              <a:t>‹#›</a:t>
            </a:fld>
            <a:endParaRPr lang="en-US"/>
          </a:p>
        </p:txBody>
      </p:sp>
    </p:spTree>
    <p:extLst>
      <p:ext uri="{BB962C8B-B14F-4D97-AF65-F5344CB8AC3E}">
        <p14:creationId xmlns:p14="http://schemas.microsoft.com/office/powerpoint/2010/main" val="1006587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834293D1-F2F8-425C-BCE9-D0EB954D1DD4}" type="datetimeFigureOut">
              <a:rPr lang="en-US" smtClean="0"/>
              <a:t>10/16/2016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7FA384-DA96-4BCD-BF20-41B9F765E778}" type="slidenum">
              <a:rPr lang="en-US" smtClean="0"/>
              <a:t>‹#›</a:t>
            </a:fld>
            <a:endParaRPr lang="en-US"/>
          </a:p>
        </p:txBody>
      </p:sp>
    </p:spTree>
    <p:extLst>
      <p:ext uri="{BB962C8B-B14F-4D97-AF65-F5344CB8AC3E}">
        <p14:creationId xmlns:p14="http://schemas.microsoft.com/office/powerpoint/2010/main" val="2522114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4293D1-F2F8-425C-BCE9-D0EB954D1DD4}" type="datetimeFigureOut">
              <a:rPr lang="en-US" smtClean="0"/>
              <a:t>10/16/2016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7FA384-DA96-4BCD-BF20-41B9F765E778}" type="slidenum">
              <a:rPr lang="en-US" smtClean="0"/>
              <a:t>‹#›</a:t>
            </a:fld>
            <a:endParaRPr lang="en-US"/>
          </a:p>
        </p:txBody>
      </p:sp>
    </p:spTree>
    <p:extLst>
      <p:ext uri="{BB962C8B-B14F-4D97-AF65-F5344CB8AC3E}">
        <p14:creationId xmlns:p14="http://schemas.microsoft.com/office/powerpoint/2010/main" val="124193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4293D1-F2F8-425C-BCE9-D0EB954D1DD4}"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7FA384-DA96-4BCD-BF20-41B9F765E778}" type="slidenum">
              <a:rPr lang="en-US" smtClean="0"/>
              <a:t>‹#›</a:t>
            </a:fld>
            <a:endParaRPr lang="en-US"/>
          </a:p>
        </p:txBody>
      </p:sp>
    </p:spTree>
    <p:extLst>
      <p:ext uri="{BB962C8B-B14F-4D97-AF65-F5344CB8AC3E}">
        <p14:creationId xmlns:p14="http://schemas.microsoft.com/office/powerpoint/2010/main" val="2032523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4293D1-F2F8-425C-BCE9-D0EB954D1DD4}"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7FA384-DA96-4BCD-BF20-41B9F765E778}" type="slidenum">
              <a:rPr lang="en-US" smtClean="0"/>
              <a:t>‹#›</a:t>
            </a:fld>
            <a:endParaRPr lang="en-US"/>
          </a:p>
        </p:txBody>
      </p:sp>
    </p:spTree>
    <p:extLst>
      <p:ext uri="{BB962C8B-B14F-4D97-AF65-F5344CB8AC3E}">
        <p14:creationId xmlns:p14="http://schemas.microsoft.com/office/powerpoint/2010/main" val="1102988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4293D1-F2F8-425C-BCE9-D0EB954D1DD4}" type="datetimeFigureOut">
              <a:rPr lang="en-US" smtClean="0"/>
              <a:t>10/16/2016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7FA384-DA96-4BCD-BF20-41B9F765E778}" type="slidenum">
              <a:rPr lang="en-US" smtClean="0"/>
              <a:t>‹#›</a:t>
            </a:fld>
            <a:endParaRPr lang="en-US"/>
          </a:p>
        </p:txBody>
      </p:sp>
    </p:spTree>
    <p:extLst>
      <p:ext uri="{BB962C8B-B14F-4D97-AF65-F5344CB8AC3E}">
        <p14:creationId xmlns:p14="http://schemas.microsoft.com/office/powerpoint/2010/main" val="936925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biblia.com/bible/kjv1900/Heb.%201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biblia.com/bible/kjv1900/James.%201.17" TargetMode="External"/><Relationship Id="rId3" Type="http://schemas.openxmlformats.org/officeDocument/2006/relationships/hyperlink" Target="http://biblia.com/bible/kjv1900/Phil.%201.6" TargetMode="External"/><Relationship Id="rId7" Type="http://schemas.openxmlformats.org/officeDocument/2006/relationships/hyperlink" Target="http://biblia.com/bible/kjv1900/1%20Cor.%204.7" TargetMode="External"/><Relationship Id="rId2" Type="http://schemas.openxmlformats.org/officeDocument/2006/relationships/hyperlink" Target="http://biblia.com/bible/kjv1900/Phil.%201.29" TargetMode="External"/><Relationship Id="rId1" Type="http://schemas.openxmlformats.org/officeDocument/2006/relationships/slideLayout" Target="../slideLayouts/slideLayout2.xml"/><Relationship Id="rId6" Type="http://schemas.openxmlformats.org/officeDocument/2006/relationships/hyperlink" Target="http://biblia.com/bible/kjv1900/1%20Tim.%201.13" TargetMode="External"/><Relationship Id="rId5" Type="http://schemas.openxmlformats.org/officeDocument/2006/relationships/hyperlink" Target="http://biblia.com/bible/kjv1900/1%20Cor.%207.25" TargetMode="External"/><Relationship Id="rId4" Type="http://schemas.openxmlformats.org/officeDocument/2006/relationships/hyperlink" Target="http://biblia.com/bible/kjv1900/Eph.%202.8" TargetMode="External"/><Relationship Id="rId9" Type="http://schemas.openxmlformats.org/officeDocument/2006/relationships/hyperlink" Target="http://biblia.com/bible/kjv1900/John%203.27"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a:t>
            </a:r>
            <a:endParaRPr lang="en-US" sz="2800" dirty="0"/>
          </a:p>
          <a:p>
            <a:r>
              <a:rPr lang="en-US" dirty="0">
                <a:solidFill>
                  <a:srgbClr val="0070C0"/>
                </a:solidFill>
              </a:rPr>
              <a:t>The Heights Church October 16, 2016</a:t>
            </a:r>
          </a:p>
        </p:txBody>
      </p:sp>
    </p:spTree>
    <p:extLst>
      <p:ext uri="{BB962C8B-B14F-4D97-AF65-F5344CB8AC3E}">
        <p14:creationId xmlns:p14="http://schemas.microsoft.com/office/powerpoint/2010/main" val="230948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0"/>
            <a:ext cx="12192000" cy="656493"/>
          </a:xfrm>
          <a:solidFill>
            <a:srgbClr val="FFFFCC"/>
          </a:solidFill>
          <a:ln>
            <a:solidFill>
              <a:schemeClr val="accent1"/>
            </a:solidFill>
          </a:ln>
        </p:spPr>
        <p:txBody>
          <a:bodyPr>
            <a:noAutofit/>
          </a:bodyPr>
          <a:lstStyle/>
          <a:p>
            <a:r>
              <a:rPr lang="en-US" sz="2800" b="1" dirty="0">
                <a:cs typeface="Arial" panose="020B0604020202020204" pitchFamily="34" charset="0"/>
              </a:rPr>
              <a:t>The Fall –Review</a:t>
            </a:r>
          </a:p>
        </p:txBody>
      </p:sp>
      <p:sp>
        <p:nvSpPr>
          <p:cNvPr id="9" name="Content Placeholder 8"/>
          <p:cNvSpPr>
            <a:spLocks noGrp="1"/>
          </p:cNvSpPr>
          <p:nvPr>
            <p:ph idx="1"/>
          </p:nvPr>
        </p:nvSpPr>
        <p:spPr>
          <a:xfrm>
            <a:off x="0" y="720970"/>
            <a:ext cx="12192000" cy="6137030"/>
          </a:xfrm>
          <a:solidFill>
            <a:srgbClr val="FFFFCC"/>
          </a:solidFill>
        </p:spPr>
        <p:txBody>
          <a:bodyPr>
            <a:normAutofit/>
          </a:bodyPr>
          <a:lstStyle/>
          <a:p>
            <a:r>
              <a:rPr lang="en-US" b="1" dirty="0">
                <a:solidFill>
                  <a:srgbClr val="0070C0"/>
                </a:solidFill>
              </a:rPr>
              <a:t>In large measure your theology of redemption is based upon your understanding of the Fall.</a:t>
            </a:r>
          </a:p>
          <a:p>
            <a:pPr marL="0" indent="0">
              <a:buNone/>
            </a:pPr>
            <a:endParaRPr lang="en-US" sz="2600" b="1" dirty="0">
              <a:solidFill>
                <a:srgbClr val="0070C0"/>
              </a:solidFill>
            </a:endParaRPr>
          </a:p>
          <a:p>
            <a:pPr marL="1828800" lvl="3" indent="-457200">
              <a:buFont typeface="+mj-lt"/>
              <a:buAutoNum type="arabicPeriod"/>
            </a:pPr>
            <a:endParaRPr lang="en-US" sz="2600" b="1" dirty="0">
              <a:solidFill>
                <a:srgbClr val="0070C0"/>
              </a:solidFill>
            </a:endParaRPr>
          </a:p>
          <a:p>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graphicFrame>
        <p:nvGraphicFramePr>
          <p:cNvPr id="3" name="Table 2"/>
          <p:cNvGraphicFramePr>
            <a:graphicFrameLocks noGrp="1"/>
          </p:cNvGraphicFramePr>
          <p:nvPr>
            <p:extLst/>
          </p:nvPr>
        </p:nvGraphicFramePr>
        <p:xfrm>
          <a:off x="149468" y="1549963"/>
          <a:ext cx="11923470" cy="5287314"/>
        </p:xfrm>
        <a:graphic>
          <a:graphicData uri="http://schemas.openxmlformats.org/drawingml/2006/table">
            <a:tbl>
              <a:tblPr firstRow="1" bandRow="1">
                <a:tableStyleId>{5C22544A-7EE6-4342-B048-85BDC9FD1C3A}</a:tableStyleId>
              </a:tblPr>
              <a:tblGrid>
                <a:gridCol w="2532186">
                  <a:extLst>
                    <a:ext uri="{9D8B030D-6E8A-4147-A177-3AD203B41FA5}">
                      <a16:colId xmlns:a16="http://schemas.microsoft.com/office/drawing/2014/main" val="3415678369"/>
                    </a:ext>
                  </a:extLst>
                </a:gridCol>
                <a:gridCol w="1450731">
                  <a:extLst>
                    <a:ext uri="{9D8B030D-6E8A-4147-A177-3AD203B41FA5}">
                      <a16:colId xmlns:a16="http://schemas.microsoft.com/office/drawing/2014/main" val="1773379975"/>
                    </a:ext>
                  </a:extLst>
                </a:gridCol>
                <a:gridCol w="1178169">
                  <a:extLst>
                    <a:ext uri="{9D8B030D-6E8A-4147-A177-3AD203B41FA5}">
                      <a16:colId xmlns:a16="http://schemas.microsoft.com/office/drawing/2014/main" val="60188094"/>
                    </a:ext>
                  </a:extLst>
                </a:gridCol>
                <a:gridCol w="1283677">
                  <a:extLst>
                    <a:ext uri="{9D8B030D-6E8A-4147-A177-3AD203B41FA5}">
                      <a16:colId xmlns:a16="http://schemas.microsoft.com/office/drawing/2014/main" val="636720267"/>
                    </a:ext>
                  </a:extLst>
                </a:gridCol>
                <a:gridCol w="3121269">
                  <a:extLst>
                    <a:ext uri="{9D8B030D-6E8A-4147-A177-3AD203B41FA5}">
                      <a16:colId xmlns:a16="http://schemas.microsoft.com/office/drawing/2014/main" val="317539562"/>
                    </a:ext>
                  </a:extLst>
                </a:gridCol>
                <a:gridCol w="2357438">
                  <a:extLst>
                    <a:ext uri="{9D8B030D-6E8A-4147-A177-3AD203B41FA5}">
                      <a16:colId xmlns:a16="http://schemas.microsoft.com/office/drawing/2014/main" val="3896579740"/>
                    </a:ext>
                  </a:extLst>
                </a:gridCol>
              </a:tblGrid>
              <a:tr h="471132">
                <a:tc>
                  <a:txBody>
                    <a:bodyPr/>
                    <a:lstStyle/>
                    <a:p>
                      <a:r>
                        <a:rPr lang="en-US" sz="2400" b="1" dirty="0">
                          <a:solidFill>
                            <a:schemeClr val="tx1"/>
                          </a:solidFill>
                        </a:rPr>
                        <a:t>Theology of Redemption</a:t>
                      </a:r>
                    </a:p>
                  </a:txBody>
                  <a:tcPr>
                    <a:solidFill>
                      <a:schemeClr val="accent1">
                        <a:lumMod val="20000"/>
                        <a:lumOff val="80000"/>
                      </a:schemeClr>
                    </a:solidFill>
                  </a:tcPr>
                </a:tc>
                <a:tc>
                  <a:txBody>
                    <a:bodyPr/>
                    <a:lstStyle/>
                    <a:p>
                      <a:r>
                        <a:rPr lang="en-US" sz="2400" dirty="0">
                          <a:solidFill>
                            <a:schemeClr val="tx1"/>
                          </a:solidFill>
                        </a:rPr>
                        <a:t>The Fall</a:t>
                      </a:r>
                    </a:p>
                  </a:txBody>
                  <a:tcPr>
                    <a:solidFill>
                      <a:schemeClr val="accent1">
                        <a:lumMod val="20000"/>
                        <a:lumOff val="80000"/>
                      </a:schemeClr>
                    </a:solidFill>
                  </a:tcPr>
                </a:tc>
                <a:tc>
                  <a:txBody>
                    <a:bodyPr/>
                    <a:lstStyle/>
                    <a:p>
                      <a:r>
                        <a:rPr lang="en-US" sz="2400" b="1" dirty="0">
                          <a:solidFill>
                            <a:schemeClr val="tx1"/>
                          </a:solidFill>
                        </a:rPr>
                        <a:t>Heaven</a:t>
                      </a:r>
                    </a:p>
                  </a:txBody>
                  <a:tcPr>
                    <a:solidFill>
                      <a:schemeClr val="accent1">
                        <a:lumMod val="20000"/>
                        <a:lumOff val="80000"/>
                      </a:schemeClr>
                    </a:solidFill>
                  </a:tcPr>
                </a:tc>
                <a:tc>
                  <a:txBody>
                    <a:bodyPr/>
                    <a:lstStyle/>
                    <a:p>
                      <a:r>
                        <a:rPr lang="en-US" sz="2400" b="1" dirty="0">
                          <a:solidFill>
                            <a:schemeClr val="tx1"/>
                          </a:solidFill>
                        </a:rPr>
                        <a:t>Hell</a:t>
                      </a:r>
                    </a:p>
                  </a:txBody>
                  <a:tcPr>
                    <a:solidFill>
                      <a:schemeClr val="accent1">
                        <a:lumMod val="20000"/>
                        <a:lumOff val="80000"/>
                      </a:schemeClr>
                    </a:solidFill>
                  </a:tcPr>
                </a:tc>
                <a:tc>
                  <a:txBody>
                    <a:bodyPr/>
                    <a:lstStyle/>
                    <a:p>
                      <a:r>
                        <a:rPr lang="en-US" sz="2400" b="1" dirty="0">
                          <a:solidFill>
                            <a:schemeClr val="tx1"/>
                          </a:solidFill>
                        </a:rPr>
                        <a:t>Original</a:t>
                      </a:r>
                      <a:r>
                        <a:rPr lang="en-US" sz="2400" b="1" baseline="0" dirty="0">
                          <a:solidFill>
                            <a:schemeClr val="tx1"/>
                          </a:solidFill>
                        </a:rPr>
                        <a:t> Sin</a:t>
                      </a:r>
                      <a:endParaRPr lang="en-US" sz="2400" b="1" dirty="0">
                        <a:solidFill>
                          <a:schemeClr val="tx1"/>
                        </a:solidFill>
                      </a:endParaRPr>
                    </a:p>
                  </a:txBody>
                  <a:tcPr>
                    <a:solidFill>
                      <a:schemeClr val="accent1">
                        <a:lumMod val="20000"/>
                        <a:lumOff val="80000"/>
                      </a:schemeClr>
                    </a:solidFill>
                  </a:tcPr>
                </a:tc>
                <a:tc>
                  <a:txBody>
                    <a:bodyPr/>
                    <a:lstStyle/>
                    <a:p>
                      <a:r>
                        <a:rPr lang="en-US" sz="2400" b="1" dirty="0">
                          <a:solidFill>
                            <a:schemeClr val="tx1"/>
                          </a:solidFill>
                        </a:rPr>
                        <a:t>Free Will </a:t>
                      </a:r>
                    </a:p>
                    <a:p>
                      <a:r>
                        <a:rPr lang="en-US" sz="2400" b="0" dirty="0">
                          <a:solidFill>
                            <a:srgbClr val="FF0000"/>
                          </a:solidFill>
                        </a:rPr>
                        <a:t>(Moral ability to sin or not sin)</a:t>
                      </a:r>
                    </a:p>
                  </a:txBody>
                  <a:tcPr>
                    <a:solidFill>
                      <a:schemeClr val="accent1">
                        <a:lumMod val="20000"/>
                        <a:lumOff val="80000"/>
                      </a:schemeClr>
                    </a:solidFill>
                  </a:tcPr>
                </a:tc>
                <a:extLst>
                  <a:ext uri="{0D108BD9-81ED-4DB2-BD59-A6C34878D82A}">
                    <a16:rowId xmlns:a16="http://schemas.microsoft.com/office/drawing/2014/main" val="4170405409"/>
                  </a:ext>
                </a:extLst>
              </a:tr>
              <a:tr h="848038">
                <a:tc>
                  <a:txBody>
                    <a:bodyPr/>
                    <a:lstStyle/>
                    <a:p>
                      <a:r>
                        <a:rPr lang="en-US" sz="2400" b="1" dirty="0">
                          <a:solidFill>
                            <a:schemeClr val="tx1"/>
                          </a:solidFill>
                        </a:rPr>
                        <a:t>Universalist</a:t>
                      </a:r>
                    </a:p>
                  </a:txBody>
                  <a:tcPr>
                    <a:solidFill>
                      <a:schemeClr val="accent1">
                        <a:lumMod val="20000"/>
                        <a:lumOff val="80000"/>
                      </a:schemeClr>
                    </a:solidFill>
                  </a:tcPr>
                </a:tc>
                <a:tc>
                  <a:txBody>
                    <a:bodyPr/>
                    <a:lstStyle/>
                    <a:p>
                      <a:r>
                        <a:rPr lang="en-US" sz="2400" b="1" dirty="0">
                          <a:solidFill>
                            <a:schemeClr val="tx1"/>
                          </a:solidFill>
                        </a:rPr>
                        <a:t>Irrelevant</a:t>
                      </a:r>
                    </a:p>
                  </a:txBody>
                  <a:tcPr>
                    <a:solidFill>
                      <a:schemeClr val="accent1">
                        <a:lumMod val="20000"/>
                        <a:lumOff val="80000"/>
                      </a:schemeClr>
                    </a:solidFill>
                  </a:tcPr>
                </a:tc>
                <a:tc>
                  <a:txBody>
                    <a:bodyPr/>
                    <a:lstStyle/>
                    <a:p>
                      <a:r>
                        <a:rPr lang="en-US" sz="2400" b="1" dirty="0">
                          <a:solidFill>
                            <a:schemeClr val="tx1"/>
                          </a:solidFill>
                        </a:rPr>
                        <a:t>Exists</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Does not exist</a:t>
                      </a:r>
                    </a:p>
                  </a:txBody>
                  <a:tcPr>
                    <a:solidFill>
                      <a:schemeClr val="accent1">
                        <a:lumMod val="20000"/>
                        <a:lumOff val="80000"/>
                      </a:schemeClr>
                    </a:solidFill>
                  </a:tcPr>
                </a:tc>
                <a:tc>
                  <a:txBody>
                    <a:bodyPr/>
                    <a:lstStyle/>
                    <a:p>
                      <a:r>
                        <a:rPr lang="en-US" sz="2400" b="1" dirty="0">
                          <a:solidFill>
                            <a:schemeClr val="tx1"/>
                          </a:solidFill>
                        </a:rPr>
                        <a:t>NA    Everyone goes to heaven when they die.</a:t>
                      </a:r>
                    </a:p>
                  </a:txBody>
                  <a:tcPr>
                    <a:solidFill>
                      <a:schemeClr val="accent1">
                        <a:lumMod val="20000"/>
                        <a:lumOff val="80000"/>
                      </a:schemeClr>
                    </a:solidFill>
                  </a:tcPr>
                </a:tc>
                <a:tc>
                  <a:txBody>
                    <a:bodyPr/>
                    <a:lstStyle/>
                    <a:p>
                      <a:r>
                        <a:rPr lang="en-US" sz="2400" b="1" dirty="0">
                          <a:solidFill>
                            <a:schemeClr val="tx1"/>
                          </a:solidFill>
                        </a:rPr>
                        <a:t>NA</a:t>
                      </a:r>
                    </a:p>
                  </a:txBody>
                  <a:tcPr>
                    <a:solidFill>
                      <a:schemeClr val="accent1">
                        <a:lumMod val="20000"/>
                        <a:lumOff val="80000"/>
                      </a:schemeClr>
                    </a:solidFill>
                  </a:tcPr>
                </a:tc>
                <a:extLst>
                  <a:ext uri="{0D108BD9-81ED-4DB2-BD59-A6C34878D82A}">
                    <a16:rowId xmlns:a16="http://schemas.microsoft.com/office/drawing/2014/main" val="2340573318"/>
                  </a:ext>
                </a:extLst>
              </a:tr>
              <a:tr h="471132">
                <a:tc>
                  <a:txBody>
                    <a:bodyPr/>
                    <a:lstStyle/>
                    <a:p>
                      <a:r>
                        <a:rPr lang="en-US" sz="2400" b="1" dirty="0" err="1">
                          <a:solidFill>
                            <a:schemeClr val="tx1"/>
                          </a:solidFill>
                        </a:rPr>
                        <a:t>Pelagian</a:t>
                      </a:r>
                      <a:endParaRPr lang="en-US" sz="2400" b="1" dirty="0">
                        <a:solidFill>
                          <a:schemeClr val="tx1"/>
                        </a:solidFill>
                      </a:endParaRPr>
                    </a:p>
                  </a:txBody>
                  <a:tcPr>
                    <a:solidFill>
                      <a:schemeClr val="accent1">
                        <a:lumMod val="20000"/>
                        <a:lumOff val="80000"/>
                      </a:schemeClr>
                    </a:solidFill>
                  </a:tcPr>
                </a:tc>
                <a:tc>
                  <a:txBody>
                    <a:bodyPr/>
                    <a:lstStyle/>
                    <a:p>
                      <a:r>
                        <a:rPr lang="en-US" sz="2400" b="1" dirty="0">
                          <a:solidFill>
                            <a:schemeClr val="tx1"/>
                          </a:solidFill>
                        </a:rPr>
                        <a:t>Irrelevant</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Exists</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Exists</a:t>
                      </a:r>
                    </a:p>
                  </a:txBody>
                  <a:tcPr>
                    <a:solidFill>
                      <a:schemeClr val="accent1">
                        <a:lumMod val="20000"/>
                        <a:lumOff val="80000"/>
                      </a:schemeClr>
                    </a:solidFill>
                  </a:tcPr>
                </a:tc>
                <a:tc>
                  <a:txBody>
                    <a:bodyPr/>
                    <a:lstStyle/>
                    <a:p>
                      <a:r>
                        <a:rPr lang="en-US" sz="2400" b="1">
                          <a:solidFill>
                            <a:schemeClr val="tx1"/>
                          </a:solidFill>
                        </a:rPr>
                        <a:t>NA</a:t>
                      </a:r>
                      <a:endParaRPr lang="en-US" sz="2400" b="1" dirty="0">
                        <a:solidFill>
                          <a:schemeClr val="tx1"/>
                        </a:solidFill>
                      </a:endParaRPr>
                    </a:p>
                  </a:txBody>
                  <a:tcPr>
                    <a:solidFill>
                      <a:schemeClr val="accent1">
                        <a:lumMod val="20000"/>
                        <a:lumOff val="80000"/>
                      </a:schemeClr>
                    </a:solidFill>
                  </a:tcPr>
                </a:tc>
                <a:tc>
                  <a:txBody>
                    <a:bodyPr/>
                    <a:lstStyle/>
                    <a:p>
                      <a:r>
                        <a:rPr lang="en-US" sz="2400" b="1" dirty="0">
                          <a:solidFill>
                            <a:schemeClr val="tx1"/>
                          </a:solidFill>
                        </a:rPr>
                        <a:t>Yes</a:t>
                      </a:r>
                    </a:p>
                  </a:txBody>
                  <a:tcPr>
                    <a:solidFill>
                      <a:schemeClr val="accent1">
                        <a:lumMod val="20000"/>
                        <a:lumOff val="80000"/>
                      </a:schemeClr>
                    </a:solidFill>
                  </a:tcPr>
                </a:tc>
                <a:extLst>
                  <a:ext uri="{0D108BD9-81ED-4DB2-BD59-A6C34878D82A}">
                    <a16:rowId xmlns:a16="http://schemas.microsoft.com/office/drawing/2014/main" val="2582118398"/>
                  </a:ext>
                </a:extLst>
              </a:tr>
              <a:tr h="1224944">
                <a:tc>
                  <a:txBody>
                    <a:bodyPr/>
                    <a:lstStyle/>
                    <a:p>
                      <a:r>
                        <a:rPr lang="en-US" sz="2400" b="1" dirty="0">
                          <a:solidFill>
                            <a:schemeClr val="tx1"/>
                          </a:solidFill>
                        </a:rPr>
                        <a:t>Semi-</a:t>
                      </a:r>
                      <a:r>
                        <a:rPr lang="en-US" sz="2400" b="1" dirty="0" err="1">
                          <a:solidFill>
                            <a:schemeClr val="tx1"/>
                          </a:solidFill>
                        </a:rPr>
                        <a:t>Pelagian</a:t>
                      </a:r>
                      <a:endParaRPr lang="en-US" sz="2400" b="1" dirty="0">
                        <a:solidFill>
                          <a:schemeClr val="tx1"/>
                        </a:solidFill>
                      </a:endParaRPr>
                    </a:p>
                    <a:p>
                      <a:r>
                        <a:rPr lang="en-US" sz="2400" b="1" dirty="0">
                          <a:solidFill>
                            <a:schemeClr val="tx1"/>
                          </a:solidFill>
                        </a:rPr>
                        <a:t>(Arminian)</a:t>
                      </a:r>
                    </a:p>
                  </a:txBody>
                  <a:tcPr>
                    <a:solidFill>
                      <a:schemeClr val="accent1">
                        <a:lumMod val="20000"/>
                        <a:lumOff val="80000"/>
                      </a:schemeClr>
                    </a:solidFill>
                  </a:tcPr>
                </a:tc>
                <a:tc>
                  <a:txBody>
                    <a:bodyPr/>
                    <a:lstStyle/>
                    <a:p>
                      <a:r>
                        <a:rPr lang="en-US" sz="2400" b="1" dirty="0">
                          <a:solidFill>
                            <a:schemeClr val="tx1"/>
                          </a:solidFill>
                        </a:rPr>
                        <a:t>Historical Narrative</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Exists</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Exists</a:t>
                      </a:r>
                    </a:p>
                  </a:txBody>
                  <a:tcPr>
                    <a:solidFill>
                      <a:schemeClr val="accent1">
                        <a:lumMod val="20000"/>
                        <a:lumOff val="80000"/>
                      </a:schemeClr>
                    </a:solidFill>
                  </a:tcPr>
                </a:tc>
                <a:tc>
                  <a:txBody>
                    <a:bodyPr/>
                    <a:lstStyle/>
                    <a:p>
                      <a:r>
                        <a:rPr lang="en-US" sz="2400" b="1" dirty="0">
                          <a:solidFill>
                            <a:schemeClr val="tx1"/>
                          </a:solidFill>
                        </a:rPr>
                        <a:t>Every natural born person has Original Sin.</a:t>
                      </a:r>
                    </a:p>
                  </a:txBody>
                  <a:tcPr>
                    <a:solidFill>
                      <a:schemeClr val="accent1">
                        <a:lumMod val="20000"/>
                        <a:lumOff val="80000"/>
                      </a:schemeClr>
                    </a:solidFill>
                  </a:tcPr>
                </a:tc>
                <a:tc>
                  <a:txBody>
                    <a:bodyPr/>
                    <a:lstStyle/>
                    <a:p>
                      <a:r>
                        <a:rPr lang="en-US" sz="2400" b="1" dirty="0">
                          <a:solidFill>
                            <a:schemeClr val="tx1"/>
                          </a:solidFill>
                        </a:rPr>
                        <a:t>Not totally lost </a:t>
                      </a:r>
                      <a:r>
                        <a:rPr lang="en-US" sz="2400" b="1">
                          <a:solidFill>
                            <a:schemeClr val="tx1"/>
                          </a:solidFill>
                        </a:rPr>
                        <a:t>in Fall</a:t>
                      </a:r>
                      <a:r>
                        <a:rPr lang="en-US" sz="2400" b="1" dirty="0">
                          <a:solidFill>
                            <a:schemeClr val="tx1"/>
                          </a:solidFill>
                        </a:rPr>
                        <a:t>. </a:t>
                      </a:r>
                      <a:r>
                        <a:rPr lang="en-US" sz="2400" b="0" dirty="0">
                          <a:solidFill>
                            <a:srgbClr val="FF0000"/>
                          </a:solidFill>
                        </a:rPr>
                        <a:t>Man</a:t>
                      </a:r>
                      <a:r>
                        <a:rPr lang="en-US" sz="2400" b="0" baseline="0" dirty="0">
                          <a:solidFill>
                            <a:srgbClr val="FF0000"/>
                          </a:solidFill>
                        </a:rPr>
                        <a:t> &amp; God cooperate.</a:t>
                      </a:r>
                      <a:endParaRPr lang="en-US" sz="2400" b="0" dirty="0">
                        <a:solidFill>
                          <a:srgbClr val="FF0000"/>
                        </a:solidFill>
                      </a:endParaRPr>
                    </a:p>
                  </a:txBody>
                  <a:tcPr>
                    <a:solidFill>
                      <a:schemeClr val="accent1">
                        <a:lumMod val="20000"/>
                        <a:lumOff val="80000"/>
                      </a:schemeClr>
                    </a:solidFill>
                  </a:tcPr>
                </a:tc>
                <a:extLst>
                  <a:ext uri="{0D108BD9-81ED-4DB2-BD59-A6C34878D82A}">
                    <a16:rowId xmlns:a16="http://schemas.microsoft.com/office/drawing/2014/main" val="2321225242"/>
                  </a:ext>
                </a:extLst>
              </a:tr>
              <a:tr h="848038">
                <a:tc>
                  <a:txBody>
                    <a:bodyPr/>
                    <a:lstStyle/>
                    <a:p>
                      <a:r>
                        <a:rPr lang="en-US" sz="2400" b="1" dirty="0">
                          <a:solidFill>
                            <a:schemeClr val="tx1"/>
                          </a:solidFill>
                        </a:rPr>
                        <a:t>Reformed (Doctrines of Grace) (Calvinism)</a:t>
                      </a:r>
                    </a:p>
                    <a:p>
                      <a:r>
                        <a:rPr lang="en-US" sz="2400" b="1" dirty="0">
                          <a:solidFill>
                            <a:schemeClr val="tx1"/>
                          </a:solidFill>
                        </a:rPr>
                        <a:t>(Augustinian)</a:t>
                      </a:r>
                    </a:p>
                  </a:txBody>
                  <a:tcPr>
                    <a:solidFill>
                      <a:schemeClr val="accent1">
                        <a:lumMod val="20000"/>
                        <a:lumOff val="80000"/>
                      </a:schemeClr>
                    </a:solidFill>
                  </a:tcPr>
                </a:tc>
                <a:tc>
                  <a:txBody>
                    <a:bodyPr/>
                    <a:lstStyle/>
                    <a:p>
                      <a:r>
                        <a:rPr lang="en-US" sz="2400" b="1" dirty="0">
                          <a:solidFill>
                            <a:schemeClr val="tx1"/>
                          </a:solidFill>
                        </a:rPr>
                        <a:t>Historical Narrative</a:t>
                      </a: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Exists</a:t>
                      </a:r>
                    </a:p>
                    <a:p>
                      <a:endParaRPr lang="en-US" sz="2400" b="1" dirty="0">
                        <a:solidFill>
                          <a:schemeClr val="tx1"/>
                        </a:solidFill>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Exists</a:t>
                      </a:r>
                    </a:p>
                    <a:p>
                      <a:endParaRPr lang="en-US" sz="2400" b="1" dirty="0">
                        <a:solidFill>
                          <a:schemeClr val="tx1"/>
                        </a:solidFill>
                      </a:endParaRPr>
                    </a:p>
                  </a:txBody>
                  <a:tcP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tx1"/>
                          </a:solidFill>
                        </a:rPr>
                        <a:t>Every natural born person has Original Sin.</a:t>
                      </a:r>
                    </a:p>
                  </a:txBody>
                  <a:tcPr>
                    <a:solidFill>
                      <a:schemeClr val="accent1">
                        <a:lumMod val="20000"/>
                        <a:lumOff val="80000"/>
                      </a:schemeClr>
                    </a:solidFill>
                  </a:tcPr>
                </a:tc>
                <a:tc>
                  <a:txBody>
                    <a:bodyPr/>
                    <a:lstStyle/>
                    <a:p>
                      <a:r>
                        <a:rPr lang="en-US" sz="2400" b="1" dirty="0">
                          <a:solidFill>
                            <a:schemeClr val="tx1"/>
                          </a:solidFill>
                        </a:rPr>
                        <a:t>No. Morally</a:t>
                      </a:r>
                      <a:r>
                        <a:rPr lang="en-US" sz="2400" b="1" baseline="0" dirty="0">
                          <a:solidFill>
                            <a:schemeClr val="tx1"/>
                          </a:solidFill>
                        </a:rPr>
                        <a:t> unable to not sin.</a:t>
                      </a:r>
                      <a:endParaRPr lang="en-US" sz="2400" b="1" dirty="0">
                        <a:solidFill>
                          <a:schemeClr val="tx1"/>
                        </a:solidFill>
                      </a:endParaRPr>
                    </a:p>
                  </a:txBody>
                  <a:tcPr>
                    <a:solidFill>
                      <a:schemeClr val="accent1">
                        <a:lumMod val="20000"/>
                        <a:lumOff val="80000"/>
                      </a:schemeClr>
                    </a:solidFill>
                  </a:tcPr>
                </a:tc>
                <a:extLst>
                  <a:ext uri="{0D108BD9-81ED-4DB2-BD59-A6C34878D82A}">
                    <a16:rowId xmlns:a16="http://schemas.microsoft.com/office/drawing/2014/main" val="1741522023"/>
                  </a:ext>
                </a:extLst>
              </a:tr>
            </a:tbl>
          </a:graphicData>
        </a:graphic>
      </p:graphicFrame>
    </p:spTree>
    <p:extLst>
      <p:ext uri="{BB962C8B-B14F-4D97-AF65-F5344CB8AC3E}">
        <p14:creationId xmlns:p14="http://schemas.microsoft.com/office/powerpoint/2010/main" val="754042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30823" y="0"/>
            <a:ext cx="1121898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a:t>
            </a:r>
            <a:r>
              <a:rPr lang="en-US" sz="2800" b="1">
                <a:cs typeface="Arial" panose="020B0604020202020204" pitchFamily="34" charset="0"/>
              </a:rPr>
              <a:t>– Review</a:t>
            </a:r>
            <a:endParaRPr lang="en-US" sz="2800" b="1" dirty="0">
              <a:cs typeface="Arial" panose="020B0604020202020204" pitchFamily="34" charset="0"/>
            </a:endParaRPr>
          </a:p>
        </p:txBody>
      </p:sp>
      <p:sp>
        <p:nvSpPr>
          <p:cNvPr id="9" name="Content Placeholder 8"/>
          <p:cNvSpPr>
            <a:spLocks noGrp="1"/>
          </p:cNvSpPr>
          <p:nvPr>
            <p:ph idx="1"/>
          </p:nvPr>
        </p:nvSpPr>
        <p:spPr>
          <a:xfrm>
            <a:off x="838200" y="764932"/>
            <a:ext cx="10515600" cy="5942598"/>
          </a:xfrm>
          <a:solidFill>
            <a:srgbClr val="FFFFCC"/>
          </a:solidFill>
        </p:spPr>
        <p:txBody>
          <a:bodyPr>
            <a:normAutofit/>
          </a:bodyPr>
          <a:lstStyle/>
          <a:p>
            <a:pPr lvl="1"/>
            <a:r>
              <a:rPr lang="en-US" sz="2800" b="1" i="1" u="sng" dirty="0">
                <a:solidFill>
                  <a:srgbClr val="0070C0"/>
                </a:solidFill>
              </a:rPr>
              <a:t>Free Agency </a:t>
            </a:r>
            <a:r>
              <a:rPr lang="en-US" sz="2800" b="1" dirty="0">
                <a:solidFill>
                  <a:srgbClr val="0070C0"/>
                </a:solidFill>
              </a:rPr>
              <a:t>means the ability to make non-moral choices. All living creatures have free agency. </a:t>
            </a:r>
          </a:p>
          <a:p>
            <a:pPr lvl="1"/>
            <a:r>
              <a:rPr lang="en-US" sz="2800" b="1" i="1" u="sng" dirty="0">
                <a:solidFill>
                  <a:srgbClr val="0070C0"/>
                </a:solidFill>
              </a:rPr>
              <a:t>Free Will</a:t>
            </a:r>
            <a:r>
              <a:rPr lang="en-US" sz="2800" b="1" dirty="0">
                <a:solidFill>
                  <a:srgbClr val="0070C0"/>
                </a:solidFill>
              </a:rPr>
              <a:t> means the ability to make moral choices i.e. the ability to freely choose to sin or not sin.</a:t>
            </a:r>
          </a:p>
          <a:p>
            <a:pPr lvl="1"/>
            <a:r>
              <a:rPr lang="en-US" sz="2800" b="1" dirty="0">
                <a:solidFill>
                  <a:srgbClr val="0070C0"/>
                </a:solidFill>
              </a:rPr>
              <a:t>The Augustinian view is that we are born with only Free Agency.</a:t>
            </a:r>
          </a:p>
          <a:p>
            <a:pPr lvl="1"/>
            <a:r>
              <a:rPr lang="en-US" sz="2800" b="1" dirty="0">
                <a:solidFill>
                  <a:srgbClr val="0070C0"/>
                </a:solidFill>
              </a:rPr>
              <a:t>Those who come to saving faith also receive Free Will. </a:t>
            </a:r>
          </a:p>
          <a:p>
            <a:pPr lvl="1"/>
            <a:r>
              <a:rPr lang="en-US" sz="2800" b="1" dirty="0">
                <a:solidFill>
                  <a:srgbClr val="0070C0"/>
                </a:solidFill>
              </a:rPr>
              <a:t>When Christians die they only have the ability to </a:t>
            </a:r>
            <a:r>
              <a:rPr lang="en-US" sz="2800" b="1" dirty="0">
                <a:solidFill>
                  <a:srgbClr val="FF0000"/>
                </a:solidFill>
              </a:rPr>
              <a:t>not</a:t>
            </a:r>
            <a:r>
              <a:rPr lang="en-US" sz="2800" b="1" dirty="0">
                <a:solidFill>
                  <a:srgbClr val="0070C0"/>
                </a:solidFill>
              </a:rPr>
              <a:t> sin.</a:t>
            </a:r>
          </a:p>
          <a:p>
            <a:pPr marL="457200" lvl="1" indent="0">
              <a:buNone/>
            </a:pPr>
            <a:endParaRPr lang="en-US" sz="2800" b="1" dirty="0">
              <a:solidFill>
                <a:srgbClr val="0070C0"/>
              </a:solidFill>
            </a:endParaRPr>
          </a:p>
          <a:p>
            <a:pPr marL="457200" lvl="1" indent="0">
              <a:buNone/>
            </a:pPr>
            <a:r>
              <a:rPr lang="en-US" sz="2800" b="1" dirty="0">
                <a:solidFill>
                  <a:srgbClr val="0070C0"/>
                </a:solidFill>
              </a:rPr>
              <a:t>Alternately we could say morally that:</a:t>
            </a:r>
          </a:p>
          <a:p>
            <a:pPr lvl="1"/>
            <a:r>
              <a:rPr lang="en-US" sz="2800" b="1" dirty="0">
                <a:solidFill>
                  <a:srgbClr val="0070C0"/>
                </a:solidFill>
              </a:rPr>
              <a:t>We are born without the moral ability to not sin.</a:t>
            </a:r>
          </a:p>
          <a:p>
            <a:pPr lvl="1"/>
            <a:r>
              <a:rPr lang="en-US" sz="2800" b="1" dirty="0">
                <a:solidFill>
                  <a:srgbClr val="0070C0"/>
                </a:solidFill>
              </a:rPr>
              <a:t>When a person comes to faith they are restored to Adam’s pre-fall ability to sin or to not sin.</a:t>
            </a:r>
          </a:p>
          <a:p>
            <a:pPr lvl="1"/>
            <a:r>
              <a:rPr lang="en-US" sz="2800" b="1" dirty="0">
                <a:solidFill>
                  <a:srgbClr val="0070C0"/>
                </a:solidFill>
              </a:rPr>
              <a:t>When a Christian dies they are no longer able to sin.</a:t>
            </a:r>
          </a:p>
          <a:p>
            <a:pPr marL="457200" lvl="1" indent="0">
              <a:buNone/>
            </a:pPr>
            <a:endParaRPr lang="en-US" sz="2800" b="1" dirty="0"/>
          </a:p>
          <a:p>
            <a:pPr lvl="2"/>
            <a:endParaRPr lang="en-US" sz="28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397096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Review</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solidFill>
                  <a:srgbClr val="0070C0"/>
                </a:solidFill>
              </a:rPr>
              <a:t>We are counted guilty because of Adam’s sin. </a:t>
            </a:r>
          </a:p>
          <a:p>
            <a:pPr marL="457200" lvl="1" indent="0">
              <a:buNone/>
            </a:pPr>
            <a:r>
              <a:rPr lang="en-US" sz="2800" b="1" dirty="0"/>
              <a:t>For if, because of one man's trespass, death reigned through that one man, much more will those who receive the abundance of grace and the free gift of righteousness reign in life through the one man Jesus Christ. </a:t>
            </a:r>
            <a:r>
              <a:rPr lang="en-US" sz="2800" b="1" dirty="0">
                <a:solidFill>
                  <a:srgbClr val="FF0000"/>
                </a:solidFill>
              </a:rPr>
              <a:t>Therefore, as one trespass led to condemnation for all men, so one act of righteousness leads to justification and life for all men. For as by the one man's disobedience the many were made sinners, so by the one man's obedience the many will be made righteous.</a:t>
            </a:r>
            <a:r>
              <a:rPr lang="en-US" sz="2800" dirty="0"/>
              <a:t> (Romans 5:17-19)</a:t>
            </a:r>
            <a:endParaRPr lang="en-US" sz="2800" b="1" dirty="0">
              <a:solidFill>
                <a:srgbClr val="FF0000"/>
              </a:solidFill>
            </a:endParaRPr>
          </a:p>
          <a:p>
            <a:pPr marL="457200" lvl="1" indent="0">
              <a:buNone/>
            </a:pPr>
            <a:endParaRPr lang="en-US" sz="2800"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349195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30823" y="0"/>
            <a:ext cx="1121898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Possible interpretations of the Fall (Second Council of Orange 529)</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64932"/>
            <a:ext cx="10515600" cy="5942598"/>
          </a:xfrm>
          <a:solidFill>
            <a:srgbClr val="FFFFCC"/>
          </a:solidFill>
        </p:spPr>
        <p:txBody>
          <a:bodyPr>
            <a:normAutofit fontScale="92500"/>
          </a:bodyPr>
          <a:lstStyle/>
          <a:p>
            <a:r>
              <a:rPr lang="en-US" b="1" dirty="0">
                <a:solidFill>
                  <a:srgbClr val="0070C0"/>
                </a:solidFill>
              </a:rPr>
              <a:t>The Second Council of Orange rejected Semi-</a:t>
            </a:r>
            <a:r>
              <a:rPr lang="en-US" b="1" dirty="0" err="1">
                <a:solidFill>
                  <a:srgbClr val="0070C0"/>
                </a:solidFill>
              </a:rPr>
              <a:t>pelagianism</a:t>
            </a:r>
            <a:r>
              <a:rPr lang="en-US" b="1" dirty="0">
                <a:solidFill>
                  <a:srgbClr val="0070C0"/>
                </a:solidFill>
              </a:rPr>
              <a:t> (free will is not totally lost so everyone is able to freely choose to sin or not sin) by issuing 25 Canons and concluding them as follows.</a:t>
            </a:r>
          </a:p>
          <a:p>
            <a:pPr marL="0" indent="0">
              <a:buNone/>
            </a:pPr>
            <a:r>
              <a:rPr lang="en-US" b="1" dirty="0"/>
              <a:t>And thus according to the passages of holy scripture quoted above or the interpretations of the ancient Fathers we must, under the blessing of God, preach and believe as follows. The sin of the first man has so </a:t>
            </a:r>
            <a:r>
              <a:rPr lang="en-US" b="1" dirty="0">
                <a:solidFill>
                  <a:srgbClr val="FF0000"/>
                </a:solidFill>
              </a:rPr>
              <a:t>impaired and weakened free will </a:t>
            </a:r>
            <a:r>
              <a:rPr lang="en-US" b="1" dirty="0"/>
              <a:t>that no one thereafter can either love God as he ought or believe in God or do good for God's sake, </a:t>
            </a:r>
            <a:r>
              <a:rPr lang="en-US" b="1" dirty="0">
                <a:solidFill>
                  <a:srgbClr val="FF0000"/>
                </a:solidFill>
              </a:rPr>
              <a:t>unless</a:t>
            </a:r>
            <a:r>
              <a:rPr lang="en-US" b="1" dirty="0"/>
              <a:t> the grace of divine mercy </a:t>
            </a:r>
            <a:r>
              <a:rPr lang="en-US" b="1" dirty="0">
                <a:solidFill>
                  <a:srgbClr val="FF0000"/>
                </a:solidFill>
              </a:rPr>
              <a:t>has preceded him</a:t>
            </a:r>
            <a:r>
              <a:rPr lang="en-US" b="1" dirty="0"/>
              <a:t>. We therefore believe that the glorious faith which was given to Abel the righteous, and Noah, and Abraham, and Isaac, and Jacob, and to all the saints of old, and which the Apostle Paul commends in extolling them (</a:t>
            </a:r>
            <a:r>
              <a:rPr lang="en-US" b="1" dirty="0">
                <a:hlinkClick r:id="rId2"/>
              </a:rPr>
              <a:t>Heb. 11</a:t>
            </a:r>
            <a:r>
              <a:rPr lang="en-US" b="1" dirty="0"/>
              <a:t>), was not given through natural goodness as it was before to Adam, but was bestowed by the grace of God. And we know and also believe that even after the coming of our Lord this grace is not to be found in the free will of all who desire to be baptized, but is bestowed by the kindness of Christ, </a:t>
            </a:r>
            <a:endParaRPr lang="en-US" sz="2800" b="1" dirty="0"/>
          </a:p>
          <a:p>
            <a:pPr lvl="2"/>
            <a:endParaRPr lang="en-US" sz="2800" b="1" dirty="0"/>
          </a:p>
          <a:p>
            <a:pPr lvl="2"/>
            <a:endParaRPr lang="en-US" sz="2800" b="1" dirty="0"/>
          </a:p>
          <a:p>
            <a:pPr lvl="2"/>
            <a:endParaRPr lang="en-US" sz="28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033753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74785" y="140611"/>
            <a:ext cx="1087901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Possible interpretations of the Fall (Second Council of Orange 529)</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896816"/>
            <a:ext cx="10515600" cy="5810714"/>
          </a:xfrm>
          <a:solidFill>
            <a:srgbClr val="FFFFCC"/>
          </a:solidFill>
        </p:spPr>
        <p:txBody>
          <a:bodyPr>
            <a:normAutofit fontScale="92500"/>
          </a:bodyPr>
          <a:lstStyle/>
          <a:p>
            <a:pPr marL="0" indent="0">
              <a:buNone/>
            </a:pPr>
            <a:r>
              <a:rPr lang="en-US" b="1" dirty="0"/>
              <a:t>as has already been frequently stated and as the Apostle Paul declares, "For it has been granted to you that for the sake of Christ you should not only believe in him but also suffer for his sake" (</a:t>
            </a:r>
            <a:r>
              <a:rPr lang="en-US" b="1" dirty="0">
                <a:hlinkClick r:id="rId2"/>
              </a:rPr>
              <a:t>Phil. 1:29</a:t>
            </a:r>
            <a:r>
              <a:rPr lang="en-US" b="1" dirty="0"/>
              <a:t>). And again, "He who began a good work in you will bring it to completion at the day of Jesus Christ" (</a:t>
            </a:r>
            <a:r>
              <a:rPr lang="en-US" b="1" dirty="0">
                <a:hlinkClick r:id="rId3"/>
              </a:rPr>
              <a:t>Phil. 1:6</a:t>
            </a:r>
            <a:r>
              <a:rPr lang="en-US" b="1" dirty="0"/>
              <a:t>). And again, "For by grace you have been saved through faith; and it is not your own doing, it is the gift of God" (</a:t>
            </a:r>
            <a:r>
              <a:rPr lang="en-US" b="1" dirty="0">
                <a:hlinkClick r:id="rId4"/>
              </a:rPr>
              <a:t>Eph. 2:8</a:t>
            </a:r>
            <a:r>
              <a:rPr lang="en-US" b="1" dirty="0"/>
              <a:t>). And as the Apostle says of himself, "I have obtained mercy to be faithful" (</a:t>
            </a:r>
            <a:r>
              <a:rPr lang="en-US" b="1" dirty="0">
                <a:hlinkClick r:id="rId5"/>
              </a:rPr>
              <a:t>1 Cor. 7:25</a:t>
            </a:r>
            <a:r>
              <a:rPr lang="en-US" b="1" dirty="0"/>
              <a:t>, cf. </a:t>
            </a:r>
            <a:r>
              <a:rPr lang="en-US" b="1" dirty="0">
                <a:hlinkClick r:id="rId6"/>
              </a:rPr>
              <a:t>1 Tim. 1:13</a:t>
            </a:r>
            <a:r>
              <a:rPr lang="en-US" b="1" dirty="0"/>
              <a:t>). He did not say, "because I was faithful," but "to be faithful." And again, "What have you that you did not receive?" (</a:t>
            </a:r>
            <a:r>
              <a:rPr lang="en-US" b="1" dirty="0">
                <a:hlinkClick r:id="rId7"/>
              </a:rPr>
              <a:t>1 Cor. 4:7</a:t>
            </a:r>
            <a:r>
              <a:rPr lang="en-US" b="1" dirty="0"/>
              <a:t>). And again, "Every good endowment and every perfect gift is from above, coming down from the Father of lights" (</a:t>
            </a:r>
            <a:r>
              <a:rPr lang="en-US" b="1" dirty="0">
                <a:hlinkClick r:id="rId8"/>
              </a:rPr>
              <a:t>Jas. 1:17</a:t>
            </a:r>
            <a:r>
              <a:rPr lang="en-US" b="1" dirty="0"/>
              <a:t>). And again, "No one can receive anything except what is given him from heaven" (</a:t>
            </a:r>
            <a:r>
              <a:rPr lang="en-US" b="1" dirty="0">
                <a:hlinkClick r:id="rId9"/>
              </a:rPr>
              <a:t>John 3:27</a:t>
            </a:r>
            <a:r>
              <a:rPr lang="en-US" b="1" dirty="0"/>
              <a:t>). There are innumerable passages of holy scripture which can be quoted to prove the case for grace, but they have been omitted for the sake of brevity, because further examples will not really be of use where few are deemed sufficient</a:t>
            </a:r>
            <a:r>
              <a:rPr lang="en-US" dirty="0"/>
              <a:t>.</a:t>
            </a:r>
          </a:p>
          <a:p>
            <a:pPr marL="0" indent="0">
              <a:buNone/>
            </a:pPr>
            <a:endParaRPr lang="en-US" sz="2800" b="1" dirty="0"/>
          </a:p>
          <a:p>
            <a:pPr lvl="2"/>
            <a:endParaRPr lang="en-US" sz="2800" b="1" dirty="0"/>
          </a:p>
          <a:p>
            <a:pPr lvl="2"/>
            <a:endParaRPr lang="en-US" sz="2800" b="1" dirty="0"/>
          </a:p>
          <a:p>
            <a:pPr lvl="2"/>
            <a:endParaRPr lang="en-US" sz="28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716430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589085" y="0"/>
            <a:ext cx="11043138"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Possible interpretations of the Fall (Second Council of Orange 529)</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82516"/>
            <a:ext cx="10515600" cy="5925014"/>
          </a:xfrm>
          <a:solidFill>
            <a:srgbClr val="FFFFCC"/>
          </a:solidFill>
        </p:spPr>
        <p:txBody>
          <a:bodyPr>
            <a:normAutofit fontScale="92500" lnSpcReduction="10000"/>
          </a:bodyPr>
          <a:lstStyle/>
          <a:p>
            <a:pPr marL="0" indent="0">
              <a:buNone/>
            </a:pPr>
            <a:r>
              <a:rPr lang="en-US" b="1" dirty="0">
                <a:solidFill>
                  <a:srgbClr val="FF0000"/>
                </a:solidFill>
              </a:rPr>
              <a:t>According</a:t>
            </a:r>
            <a:r>
              <a:rPr lang="en-US" b="1" dirty="0"/>
              <a:t> to the </a:t>
            </a:r>
            <a:r>
              <a:rPr lang="en-US" b="1" dirty="0">
                <a:solidFill>
                  <a:srgbClr val="FF0000"/>
                </a:solidFill>
              </a:rPr>
              <a:t>catholic faith </a:t>
            </a:r>
            <a:r>
              <a:rPr lang="en-US" b="1" dirty="0"/>
              <a:t>we also believe that after </a:t>
            </a:r>
            <a:r>
              <a:rPr lang="en-US" b="1" dirty="0">
                <a:solidFill>
                  <a:srgbClr val="FF0000"/>
                </a:solidFill>
              </a:rPr>
              <a:t>grace has been received through baptism</a:t>
            </a:r>
            <a:r>
              <a:rPr lang="en-US" b="1" dirty="0"/>
              <a:t>, all baptized persons have the </a:t>
            </a:r>
            <a:r>
              <a:rPr lang="en-US" b="1" dirty="0">
                <a:solidFill>
                  <a:srgbClr val="FF0000"/>
                </a:solidFill>
              </a:rPr>
              <a:t>ability and responsibility</a:t>
            </a:r>
            <a:r>
              <a:rPr lang="en-US" b="1" dirty="0"/>
              <a:t>, if they desire to labor faithfully, to perform with the aid and cooperation of Christ what is of essential importance in regard to the salvation of their soul. We not only do not believe that any are foreordained to evil by the power of God, but even state with utter abhorrence that if there are those who want to believe so evil a thing, they are anathema. We also believe and confess to our benefit that in every good work it is not we who take the initiative and are then assisted through the mercy of God, but God himself first inspires in us both faith in him and love for him without any previous good works of our own that deserve reward, so that we may </a:t>
            </a:r>
            <a:r>
              <a:rPr lang="en-US" b="1" dirty="0">
                <a:solidFill>
                  <a:srgbClr val="FF0000"/>
                </a:solidFill>
              </a:rPr>
              <a:t>both faithfully seek the sacrament of baptism, and after baptism be able by his help to do what is pleasing to him. </a:t>
            </a:r>
            <a:r>
              <a:rPr lang="en-US" b="1" dirty="0"/>
              <a:t>We must therefore most evidently believe that the praiseworthy faith of the thief whom the Lord called to his home in paradise, and of Cornelius the centurion, to whom the angel of the Lord was sent, and of Zacchaeus, who was worthy to receive the Lord himself, was not a natural endowment but a gift of God's kindness.</a:t>
            </a:r>
          </a:p>
          <a:p>
            <a:pPr marL="0" indent="0">
              <a:buNone/>
            </a:pPr>
            <a:endParaRPr lang="en-US" sz="2800" b="1" dirty="0"/>
          </a:p>
          <a:p>
            <a:pPr lvl="2"/>
            <a:endParaRPr lang="en-US" sz="2800" b="1" dirty="0"/>
          </a:p>
          <a:p>
            <a:pPr lvl="2"/>
            <a:endParaRPr lang="en-US" sz="2800" b="1" dirty="0"/>
          </a:p>
          <a:p>
            <a:pPr lvl="2"/>
            <a:endParaRPr lang="en-US" sz="28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780176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Fall – Summary of Possible interpretations of </a:t>
            </a:r>
            <a:r>
              <a:rPr lang="en-US" sz="2800" b="1">
                <a:cs typeface="Arial" panose="020B0604020202020204" pitchFamily="34" charset="0"/>
              </a:rPr>
              <a:t>the Fall</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1061720"/>
            <a:ext cx="10515600" cy="5645809"/>
          </a:xfrm>
          <a:solidFill>
            <a:srgbClr val="FFFFCC"/>
          </a:solidFill>
        </p:spPr>
        <p:txBody>
          <a:bodyPr>
            <a:normAutofit/>
          </a:bodyPr>
          <a:lstStyle/>
          <a:p>
            <a:r>
              <a:rPr lang="en-US" sz="3000" b="1" dirty="0">
                <a:solidFill>
                  <a:srgbClr val="0070C0"/>
                </a:solidFill>
              </a:rPr>
              <a:t>Universalist: The Fall is not an actual historical event. Everyone goes to heaven when they die. </a:t>
            </a:r>
          </a:p>
          <a:p>
            <a:r>
              <a:rPr lang="en-US" sz="3000" b="1" dirty="0" err="1">
                <a:solidFill>
                  <a:srgbClr val="0070C0"/>
                </a:solidFill>
              </a:rPr>
              <a:t>Pelagian</a:t>
            </a:r>
            <a:r>
              <a:rPr lang="en-US" sz="3000" b="1" dirty="0">
                <a:solidFill>
                  <a:srgbClr val="0070C0"/>
                </a:solidFill>
              </a:rPr>
              <a:t>: Adam’s sin is not imputed to </a:t>
            </a:r>
            <a:r>
              <a:rPr lang="en-US" sz="3000" b="1" dirty="0">
                <a:solidFill>
                  <a:srgbClr val="FF0000"/>
                </a:solidFill>
              </a:rPr>
              <a:t>anyone</a:t>
            </a:r>
            <a:r>
              <a:rPr lang="en-US" sz="3000" b="1" dirty="0">
                <a:solidFill>
                  <a:srgbClr val="0070C0"/>
                </a:solidFill>
              </a:rPr>
              <a:t>. We have equal standing at birth with Adam before he fell.</a:t>
            </a:r>
          </a:p>
          <a:p>
            <a:r>
              <a:rPr lang="en-US" sz="3000" b="1" dirty="0">
                <a:solidFill>
                  <a:srgbClr val="0070C0"/>
                </a:solidFill>
              </a:rPr>
              <a:t>Semi-</a:t>
            </a:r>
            <a:r>
              <a:rPr lang="en-US" sz="3000" b="1" dirty="0" err="1">
                <a:solidFill>
                  <a:srgbClr val="0070C0"/>
                </a:solidFill>
              </a:rPr>
              <a:t>pelagian</a:t>
            </a:r>
            <a:r>
              <a:rPr lang="en-US" sz="3000" b="1" dirty="0">
                <a:solidFill>
                  <a:srgbClr val="0070C0"/>
                </a:solidFill>
              </a:rPr>
              <a:t> (Arminianism): Original sin is imputed to </a:t>
            </a:r>
            <a:r>
              <a:rPr lang="en-US" sz="3000" b="1" dirty="0">
                <a:solidFill>
                  <a:srgbClr val="FF0000"/>
                </a:solidFill>
              </a:rPr>
              <a:t>everyone. </a:t>
            </a:r>
            <a:r>
              <a:rPr lang="en-US" sz="3000" b="1" dirty="0">
                <a:solidFill>
                  <a:srgbClr val="0070C0"/>
                </a:solidFill>
              </a:rPr>
              <a:t>However, free will is not so totally lost so everyone is able to freely choose to sin or not sin (i.e. believe in Jesus). </a:t>
            </a:r>
            <a:r>
              <a:rPr lang="en-US" sz="3000" dirty="0"/>
              <a:t> </a:t>
            </a:r>
            <a:endParaRPr lang="en-US" sz="3000" b="1" dirty="0"/>
          </a:p>
          <a:p>
            <a:r>
              <a:rPr lang="en-US" sz="3000" b="1" dirty="0">
                <a:solidFill>
                  <a:srgbClr val="0070C0"/>
                </a:solidFill>
              </a:rPr>
              <a:t>Reformed: (Augustinian, Calvinist, Doctrines of Grace): Original sin is imputed to everyone</a:t>
            </a:r>
            <a:r>
              <a:rPr lang="en-US" sz="3000" b="1" dirty="0">
                <a:solidFill>
                  <a:srgbClr val="FF0000"/>
                </a:solidFill>
              </a:rPr>
              <a:t> and </a:t>
            </a:r>
            <a:r>
              <a:rPr lang="en-US" sz="3000" b="1" dirty="0">
                <a:solidFill>
                  <a:srgbClr val="0070C0"/>
                </a:solidFill>
              </a:rPr>
              <a:t>we are born </a:t>
            </a:r>
            <a:r>
              <a:rPr lang="en-US" sz="3000" b="1" dirty="0">
                <a:solidFill>
                  <a:srgbClr val="FF0000"/>
                </a:solidFill>
              </a:rPr>
              <a:t>without </a:t>
            </a:r>
            <a:r>
              <a:rPr lang="en-US" sz="3000" b="1" dirty="0">
                <a:solidFill>
                  <a:srgbClr val="0070C0"/>
                </a:solidFill>
              </a:rPr>
              <a:t>free will. Hence unbelievers are</a:t>
            </a:r>
            <a:r>
              <a:rPr lang="en-US" sz="3000" b="1" dirty="0">
                <a:solidFill>
                  <a:srgbClr val="FF0000"/>
                </a:solidFill>
              </a:rPr>
              <a:t> morally unable </a:t>
            </a:r>
            <a:r>
              <a:rPr lang="en-US" sz="3000" b="1" dirty="0">
                <a:solidFill>
                  <a:srgbClr val="0070C0"/>
                </a:solidFill>
              </a:rPr>
              <a:t>to not sin.</a:t>
            </a:r>
          </a:p>
          <a:p>
            <a:pPr lvl="2"/>
            <a:endParaRPr lang="en-US" sz="2800" b="1" dirty="0"/>
          </a:p>
          <a:p>
            <a:pPr lvl="2"/>
            <a:endParaRPr lang="en-US" sz="2800" b="1" dirty="0">
              <a:solidFill>
                <a:srgbClr val="0070C0"/>
              </a:solidFill>
            </a:endParaRPr>
          </a:p>
          <a:p>
            <a:pPr marL="0" indent="0">
              <a:buNone/>
            </a:pPr>
            <a:endParaRPr lang="en-US" b="1"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8626539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1057</Words>
  <Application>Microsoft Office PowerPoint</Application>
  <PresentationFormat>Widescreen</PresentationFormat>
  <Paragraphs>75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Discipleship:  An  Introduction to  Systematic Theology and  Apologetics</vt:lpstr>
      <vt:lpstr>The Fall –Review</vt:lpstr>
      <vt:lpstr> The Fall – Review</vt:lpstr>
      <vt:lpstr> The Fall – Review </vt:lpstr>
      <vt:lpstr> The Fall – Possible interpretations of the Fall (Second Council of Orange 529) </vt:lpstr>
      <vt:lpstr> The Fall – Possible interpretations of the Fall (Second Council of Orange 529) </vt:lpstr>
      <vt:lpstr> The Fall – Possible interpretations of the Fall (Second Council of Orange 529) </vt:lpstr>
      <vt:lpstr> The Fall – Summary of Possible interpretations of the Fall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2016-10-16T22:56:31Z</dcterms:created>
  <dcterms:modified xsi:type="dcterms:W3CDTF">2016-10-16T22:59:20Z</dcterms:modified>
</cp:coreProperties>
</file>