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FC56E32A-AA3F-4F1C-8A7D-75E665B2FEAA}"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1955387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C56E32A-AA3F-4F1C-8A7D-75E665B2FEAA}"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578369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C56E32A-AA3F-4F1C-8A7D-75E665B2FEAA}"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4266572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C56E32A-AA3F-4F1C-8A7D-75E665B2FEAA}"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2057436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56E32A-AA3F-4F1C-8A7D-75E665B2FEAA}" type="datetimeFigureOut">
              <a:rPr lang="en-US" smtClean="0"/>
              <a:t>10/23/2016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4294396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FC56E32A-AA3F-4F1C-8A7D-75E665B2FEAA}" type="datetimeFigureOut">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2717258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FC56E32A-AA3F-4F1C-8A7D-75E665B2FEAA}" type="datetimeFigureOut">
              <a:rPr lang="en-US" smtClean="0"/>
              <a:t>10/23/2016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3945153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FC56E32A-AA3F-4F1C-8A7D-75E665B2FEAA}" type="datetimeFigureOut">
              <a:rPr lang="en-US" smtClean="0"/>
              <a:t>10/23/2016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1568100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6E32A-AA3F-4F1C-8A7D-75E665B2FEAA}" type="datetimeFigureOut">
              <a:rPr lang="en-US" smtClean="0"/>
              <a:t>10/23/2016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970228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56E32A-AA3F-4F1C-8A7D-75E665B2FEAA}" type="datetimeFigureOut">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877186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56E32A-AA3F-4F1C-8A7D-75E665B2FEAA}" type="datetimeFigureOut">
              <a:rPr lang="en-US" smtClean="0"/>
              <a:t>10/23/2016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45A5E-B620-48BE-BF1C-6F1021F50B39}" type="slidenum">
              <a:rPr lang="en-US" smtClean="0"/>
              <a:t>‹#›</a:t>
            </a:fld>
            <a:endParaRPr lang="en-US"/>
          </a:p>
        </p:txBody>
      </p:sp>
    </p:spTree>
    <p:extLst>
      <p:ext uri="{BB962C8B-B14F-4D97-AF65-F5344CB8AC3E}">
        <p14:creationId xmlns:p14="http://schemas.microsoft.com/office/powerpoint/2010/main" val="1815144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6E32A-AA3F-4F1C-8A7D-75E665B2FEAA}" type="datetimeFigureOut">
              <a:rPr lang="en-US" smtClean="0"/>
              <a:t>10/23/2016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45A5E-B620-48BE-BF1C-6F1021F50B39}" type="slidenum">
              <a:rPr lang="en-US" smtClean="0"/>
              <a:t>‹#›</a:t>
            </a:fld>
            <a:endParaRPr lang="en-US"/>
          </a:p>
        </p:txBody>
      </p:sp>
    </p:spTree>
    <p:extLst>
      <p:ext uri="{BB962C8B-B14F-4D97-AF65-F5344CB8AC3E}">
        <p14:creationId xmlns:p14="http://schemas.microsoft.com/office/powerpoint/2010/main" val="1633083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October 23, 2016</a:t>
            </a:r>
          </a:p>
        </p:txBody>
      </p:sp>
    </p:spTree>
    <p:extLst>
      <p:ext uri="{BB962C8B-B14F-4D97-AF65-F5344CB8AC3E}">
        <p14:creationId xmlns:p14="http://schemas.microsoft.com/office/powerpoint/2010/main" val="752449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2800" b="1" dirty="0">
                <a:cs typeface="Arial" panose="020B0604020202020204" pitchFamily="34" charset="0"/>
              </a:rPr>
              <a:t>The Fall – Doctrinal Summary</a:t>
            </a:r>
          </a:p>
        </p:txBody>
      </p:sp>
      <p:sp>
        <p:nvSpPr>
          <p:cNvPr id="9" name="Content Placeholder 8"/>
          <p:cNvSpPr>
            <a:spLocks noGrp="1"/>
          </p:cNvSpPr>
          <p:nvPr>
            <p:ph idx="1"/>
          </p:nvPr>
        </p:nvSpPr>
        <p:spPr>
          <a:xfrm>
            <a:off x="838200" y="1061720"/>
            <a:ext cx="10515600" cy="5645809"/>
          </a:xfrm>
          <a:solidFill>
            <a:srgbClr val="FFFFCC"/>
          </a:solidFill>
        </p:spPr>
        <p:txBody>
          <a:bodyPr>
            <a:normAutofit lnSpcReduction="10000"/>
          </a:bodyPr>
          <a:lstStyle/>
          <a:p>
            <a:pPr marL="0" indent="0">
              <a:buNone/>
            </a:pPr>
            <a:r>
              <a:rPr lang="en-US" b="1" dirty="0">
                <a:solidFill>
                  <a:srgbClr val="0070C0"/>
                </a:solidFill>
              </a:rPr>
              <a:t>Although God created man upright and perfect, and gave him a righteous law, which had been unto life had he kept it, and threatened death upon the breach thereof, yet he did not long abide in this </a:t>
            </a:r>
            <a:r>
              <a:rPr lang="en-US" b="1" dirty="0" err="1">
                <a:solidFill>
                  <a:srgbClr val="0070C0"/>
                </a:solidFill>
              </a:rPr>
              <a:t>honour</a:t>
            </a:r>
            <a:r>
              <a:rPr lang="en-US" b="1" dirty="0">
                <a:solidFill>
                  <a:srgbClr val="0070C0"/>
                </a:solidFill>
              </a:rPr>
              <a:t>; Satan using the subtlety of the serpent to subdue Eve, then by her seducing Adam, who, without any compulsion, did willfully transgress the law of their creation, and the command given unto them, in eating the forbidden fruit, which God was pleased, according to his wise and holy counsel to permit, having purposed to order it to his own glory.  </a:t>
            </a:r>
            <a:r>
              <a:rPr lang="en-US" dirty="0"/>
              <a:t>(6.1  1689 London Baptist Confession of Faith)</a:t>
            </a:r>
          </a:p>
          <a:p>
            <a:pPr marL="0" indent="0">
              <a:buNone/>
            </a:pPr>
            <a:endParaRPr lang="en-US" b="1" dirty="0">
              <a:solidFill>
                <a:srgbClr val="0070C0"/>
              </a:solidFill>
            </a:endParaRPr>
          </a:p>
          <a:p>
            <a:pPr marL="0" indent="0">
              <a:buNone/>
            </a:pPr>
            <a:r>
              <a:rPr lang="en-US" b="1" dirty="0">
                <a:solidFill>
                  <a:srgbClr val="0070C0"/>
                </a:solidFill>
              </a:rPr>
              <a:t>Our first parents, by this sin, fell from their original righteousness and communion with God, and we in them whereby death came upon all: all becoming dead in sin, and wholly defiled in all the faculties and parts of soul and body. </a:t>
            </a:r>
            <a:r>
              <a:rPr lang="en-US" dirty="0"/>
              <a:t>(6.2</a:t>
            </a:r>
            <a:r>
              <a:rPr lang="en-US" b="1" dirty="0"/>
              <a:t>  </a:t>
            </a:r>
            <a:r>
              <a:rPr lang="en-US" dirty="0"/>
              <a:t>1689 London Baptist Confession of Faith)</a:t>
            </a:r>
          </a:p>
          <a:p>
            <a:pPr marL="0" indent="0">
              <a:buNone/>
            </a:pPr>
            <a:endParaRPr lang="en-US" b="1" dirty="0">
              <a:solidFill>
                <a:srgbClr val="0070C0"/>
              </a:solidFill>
            </a:endParaRPr>
          </a:p>
          <a:p>
            <a:endParaRPr lang="en-US" b="1"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64504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2800" b="1" dirty="0">
                <a:cs typeface="Arial" panose="020B0604020202020204" pitchFamily="34" charset="0"/>
              </a:rPr>
              <a:t>The Fall – Doctrinal Summary</a:t>
            </a:r>
          </a:p>
        </p:txBody>
      </p:sp>
      <p:sp>
        <p:nvSpPr>
          <p:cNvPr id="9" name="Content Placeholder 8"/>
          <p:cNvSpPr>
            <a:spLocks noGrp="1"/>
          </p:cNvSpPr>
          <p:nvPr>
            <p:ph idx="1"/>
          </p:nvPr>
        </p:nvSpPr>
        <p:spPr>
          <a:xfrm>
            <a:off x="838200" y="1061720"/>
            <a:ext cx="10515600" cy="5645809"/>
          </a:xfrm>
          <a:solidFill>
            <a:srgbClr val="FFFFCC"/>
          </a:solidFill>
        </p:spPr>
        <p:txBody>
          <a:bodyPr>
            <a:normAutofit/>
          </a:bodyPr>
          <a:lstStyle/>
          <a:p>
            <a:pPr marL="0" indent="0">
              <a:buNone/>
            </a:pPr>
            <a:r>
              <a:rPr lang="en-US" b="1" dirty="0">
                <a:solidFill>
                  <a:srgbClr val="0070C0"/>
                </a:solidFill>
              </a:rPr>
              <a:t>They being the root, and by God's appointment, standing in the room and stead of all mankind, the guilt of the sin was imputed, and corrupted nature conveyed, to all their posterity descending from them by ordinary generation, being now conceived in sin, and by nature children of wrath, the servants of sin, the subjects of death, and all other miseries, spiritual, temporal, and eternal, unless the Lord Jesus set them free.</a:t>
            </a:r>
            <a:r>
              <a:rPr lang="en-US" dirty="0"/>
              <a:t> (6.3  1689 London Baptist Confession of Faith)</a:t>
            </a:r>
            <a:endParaRPr lang="en-US" b="1" dirty="0">
              <a:solidFill>
                <a:srgbClr val="0070C0"/>
              </a:solidFill>
            </a:endParaRPr>
          </a:p>
          <a:p>
            <a:pPr marL="0" indent="0">
              <a:buNone/>
            </a:pPr>
            <a:r>
              <a:rPr lang="en-US" b="1" dirty="0">
                <a:solidFill>
                  <a:srgbClr val="0070C0"/>
                </a:solidFill>
              </a:rPr>
              <a:t>From this original corruption, whereby we are utterly indisposed, disabled, and made opposite to all good, and wholly inclined to all evil, do proceed all actual transgressions. </a:t>
            </a:r>
            <a:r>
              <a:rPr lang="en-US" dirty="0"/>
              <a:t>(6.4</a:t>
            </a:r>
            <a:r>
              <a:rPr lang="en-US" b="1" dirty="0"/>
              <a:t>  </a:t>
            </a:r>
            <a:r>
              <a:rPr lang="en-US" dirty="0"/>
              <a:t>1689 London Baptist Confession of Faith) </a:t>
            </a:r>
          </a:p>
          <a:p>
            <a:pPr marL="0" indent="0">
              <a:buNone/>
            </a:pPr>
            <a:r>
              <a:rPr lang="en-US" b="1" dirty="0">
                <a:solidFill>
                  <a:srgbClr val="FF0000"/>
                </a:solidFill>
              </a:rPr>
              <a:t>We sin because we are sinners. </a:t>
            </a:r>
          </a:p>
          <a:p>
            <a:pPr marL="0" indent="0">
              <a:buNone/>
            </a:pPr>
            <a:endParaRPr lang="en-US" b="1" dirty="0">
              <a:solidFill>
                <a:srgbClr val="0070C0"/>
              </a:solidFill>
            </a:endParaRPr>
          </a:p>
          <a:p>
            <a:endParaRPr lang="en-US" b="1"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59469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2800" b="1" dirty="0">
                <a:cs typeface="Arial" panose="020B0604020202020204" pitchFamily="34" charset="0"/>
              </a:rPr>
              <a:t>The Fall – Doctrinal Summary</a:t>
            </a:r>
          </a:p>
        </p:txBody>
      </p:sp>
      <p:sp>
        <p:nvSpPr>
          <p:cNvPr id="9" name="Content Placeholder 8"/>
          <p:cNvSpPr>
            <a:spLocks noGrp="1"/>
          </p:cNvSpPr>
          <p:nvPr>
            <p:ph idx="1"/>
          </p:nvPr>
        </p:nvSpPr>
        <p:spPr>
          <a:xfrm>
            <a:off x="838200" y="1061720"/>
            <a:ext cx="10515600" cy="5645809"/>
          </a:xfrm>
          <a:solidFill>
            <a:srgbClr val="FFFFCC"/>
          </a:solidFill>
        </p:spPr>
        <p:txBody>
          <a:bodyPr>
            <a:normAutofit/>
          </a:bodyPr>
          <a:lstStyle/>
          <a:p>
            <a:pPr marL="0" indent="0">
              <a:buNone/>
            </a:pPr>
            <a:r>
              <a:rPr lang="en-US" b="1" dirty="0">
                <a:solidFill>
                  <a:srgbClr val="0070C0"/>
                </a:solidFill>
              </a:rPr>
              <a:t>The corruption of nature, during this life, doth remain in those that are regenerated; and although it be through Christ pardoned and mortified, yet both itself, and the first motions thereof, are truly and properly sin.</a:t>
            </a:r>
            <a:r>
              <a:rPr lang="en-US" dirty="0"/>
              <a:t> (6.5  1689 London Baptist Confession of Faith)</a:t>
            </a:r>
          </a:p>
          <a:p>
            <a:pPr marL="0" indent="0">
              <a:buNone/>
            </a:pPr>
            <a:endParaRPr lang="en-US" dirty="0"/>
          </a:p>
          <a:p>
            <a:pPr marL="0" indent="0">
              <a:buNone/>
            </a:pPr>
            <a:endParaRPr lang="en-US" dirty="0"/>
          </a:p>
          <a:p>
            <a:pPr marL="0" indent="0">
              <a:buNone/>
            </a:pPr>
            <a:endParaRPr lang="en-US" b="1" dirty="0">
              <a:solidFill>
                <a:srgbClr val="0070C0"/>
              </a:solidFill>
            </a:endParaRPr>
          </a:p>
          <a:p>
            <a:pPr marL="0" indent="0">
              <a:buNone/>
            </a:pPr>
            <a:endParaRPr lang="en-US" b="1" dirty="0">
              <a:solidFill>
                <a:srgbClr val="0070C0"/>
              </a:solidFill>
            </a:endParaRPr>
          </a:p>
          <a:p>
            <a:endParaRPr lang="en-US" b="1"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49744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2800" b="1" dirty="0">
                <a:cs typeface="Arial" panose="020B0604020202020204" pitchFamily="34" charset="0"/>
              </a:rPr>
              <a:t>The Fall – Doctrinal Summary</a:t>
            </a:r>
          </a:p>
        </p:txBody>
      </p:sp>
      <p:sp>
        <p:nvSpPr>
          <p:cNvPr id="9" name="Content Placeholder 8"/>
          <p:cNvSpPr>
            <a:spLocks noGrp="1"/>
          </p:cNvSpPr>
          <p:nvPr>
            <p:ph idx="1"/>
          </p:nvPr>
        </p:nvSpPr>
        <p:spPr>
          <a:xfrm>
            <a:off x="838200" y="1061720"/>
            <a:ext cx="10515600" cy="5645809"/>
          </a:xfrm>
          <a:solidFill>
            <a:srgbClr val="FFFFCC"/>
          </a:solidFill>
        </p:spPr>
        <p:txBody>
          <a:bodyPr>
            <a:normAutofit/>
          </a:bodyPr>
          <a:lstStyle/>
          <a:p>
            <a:pPr marL="0" indent="0">
              <a:buNone/>
            </a:pPr>
            <a:r>
              <a:rPr lang="en-US" b="1" dirty="0">
                <a:solidFill>
                  <a:srgbClr val="0070C0"/>
                </a:solidFill>
              </a:rPr>
              <a:t>5.1 We believe that, although God created man morally upright, he was led astray from God‘s Word and wisdom by the subtlety of Satan‘s deceit, and chose to take what was forbidden, and thus declare his independence from, distrust for, and disobedience toward his all-good and gracious Creator. Thus, our first parents, by this sin, fell from their original innocence and communion with God.</a:t>
            </a:r>
          </a:p>
          <a:p>
            <a:pPr marL="0" indent="0">
              <a:buNone/>
            </a:pPr>
            <a:r>
              <a:rPr lang="en-US" dirty="0"/>
              <a:t>(Elder Affirmation of Faith)</a:t>
            </a:r>
            <a:endParaRPr lang="en-US" b="1" dirty="0">
              <a:solidFill>
                <a:srgbClr val="0070C0"/>
              </a:solidFill>
            </a:endParaRPr>
          </a:p>
          <a:p>
            <a:pPr marL="0" indent="0">
              <a:buNone/>
            </a:pPr>
            <a:r>
              <a:rPr lang="en-US" b="1" dirty="0">
                <a:solidFill>
                  <a:srgbClr val="0070C0"/>
                </a:solidFill>
              </a:rPr>
              <a:t>5.2 We believe that, as the head of the human race, Adam‘s fall became the fall of all his posterity, in such a way that corruption, guilt, death, and condemnation belong properly to every person. All persons are thus corrupt by nature, enslaved to sin, and </a:t>
            </a:r>
            <a:r>
              <a:rPr lang="en-US" b="1" dirty="0">
                <a:solidFill>
                  <a:srgbClr val="FF0000"/>
                </a:solidFill>
              </a:rPr>
              <a:t>morally unable</a:t>
            </a:r>
            <a:r>
              <a:rPr lang="en-US" b="1" dirty="0">
                <a:solidFill>
                  <a:srgbClr val="0070C0"/>
                </a:solidFill>
              </a:rPr>
              <a:t> to delight in God and overcome their own proud preference for the fleeting pleasures of self-rule. </a:t>
            </a:r>
            <a:r>
              <a:rPr lang="en-US" dirty="0"/>
              <a:t>(Elder Affirmation of Faith)</a:t>
            </a:r>
          </a:p>
          <a:p>
            <a:endParaRPr lang="en-US" b="1" dirty="0">
              <a:solidFill>
                <a:srgbClr val="0070C0"/>
              </a:solidFill>
            </a:endParaRPr>
          </a:p>
          <a:p>
            <a:pPr marL="0" indent="0">
              <a:buNone/>
            </a:pPr>
            <a:endParaRPr lang="en-US" b="1" dirty="0">
              <a:solidFill>
                <a:srgbClr val="0070C0"/>
              </a:solidFill>
            </a:endParaRPr>
          </a:p>
          <a:p>
            <a:pPr marL="0" indent="0">
              <a:buNone/>
            </a:pPr>
            <a:endParaRPr lang="en-US" b="1" dirty="0">
              <a:solidFill>
                <a:srgbClr val="0070C0"/>
              </a:solidFill>
            </a:endParaRPr>
          </a:p>
          <a:p>
            <a:endParaRPr lang="en-US" b="1"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733542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2800" b="1" dirty="0">
                <a:cs typeface="Arial" panose="020B0604020202020204" pitchFamily="34" charset="0"/>
              </a:rPr>
              <a:t>The Fall – Doctrinal Summary</a:t>
            </a:r>
          </a:p>
        </p:txBody>
      </p:sp>
      <p:sp>
        <p:nvSpPr>
          <p:cNvPr id="9" name="Content Placeholder 8"/>
          <p:cNvSpPr>
            <a:spLocks noGrp="1"/>
          </p:cNvSpPr>
          <p:nvPr>
            <p:ph idx="1"/>
          </p:nvPr>
        </p:nvSpPr>
        <p:spPr>
          <a:xfrm>
            <a:off x="838200" y="1061720"/>
            <a:ext cx="10515600" cy="5645809"/>
          </a:xfrm>
          <a:solidFill>
            <a:srgbClr val="FFFFCC"/>
          </a:solidFill>
        </p:spPr>
        <p:txBody>
          <a:bodyPr>
            <a:normAutofit/>
          </a:bodyPr>
          <a:lstStyle/>
          <a:p>
            <a:pPr marL="0" indent="0">
              <a:buNone/>
            </a:pPr>
            <a:r>
              <a:rPr lang="en-US" b="1" dirty="0">
                <a:solidFill>
                  <a:srgbClr val="0070C0"/>
                </a:solidFill>
              </a:rPr>
              <a:t>5.3 We believe God has subjected the creation to futility, and the entire human family is made justly liable to untold miseries of sickness, decay, calamity, and loss. Thus all the adversity and suffering in the world is an echo and a witness of the exceedingly great evil of moral depravity in the heart of mankind; and every new day of life is a God-given, merciful reprieve from imminent judgment, pointing to repentance. </a:t>
            </a:r>
            <a:r>
              <a:rPr lang="en-US" dirty="0"/>
              <a:t>(Elder Affirmation of Faith)</a:t>
            </a:r>
          </a:p>
          <a:p>
            <a:pPr marL="0" indent="0">
              <a:buNone/>
            </a:pPr>
            <a:endParaRPr lang="en-US" b="1" dirty="0">
              <a:solidFill>
                <a:srgbClr val="0070C0"/>
              </a:solidFill>
            </a:endParaRPr>
          </a:p>
          <a:p>
            <a:pPr marL="0" indent="0">
              <a:buNone/>
            </a:pPr>
            <a:endParaRPr lang="en-US" b="1" dirty="0">
              <a:solidFill>
                <a:srgbClr val="0070C0"/>
              </a:solidFill>
            </a:endParaRPr>
          </a:p>
          <a:p>
            <a:endParaRPr lang="en-US" b="1"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99859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72049"/>
            <a:ext cx="10515600" cy="610235"/>
          </a:xfrm>
          <a:solidFill>
            <a:srgbClr val="FFFFCC"/>
          </a:solidFill>
        </p:spPr>
        <p:txBody>
          <a:bodyPr>
            <a:noAutofit/>
          </a:bodyPr>
          <a:lstStyle/>
          <a:p>
            <a:r>
              <a:rPr lang="en-US" sz="2800" b="1" dirty="0">
                <a:cs typeface="Arial" panose="020B0604020202020204" pitchFamily="34" charset="0"/>
              </a:rPr>
              <a:t>The Fall – Doctrinal Summary</a:t>
            </a:r>
          </a:p>
        </p:txBody>
      </p:sp>
      <p:sp>
        <p:nvSpPr>
          <p:cNvPr id="9" name="Content Placeholder 8"/>
          <p:cNvSpPr>
            <a:spLocks noGrp="1"/>
          </p:cNvSpPr>
          <p:nvPr>
            <p:ph idx="1"/>
          </p:nvPr>
        </p:nvSpPr>
        <p:spPr>
          <a:xfrm>
            <a:off x="838200" y="750278"/>
            <a:ext cx="10515600" cy="5957252"/>
          </a:xfrm>
          <a:solidFill>
            <a:srgbClr val="FFFFCC"/>
          </a:solidFill>
        </p:spPr>
        <p:txBody>
          <a:bodyPr>
            <a:normAutofit/>
          </a:bodyPr>
          <a:lstStyle/>
          <a:p>
            <a:pPr marL="0" indent="0">
              <a:buNone/>
            </a:pPr>
            <a:r>
              <a:rPr lang="en-US" b="1" dirty="0">
                <a:solidFill>
                  <a:srgbClr val="0070C0"/>
                </a:solidFill>
              </a:rPr>
              <a:t>VI. Regeneration</a:t>
            </a:r>
            <a:br>
              <a:rPr lang="en-US" b="1" dirty="0">
                <a:solidFill>
                  <a:srgbClr val="0070C0"/>
                </a:solidFill>
              </a:rPr>
            </a:br>
            <a:r>
              <a:rPr lang="en-US" b="1" dirty="0">
                <a:solidFill>
                  <a:srgbClr val="0070C0"/>
                </a:solidFill>
              </a:rPr>
              <a:t>We believe that man was created by God in His own image; that he</a:t>
            </a:r>
            <a:br>
              <a:rPr lang="en-US" b="1" dirty="0">
                <a:solidFill>
                  <a:srgbClr val="0070C0"/>
                </a:solidFill>
              </a:rPr>
            </a:br>
            <a:r>
              <a:rPr lang="en-US" b="1" dirty="0">
                <a:solidFill>
                  <a:srgbClr val="0070C0"/>
                </a:solidFill>
              </a:rPr>
              <a:t>sinned and thereby incurred physical, spiritual and eternal death,</a:t>
            </a:r>
            <a:br>
              <a:rPr lang="en-US" b="1" dirty="0">
                <a:solidFill>
                  <a:srgbClr val="0070C0"/>
                </a:solidFill>
              </a:rPr>
            </a:br>
            <a:r>
              <a:rPr lang="en-US" b="1" dirty="0">
                <a:solidFill>
                  <a:srgbClr val="0070C0"/>
                </a:solidFill>
              </a:rPr>
              <a:t>which is separation from God; that as a consequence, all human beings are born with a sinful nature and are sinners by </a:t>
            </a:r>
            <a:r>
              <a:rPr lang="en-US" b="1" dirty="0">
                <a:solidFill>
                  <a:srgbClr val="FF0000"/>
                </a:solidFill>
              </a:rPr>
              <a:t>choice</a:t>
            </a:r>
            <a:r>
              <a:rPr lang="en-US" b="1" dirty="0">
                <a:solidFill>
                  <a:srgbClr val="0070C0"/>
                </a:solidFill>
              </a:rPr>
              <a:t> and therefore under condemnation. We believe that those who repent and forsake sin and trust Jesus Christ as Savior are regenerated by the Holy Spirit and become new creatures, delivered from condemnation and receive eternal life. </a:t>
            </a:r>
            <a:r>
              <a:rPr lang="en-US" dirty="0"/>
              <a:t>(The Heights Church Congregational  Affirmation of Faith)</a:t>
            </a:r>
          </a:p>
          <a:p>
            <a:pPr marL="0" indent="0">
              <a:buNone/>
            </a:pPr>
            <a:endParaRPr lang="en-US" b="1" dirty="0">
              <a:solidFill>
                <a:srgbClr val="0070C0"/>
              </a:solidFill>
            </a:endParaRPr>
          </a:p>
          <a:p>
            <a:pPr marL="0" indent="0">
              <a:buNone/>
            </a:pPr>
            <a:endParaRPr lang="en-US" b="1" dirty="0">
              <a:solidFill>
                <a:srgbClr val="0070C0"/>
              </a:solidFill>
            </a:endParaRPr>
          </a:p>
          <a:p>
            <a:endParaRPr lang="en-US" b="1"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59435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Concluding thoughts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endParaRPr lang="en-US" b="1" dirty="0">
              <a:cs typeface="Arial" panose="020B0604020202020204" pitchFamily="34" charset="0"/>
            </a:endParaRPr>
          </a:p>
          <a:p>
            <a:endParaRPr lang="en-US" b="1" dirty="0">
              <a:cs typeface="Arial" panose="020B0604020202020204" pitchFamily="34" charset="0"/>
            </a:endParaRPr>
          </a:p>
          <a:p>
            <a:pPr lvl="2"/>
            <a:r>
              <a:rPr lang="en-US" sz="2800" b="1" dirty="0">
                <a:cs typeface="Arial" panose="020B0604020202020204" pitchFamily="34" charset="0"/>
              </a:rPr>
              <a:t>What happens when a Christian sins?</a:t>
            </a:r>
          </a:p>
          <a:p>
            <a:pPr lvl="2"/>
            <a:r>
              <a:rPr lang="en-US" sz="2800" b="1" dirty="0">
                <a:cs typeface="Arial" panose="020B0604020202020204" pitchFamily="34" charset="0"/>
              </a:rPr>
              <a:t>What is the unpardonable sin?</a:t>
            </a:r>
          </a:p>
          <a:p>
            <a:pPr lvl="2"/>
            <a:r>
              <a:rPr lang="en-US" sz="2800" b="1" dirty="0">
                <a:cs typeface="Arial" panose="020B0604020202020204" pitchFamily="34" charset="0"/>
              </a:rPr>
              <a:t>Why does God punish sin?</a:t>
            </a:r>
          </a:p>
          <a:p>
            <a:pPr lvl="2"/>
            <a:r>
              <a:rPr lang="en-US" sz="2800" b="1" dirty="0"/>
              <a:t>Doctrinal summary of the Fall.</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73400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happens when a Christian sins?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514350" indent="-514350">
              <a:buFont typeface="+mj-lt"/>
              <a:buAutoNum type="arabicPeriod"/>
            </a:pPr>
            <a:r>
              <a:rPr lang="en-US" b="1" dirty="0">
                <a:solidFill>
                  <a:srgbClr val="0070C0"/>
                </a:solidFill>
              </a:rPr>
              <a:t>Our legal standing before God is unchanged.</a:t>
            </a:r>
          </a:p>
          <a:p>
            <a:pPr marL="0" indent="0">
              <a:buNone/>
            </a:pPr>
            <a:r>
              <a:rPr lang="en-US" b="1" dirty="0"/>
              <a:t>For the wages of sin is death, but the free gift of God is eternal life in Christ Jesus our Lord. </a:t>
            </a:r>
            <a:r>
              <a:rPr lang="en-US" dirty="0"/>
              <a:t>(Romans 6:23)</a:t>
            </a:r>
            <a:endParaRPr lang="en-US" b="1" dirty="0"/>
          </a:p>
          <a:p>
            <a:pPr marL="0" indent="0">
              <a:buNone/>
            </a:pPr>
            <a:r>
              <a:rPr lang="en-US" b="1" dirty="0"/>
              <a:t>There is therefore now no condemnation for those who are in Christ Jesus. </a:t>
            </a:r>
            <a:r>
              <a:rPr lang="en-US" dirty="0"/>
              <a:t>(Romans 8:1)</a:t>
            </a:r>
          </a:p>
          <a:p>
            <a:pPr marL="0" indent="0">
              <a:buNone/>
            </a:pPr>
            <a:r>
              <a:rPr lang="en-US" b="1" dirty="0"/>
              <a:t>For I delivered to you as of first importance what I also received: that Christ died for our sins in accordance with the Scriptures, </a:t>
            </a:r>
            <a:r>
              <a:rPr lang="en-US" dirty="0"/>
              <a:t>(1 Corinthians 15:3)</a:t>
            </a:r>
          </a:p>
          <a:p>
            <a:pPr marL="0" indent="0">
              <a:buNone/>
            </a:pPr>
            <a:r>
              <a:rPr lang="en-US" b="1" dirty="0"/>
              <a:t>If we say we have no sin, we deceive ourselves, and the truth is not in us. If we confess our sins, he is faithful and just to forgive us our sins and to cleanse us from all unrighteousness. </a:t>
            </a:r>
            <a:r>
              <a:rPr lang="en-US" dirty="0"/>
              <a:t>(1 John 1:8-9)</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39703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happens when a Christian sins?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514350" indent="-514350">
              <a:buAutoNum type="arabicPeriod" startAt="2"/>
            </a:pPr>
            <a:r>
              <a:rPr lang="en-US" b="1" dirty="0">
                <a:solidFill>
                  <a:srgbClr val="0070C0"/>
                </a:solidFill>
              </a:rPr>
              <a:t>Our fellowship with God is disrupted and our Christian life is damaged.</a:t>
            </a:r>
          </a:p>
          <a:p>
            <a:pPr marL="0" indent="0">
              <a:buNone/>
            </a:pPr>
            <a:r>
              <a:rPr lang="en-US" b="1" dirty="0"/>
              <a:t>And do not grieve the Holy Spirit of God, by whom you were sealed for the day of redemption. </a:t>
            </a:r>
            <a:r>
              <a:rPr lang="en-US" dirty="0"/>
              <a:t>(Ephesians 4:30)</a:t>
            </a:r>
          </a:p>
          <a:p>
            <a:pPr marL="0" indent="0">
              <a:buNone/>
            </a:pPr>
            <a:r>
              <a:rPr lang="en-US" b="1" dirty="0"/>
              <a:t>For the Lord disciplines the one he loves, and chastises every son whom he receives.” </a:t>
            </a:r>
            <a:r>
              <a:rPr lang="en-US" dirty="0"/>
              <a:t>(Hebrews 12:6 quoted from Proverbs 3:11-12)</a:t>
            </a:r>
          </a:p>
          <a:p>
            <a:pPr marL="0" indent="0">
              <a:buNone/>
            </a:pPr>
            <a:r>
              <a:rPr lang="en-US" b="1" dirty="0"/>
              <a:t>Besides this, we have had earthly fathers who disciplined us and we respected them. Shall we not much more be subject to the Father of spirits and live? For they disciplined us for a short time as it seemed best to them, but he disciplines us for our good, that we may share his holiness. </a:t>
            </a:r>
            <a:r>
              <a:rPr lang="en-US" dirty="0"/>
              <a:t>(Hebrews 12:9-10)</a:t>
            </a:r>
          </a:p>
          <a:p>
            <a:pPr marL="0" indent="0">
              <a:buNone/>
            </a:pPr>
            <a:r>
              <a:rPr lang="en-US" b="1" dirty="0"/>
              <a:t>Do you not know that if you present yourselves to anyone as obedient slaves, you are slaves of the one whom you obey, either of sin, which leads to death, or of obedience, which leads to righteousness? </a:t>
            </a:r>
            <a:r>
              <a:rPr lang="en-US" dirty="0"/>
              <a:t>(Romans 6:16)</a:t>
            </a: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72543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happens when a Christian sins?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514350" indent="-514350">
              <a:buAutoNum type="arabicPeriod" startAt="3"/>
            </a:pPr>
            <a:r>
              <a:rPr lang="en-US" b="1" dirty="0">
                <a:solidFill>
                  <a:srgbClr val="0070C0"/>
                </a:solidFill>
              </a:rPr>
              <a:t>When we sin we suffer loss of heavenly reward.</a:t>
            </a:r>
          </a:p>
          <a:p>
            <a:pPr marL="0" indent="0">
              <a:buNone/>
            </a:pPr>
            <a:r>
              <a:rPr lang="en-US" b="1" dirty="0"/>
              <a:t>Now if anyone builds on the foundation with gold, silver, precious stones, wood, hay, straw—each one's work will become manifest, for the Day will disclose it, because it will be revealed by fire, and the fire will test what sort of work each one has done. If the work that anyone has built on the foundation survives, he will receive a reward. If anyone's work is burned up, he will suffer loss, though he himself will be saved, but only as through fire. </a:t>
            </a:r>
            <a:r>
              <a:rPr lang="en-US" dirty="0"/>
              <a:t>(1 Corinthians 3:12-15)</a:t>
            </a:r>
          </a:p>
          <a:p>
            <a:pPr marL="0" indent="0">
              <a:buNone/>
            </a:pPr>
            <a:r>
              <a:rPr lang="en-US" b="1" dirty="0"/>
              <a:t>For we must all appear before the judgment seat of Christ, so that each one may receive what is due for what he has done in the body, whether good or evil. </a:t>
            </a:r>
            <a:r>
              <a:rPr lang="en-US" dirty="0"/>
              <a:t>(2 Corinthians 5:10)</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055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the unpardonable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Therefore I tell you, every sin and blasphemy will be forgiven people, but the blasphemy against the Spirit will not be forgiven. And whoever speaks a word against the Son of Man will be forgiven, but whoever speaks against the Holy Spirit will not be forgiven, either in this age or in the age to come. </a:t>
            </a:r>
            <a:r>
              <a:rPr lang="en-US" dirty="0"/>
              <a:t>(Matthew 12:31-32)</a:t>
            </a:r>
          </a:p>
          <a:p>
            <a:pPr marL="0" indent="0">
              <a:buNone/>
            </a:pPr>
            <a:r>
              <a:rPr lang="en-US" b="1" dirty="0"/>
              <a:t>but whoever blasphemes against the Holy Spirit never has forgiveness, but is guilty of an eternal sin”—for they were saying, “He has an unclean spirit.” </a:t>
            </a:r>
            <a:r>
              <a:rPr lang="en-US" dirty="0"/>
              <a:t>(Mark 3:29-30 cf. Luke 12:10)</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65534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What is the unpardonable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Various interpretations have been given for these and similar passages (Hebrews 6:4-6; 10:26-27 and 1 John 5:16-17)</a:t>
            </a:r>
          </a:p>
          <a:p>
            <a:pPr marL="914400" lvl="1" indent="-457200">
              <a:buFont typeface="+mj-lt"/>
              <a:buAutoNum type="arabicPeriod"/>
            </a:pPr>
            <a:r>
              <a:rPr lang="en-US" b="1" dirty="0">
                <a:solidFill>
                  <a:srgbClr val="0070C0"/>
                </a:solidFill>
              </a:rPr>
              <a:t>It refers only to sin committed when Christ was on earth.</a:t>
            </a:r>
          </a:p>
          <a:p>
            <a:pPr marL="914400" lvl="1" indent="-457200">
              <a:buFont typeface="+mj-lt"/>
              <a:buAutoNum type="arabicPeriod"/>
            </a:pPr>
            <a:r>
              <a:rPr lang="en-US" b="1" dirty="0">
                <a:solidFill>
                  <a:srgbClr val="0070C0"/>
                </a:solidFill>
              </a:rPr>
              <a:t>It refers to being in a state of unbelief at death.</a:t>
            </a:r>
          </a:p>
          <a:p>
            <a:pPr marL="914400" lvl="1" indent="-457200">
              <a:buFont typeface="+mj-lt"/>
              <a:buAutoNum type="arabicPeriod"/>
            </a:pPr>
            <a:r>
              <a:rPr lang="en-US" b="1" dirty="0">
                <a:solidFill>
                  <a:srgbClr val="0070C0"/>
                </a:solidFill>
              </a:rPr>
              <a:t>It refers to serious apostasy by genuine believers.</a:t>
            </a:r>
          </a:p>
          <a:p>
            <a:pPr marL="914400" lvl="1" indent="-457200">
              <a:buFont typeface="+mj-lt"/>
              <a:buAutoNum type="arabicPeriod"/>
            </a:pPr>
            <a:r>
              <a:rPr lang="en-US" b="1" dirty="0">
                <a:solidFill>
                  <a:srgbClr val="0070C0"/>
                </a:solidFill>
              </a:rPr>
              <a:t>It refers to a willful rejection and slander against the Holy Spirit’s work of attesting to Christ and attributing that work to Satan.</a:t>
            </a:r>
          </a:p>
          <a:p>
            <a:r>
              <a:rPr lang="en-US" b="1" dirty="0">
                <a:solidFill>
                  <a:srgbClr val="0070C0"/>
                </a:solidFill>
              </a:rPr>
              <a:t>The best explanation is that the unpardonable sin includes:</a:t>
            </a:r>
          </a:p>
          <a:p>
            <a:pPr marL="914400" lvl="1" indent="-457200">
              <a:buFont typeface="+mj-lt"/>
              <a:buAutoNum type="arabicPeriod"/>
            </a:pPr>
            <a:r>
              <a:rPr lang="en-US" b="1" dirty="0">
                <a:solidFill>
                  <a:srgbClr val="0070C0"/>
                </a:solidFill>
              </a:rPr>
              <a:t>A clear knowledge of who Christ is and the power of the Holy Spirit working through him.</a:t>
            </a:r>
          </a:p>
          <a:p>
            <a:pPr marL="914400" lvl="1" indent="-457200">
              <a:buFont typeface="+mj-lt"/>
              <a:buAutoNum type="arabicPeriod"/>
            </a:pPr>
            <a:r>
              <a:rPr lang="en-US" b="1" dirty="0">
                <a:solidFill>
                  <a:srgbClr val="0070C0"/>
                </a:solidFill>
              </a:rPr>
              <a:t>A willful rejection of the facts about Christ that his opponents knew to be true.</a:t>
            </a:r>
          </a:p>
          <a:p>
            <a:pPr marL="914400" lvl="1" indent="-457200">
              <a:buFont typeface="+mj-lt"/>
              <a:buAutoNum type="arabicPeriod"/>
            </a:pPr>
            <a:r>
              <a:rPr lang="en-US" b="1" dirty="0">
                <a:solidFill>
                  <a:srgbClr val="0070C0"/>
                </a:solidFill>
              </a:rPr>
              <a:t>Attributing the work of the Holy Spirit in Christ to the power of Satan.</a:t>
            </a:r>
          </a:p>
          <a:p>
            <a:pPr marL="0" indent="0">
              <a:buNone/>
            </a:pPr>
            <a:endParaRPr lang="en-US" dirty="0"/>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06178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Why does God punish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Punishment does serve as a deterrent to further sin and a warning to those who observe it, this is not the primary reason.</a:t>
            </a:r>
          </a:p>
          <a:p>
            <a:r>
              <a:rPr lang="en-US" b="1" dirty="0">
                <a:solidFill>
                  <a:srgbClr val="0070C0"/>
                </a:solidFill>
              </a:rPr>
              <a:t>The primary reason is that God’s righteousness demands it.</a:t>
            </a:r>
          </a:p>
          <a:p>
            <a:pPr marL="0" indent="0">
              <a:buNone/>
            </a:pPr>
            <a:r>
              <a:rPr lang="en-US" b="1" dirty="0"/>
              <a:t>but let him who boasts boast in this, that he understands and knows me, that I am the LORD who practices steadfast love, justice, and righteousness in the earth. For in these things I delight, declares the LORD.” </a:t>
            </a:r>
            <a:r>
              <a:rPr lang="en-US" dirty="0"/>
              <a:t>(Jeremiah 9:24)</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10035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Why does God punish sin?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Punishment does serve as a deterrent to further sin and a warning to those who observe it, this is not the primary reason.</a:t>
            </a:r>
          </a:p>
          <a:p>
            <a:r>
              <a:rPr lang="en-US" b="1" dirty="0">
                <a:solidFill>
                  <a:srgbClr val="0070C0"/>
                </a:solidFill>
              </a:rPr>
              <a:t>The primary reason is that God’s righteousness demands it.</a:t>
            </a:r>
          </a:p>
          <a:p>
            <a:pPr marL="0" indent="0">
              <a:buNone/>
            </a:pPr>
            <a:r>
              <a:rPr lang="en-US" b="1" dirty="0"/>
              <a:t>But now the </a:t>
            </a:r>
            <a:r>
              <a:rPr lang="en-US" b="1" dirty="0">
                <a:solidFill>
                  <a:srgbClr val="FF0000"/>
                </a:solidFill>
              </a:rPr>
              <a:t>righteousness of God </a:t>
            </a:r>
            <a:r>
              <a:rPr lang="en-US" b="1" dirty="0"/>
              <a:t>has been manifested apart from the law, although the Law and the Prophets bear witness to it—the righteousness of God through faith in Jesus Christ for all who believe. For there is no distinction: for all have sinned and fall short of the glory of God, and are justified by his grace as a gift, through the redemption that is in Christ Jesus, whom God put forward as a </a:t>
            </a:r>
            <a:r>
              <a:rPr lang="en-US" b="1" dirty="0">
                <a:solidFill>
                  <a:srgbClr val="FF0000"/>
                </a:solidFill>
              </a:rPr>
              <a:t>propitiation</a:t>
            </a:r>
            <a:r>
              <a:rPr lang="en-US" b="1" dirty="0"/>
              <a:t> by his blood, to be received by faith. This was to show God's righteousness, because in his divine forbearance he had passed over former sins. It was to show his righteousness at the present time, so that he might be just and the justifier of the one who has faith in Jesus. </a:t>
            </a:r>
            <a:r>
              <a:rPr lang="en-US" dirty="0"/>
              <a:t>(Romans 3:21-26)</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86873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1595</Words>
  <Application>Microsoft Office PowerPoint</Application>
  <PresentationFormat>Widescreen</PresentationFormat>
  <Paragraphs>78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Discipleship:  An  Introduction to  Systematic Theology and  Apologetics</vt:lpstr>
      <vt:lpstr> The Fall – Concluding thoughts </vt:lpstr>
      <vt:lpstr> The Fall – What happens when a Christian sins? </vt:lpstr>
      <vt:lpstr> The Fall – What happens when a Christian sins? </vt:lpstr>
      <vt:lpstr> The Fall – What happens when a Christian sins? </vt:lpstr>
      <vt:lpstr> The Fall – What is the unpardonable sin? </vt:lpstr>
      <vt:lpstr> The Fall – What is the unpardonable sin? </vt:lpstr>
      <vt:lpstr> The Fall – Why does God punish sin? </vt:lpstr>
      <vt:lpstr> The Fall – Why does God punish sin? </vt:lpstr>
      <vt:lpstr>The Fall – Doctrinal Summary</vt:lpstr>
      <vt:lpstr>The Fall – Doctrinal Summary</vt:lpstr>
      <vt:lpstr>The Fall – Doctrinal Summary</vt:lpstr>
      <vt:lpstr>The Fall – Doctrinal Summary</vt:lpstr>
      <vt:lpstr>The Fall – Doctrinal Summary</vt:lpstr>
      <vt:lpstr>The Fall – Doctrinal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2016-10-23T20:16:02Z</dcterms:created>
  <dcterms:modified xsi:type="dcterms:W3CDTF">2016-10-23T20:18:11Z</dcterms:modified>
</cp:coreProperties>
</file>