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F9327903-DA2E-4B82-87C5-1D60AA3AF2BE}"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3082289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9327903-DA2E-4B82-87C5-1D60AA3AF2BE}"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1889628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9327903-DA2E-4B82-87C5-1D60AA3AF2BE}"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4103098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9327903-DA2E-4B82-87C5-1D60AA3AF2BE}"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415738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9327903-DA2E-4B82-87C5-1D60AA3AF2BE}"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268037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F9327903-DA2E-4B82-87C5-1D60AA3AF2BE}"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3676416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F9327903-DA2E-4B82-87C5-1D60AA3AF2BE}"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2174896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F9327903-DA2E-4B82-87C5-1D60AA3AF2BE}"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3025170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27903-DA2E-4B82-87C5-1D60AA3AF2BE}"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84089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327903-DA2E-4B82-87C5-1D60AA3AF2BE}"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3210290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327903-DA2E-4B82-87C5-1D60AA3AF2BE}"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788684-7A61-403A-912C-A79B7A76241B}" type="slidenum">
              <a:rPr lang="en-US" smtClean="0"/>
              <a:t>‹#›</a:t>
            </a:fld>
            <a:endParaRPr lang="en-US"/>
          </a:p>
        </p:txBody>
      </p:sp>
    </p:spTree>
    <p:extLst>
      <p:ext uri="{BB962C8B-B14F-4D97-AF65-F5344CB8AC3E}">
        <p14:creationId xmlns:p14="http://schemas.microsoft.com/office/powerpoint/2010/main" val="363978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27903-DA2E-4B82-87C5-1D60AA3AF2BE}"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788684-7A61-403A-912C-A79B7A76241B}" type="slidenum">
              <a:rPr lang="en-US" smtClean="0"/>
              <a:t>‹#›</a:t>
            </a:fld>
            <a:endParaRPr lang="en-US"/>
          </a:p>
        </p:txBody>
      </p:sp>
    </p:spTree>
    <p:extLst>
      <p:ext uri="{BB962C8B-B14F-4D97-AF65-F5344CB8AC3E}">
        <p14:creationId xmlns:p14="http://schemas.microsoft.com/office/powerpoint/2010/main" val="2726194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October 30, 2016</a:t>
            </a:r>
          </a:p>
        </p:txBody>
      </p:sp>
    </p:spTree>
    <p:extLst>
      <p:ext uri="{BB962C8B-B14F-4D97-AF65-F5344CB8AC3E}">
        <p14:creationId xmlns:p14="http://schemas.microsoft.com/office/powerpoint/2010/main" val="2042089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20000"/>
          </a:bodyPr>
          <a:lstStyle/>
          <a:p>
            <a:pPr marL="457200" indent="-457200">
              <a:buFont typeface="+mj-lt"/>
              <a:buAutoNum type="arabicPeriod"/>
            </a:pPr>
            <a:r>
              <a:rPr lang="en-US" b="1" dirty="0">
                <a:solidFill>
                  <a:srgbClr val="0070C0"/>
                </a:solidFill>
              </a:rPr>
              <a:t>God the Father initiated the plan of salvation.</a:t>
            </a:r>
          </a:p>
          <a:p>
            <a:pPr marL="0" indent="0">
              <a:buNone/>
            </a:pPr>
            <a:r>
              <a:rPr lang="en-US" dirty="0"/>
              <a:t>Blessed be the </a:t>
            </a:r>
            <a:r>
              <a:rPr lang="en-US" b="1" dirty="0">
                <a:solidFill>
                  <a:srgbClr val="FF0000"/>
                </a:solidFill>
              </a:rPr>
              <a:t>God and Father </a:t>
            </a:r>
            <a:r>
              <a:rPr lang="en-US" dirty="0"/>
              <a:t>of our Lord Jesus Christ, who has blessed us in Christ with every spiritual blessing in the heavenly places, even as </a:t>
            </a:r>
            <a:r>
              <a:rPr lang="en-US" b="1" dirty="0">
                <a:solidFill>
                  <a:srgbClr val="FF0000"/>
                </a:solidFill>
              </a:rPr>
              <a:t>he chose us in him before the foundation of the world</a:t>
            </a:r>
            <a:r>
              <a:rPr lang="en-US" b="1" dirty="0"/>
              <a:t>, </a:t>
            </a:r>
            <a:r>
              <a:rPr lang="en-US" dirty="0"/>
              <a:t>that we should be holy and blameless before him.</a:t>
            </a:r>
            <a:r>
              <a:rPr lang="en-US" b="1" dirty="0"/>
              <a:t> </a:t>
            </a:r>
            <a:r>
              <a:rPr lang="en-US" b="1" dirty="0">
                <a:solidFill>
                  <a:srgbClr val="FF0000"/>
                </a:solidFill>
              </a:rPr>
              <a:t>In</a:t>
            </a:r>
            <a:r>
              <a:rPr lang="en-US" b="1" dirty="0"/>
              <a:t> </a:t>
            </a:r>
            <a:r>
              <a:rPr lang="en-US" b="1" dirty="0">
                <a:solidFill>
                  <a:srgbClr val="FF0000"/>
                </a:solidFill>
              </a:rPr>
              <a:t>love</a:t>
            </a:r>
            <a:r>
              <a:rPr lang="en-US" b="1" dirty="0"/>
              <a:t> </a:t>
            </a:r>
            <a:r>
              <a:rPr lang="en-US" b="1" dirty="0">
                <a:solidFill>
                  <a:srgbClr val="FF0000"/>
                </a:solidFill>
              </a:rPr>
              <a:t>he predestined us for adoption</a:t>
            </a:r>
            <a:r>
              <a:rPr lang="en-US" b="1" dirty="0"/>
              <a:t> </a:t>
            </a:r>
            <a:r>
              <a:rPr lang="en-US" dirty="0"/>
              <a:t>as sons through Jesus Christ, according to the </a:t>
            </a:r>
            <a:r>
              <a:rPr lang="en-US" b="1" dirty="0">
                <a:solidFill>
                  <a:srgbClr val="FF0000"/>
                </a:solidFill>
              </a:rPr>
              <a:t>purpose of his will</a:t>
            </a:r>
            <a:r>
              <a:rPr lang="en-US" b="1" dirty="0"/>
              <a:t>, </a:t>
            </a:r>
            <a:r>
              <a:rPr lang="en-US" dirty="0"/>
              <a:t>to the </a:t>
            </a:r>
            <a:r>
              <a:rPr lang="en-US" b="1" dirty="0">
                <a:solidFill>
                  <a:srgbClr val="FF0000"/>
                </a:solidFill>
              </a:rPr>
              <a:t>praise of his glorious grace</a:t>
            </a:r>
            <a:r>
              <a:rPr lang="en-US" dirty="0"/>
              <a:t>, with which he has </a:t>
            </a:r>
            <a:r>
              <a:rPr lang="en-US" b="1" dirty="0">
                <a:solidFill>
                  <a:srgbClr val="FF0000"/>
                </a:solidFill>
              </a:rPr>
              <a:t>blessed us in the Beloved</a:t>
            </a:r>
            <a:r>
              <a:rPr lang="en-US" b="1" dirty="0"/>
              <a:t>. </a:t>
            </a:r>
            <a:r>
              <a:rPr lang="en-US" dirty="0"/>
              <a:t>In him we have redemption through his blood, the forgiveness of our trespasses, according to </a:t>
            </a:r>
            <a:r>
              <a:rPr lang="en-US" b="1" dirty="0">
                <a:solidFill>
                  <a:srgbClr val="FF0000"/>
                </a:solidFill>
              </a:rPr>
              <a:t>the riches of his grace, which he lavished upon us, in all wisdom and insight making known to us the mystery of his will, according to his purpose, which he set forth in Christ as a plan for the fullness of time, </a:t>
            </a:r>
            <a:r>
              <a:rPr lang="en-US" dirty="0"/>
              <a:t>to unite all things in him, things in heaven and things on earth. In him we have obtained an inheritance,</a:t>
            </a:r>
            <a:r>
              <a:rPr lang="en-US" b="1" dirty="0"/>
              <a:t> </a:t>
            </a:r>
            <a:r>
              <a:rPr lang="en-US" b="1" dirty="0">
                <a:solidFill>
                  <a:srgbClr val="FF0000"/>
                </a:solidFill>
              </a:rPr>
              <a:t>having been predestined according to the purpose of him who works all things according to the counsel of his will, </a:t>
            </a:r>
            <a:r>
              <a:rPr lang="en-US" dirty="0"/>
              <a:t>so that we who were the first to hope in Christ might be to the praise of his glory. In him you also, when you heard the word of truth, the gospel of your salvation, and believed in him, were sealed with the promised Holy Spirit, who is the guarantee of our inheritance until we acquire possession of it, to the praise of his glory. (Ephesians 1:3-14)</a:t>
            </a:r>
            <a:endParaRPr lang="en-US" b="1" dirty="0">
              <a:solidFill>
                <a:srgbClr val="0070C0"/>
              </a:solidFill>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81098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indent="-457200">
              <a:buFont typeface="+mj-lt"/>
              <a:buAutoNum type="arabicPeriod"/>
            </a:pPr>
            <a:r>
              <a:rPr lang="en-US" b="1" dirty="0">
                <a:solidFill>
                  <a:srgbClr val="0070C0"/>
                </a:solidFill>
              </a:rPr>
              <a:t>In addition God the Father agreed to give the Son a people to redeem for his own possession.</a:t>
            </a:r>
          </a:p>
          <a:p>
            <a:pPr marL="0" indent="0">
              <a:buNone/>
            </a:pPr>
            <a:r>
              <a:rPr lang="en-US" dirty="0"/>
              <a:t>When Jesus had spoken these words, he lifted up his eyes to heaven, and said, “Father, the hour has come; glorify your Son that the Son may glorify you, since you have given him authority over all flesh, </a:t>
            </a:r>
            <a:r>
              <a:rPr lang="en-US" b="1" dirty="0">
                <a:solidFill>
                  <a:srgbClr val="FF0000"/>
                </a:solidFill>
              </a:rPr>
              <a:t>to give eternal life to all whom you have given him.</a:t>
            </a:r>
            <a:r>
              <a:rPr lang="en-US" dirty="0"/>
              <a:t> And this is eternal life, that they know you the only true God, and Jesus Christ whom you have sent. I glorified you on earth, having accomplished the work that you gave me to do. And now, Father, glorify me in your own presence with the glory that I had with you before the world existed. “</a:t>
            </a:r>
            <a:r>
              <a:rPr lang="en-US" b="1" dirty="0">
                <a:solidFill>
                  <a:srgbClr val="FF0000"/>
                </a:solidFill>
              </a:rPr>
              <a:t>I have manifested your name to the people whom you gave me out of the world. Yours they were, and you gave them to me, </a:t>
            </a:r>
            <a:r>
              <a:rPr lang="en-US" dirty="0"/>
              <a:t>and they have kept your word. (John 17:1-6)</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5997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Reformation Sunday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6063762"/>
          </a:xfrm>
          <a:solidFill>
            <a:srgbClr val="FFFFCC"/>
          </a:solidFill>
        </p:spPr>
        <p:txBody>
          <a:bodyPr>
            <a:normAutofit fontScale="62500" lnSpcReduction="20000"/>
          </a:bodyPr>
          <a:lstStyle/>
          <a:p>
            <a:r>
              <a:rPr lang="en-US" sz="4500" dirty="0"/>
              <a:t>On 31 October 1517, Martin Luther wrote to Albrecht, Archbishop of Mainz and Magdeburg, protesting against the sale of indulgences. He enclosed in his letter a copy of his "Disputation of Martin Luther on the Power and Efficacy of Indulgences," which came to be known as The 95 Theses.</a:t>
            </a:r>
          </a:p>
          <a:p>
            <a:r>
              <a:rPr lang="en-US" sz="4500" dirty="0"/>
              <a:t>According to Philipp Melanchthon, writing in 1546, Luther "wrote theses on indulgences and posted them on the church of All Saints on 31 October 1517", an event now seen as sparking the Protestant Reformation.</a:t>
            </a:r>
            <a:endParaRPr lang="en-US" sz="4500" b="1" dirty="0"/>
          </a:p>
          <a:p>
            <a:r>
              <a:rPr lang="en-US" sz="4500" b="1" dirty="0"/>
              <a:t>Reformation Day</a:t>
            </a:r>
            <a:r>
              <a:rPr lang="en-US" sz="4500" dirty="0"/>
              <a:t> is a religious holiday celebrated on October 31, in remembrance of the Reformation. It is celebrated among various Protestants, especially by Lutheran and Reformed church communities.</a:t>
            </a:r>
          </a:p>
          <a:p>
            <a:r>
              <a:rPr lang="en-US" sz="4500" dirty="0"/>
              <a:t>In the United States churches often transfer the holiday, so that it falls on the Sunday (called </a:t>
            </a:r>
            <a:r>
              <a:rPr lang="en-US" sz="4500" b="1" dirty="0"/>
              <a:t>Reformation Sunday</a:t>
            </a:r>
            <a:r>
              <a:rPr lang="en-US" sz="4500" dirty="0"/>
              <a:t>) on or before October 31, with All Saints' Day moved to the Sunday on or after November 1.</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9329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Reformation Sunday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6063762"/>
          </a:xfrm>
          <a:solidFill>
            <a:srgbClr val="FFFFCC"/>
          </a:solidFill>
        </p:spPr>
        <p:txBody>
          <a:bodyPr>
            <a:normAutofit/>
          </a:bodyPr>
          <a:lstStyle/>
          <a:p>
            <a:r>
              <a:rPr lang="en-US" dirty="0"/>
              <a:t>It is a civic holiday in several German states. </a:t>
            </a:r>
          </a:p>
          <a:p>
            <a:r>
              <a:rPr lang="en-US" dirty="0"/>
              <a:t>Slovenia celebrates it as well due to the contribution of the Reformation to that nation's cultural development, although Slovenes are mainly Roman Catholics.</a:t>
            </a:r>
          </a:p>
          <a:p>
            <a:r>
              <a:rPr lang="en-US" dirty="0"/>
              <a:t> It was declared a national holiday in Chile in 2009.</a:t>
            </a:r>
            <a:endParaRPr lang="en-US"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817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Halloween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t>Halloween</a:t>
            </a:r>
            <a:r>
              <a:rPr lang="en-US" dirty="0"/>
              <a:t> or </a:t>
            </a:r>
            <a:r>
              <a:rPr lang="en-US" b="1" dirty="0"/>
              <a:t>Hallowe'en</a:t>
            </a:r>
            <a:r>
              <a:rPr lang="en-US" dirty="0"/>
              <a:t> (a contraction of All Hallows' Evening), also known as </a:t>
            </a:r>
            <a:r>
              <a:rPr lang="en-US" b="1" dirty="0" err="1"/>
              <a:t>Allhalloween</a:t>
            </a:r>
            <a:r>
              <a:rPr lang="en-US" dirty="0"/>
              <a:t>, </a:t>
            </a:r>
            <a:r>
              <a:rPr lang="en-US" b="1" dirty="0"/>
              <a:t>All Hallows' Eve</a:t>
            </a:r>
            <a:r>
              <a:rPr lang="en-US" dirty="0"/>
              <a:t>, or </a:t>
            </a:r>
            <a:r>
              <a:rPr lang="en-US" b="1" dirty="0"/>
              <a:t>All Saints' Eve</a:t>
            </a:r>
            <a:r>
              <a:rPr lang="en-US" dirty="0"/>
              <a:t>, is a celebration observed in a number of countries on 31 October, the eve of the Western Christian feast of All Hallows' Day. It begins the three-day observance of </a:t>
            </a:r>
            <a:r>
              <a:rPr lang="en-US" b="1" dirty="0" err="1"/>
              <a:t>Allhallowtide</a:t>
            </a:r>
            <a:r>
              <a:rPr lang="en-US" dirty="0"/>
              <a:t>,</a:t>
            </a:r>
            <a:r>
              <a:rPr lang="en-US" baseline="30000" dirty="0"/>
              <a:t> </a:t>
            </a:r>
            <a:r>
              <a:rPr lang="en-US" dirty="0"/>
              <a:t>the time in the liturgical year dedicated to remembering the dead, including saints (hallows), martyrs, and all the faithful departed.</a:t>
            </a:r>
          </a:p>
          <a:p>
            <a:r>
              <a:rPr lang="en-US" dirty="0"/>
              <a:t>It is widely believed that many Halloween traditions originated from Celtic harvest festivals and that this festival was Christianized as Halloween. </a:t>
            </a:r>
            <a:r>
              <a:rPr lang="en-US" b="1" dirty="0"/>
              <a:t>Some academics, however, support the view that Halloween began independently as a solely Christian holiday.</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19955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10515600" cy="610235"/>
          </a:xfrm>
          <a:solidFill>
            <a:srgbClr val="FFFFCC"/>
          </a:solidFill>
        </p:spPr>
        <p:txBody>
          <a:bodyPr>
            <a:noAutofit/>
          </a:bodyPr>
          <a:lstStyle/>
          <a:p>
            <a:r>
              <a:rPr lang="en-US" sz="3600" b="1" dirty="0">
                <a:cs typeface="Arial" panose="020B0604020202020204" pitchFamily="34" charset="0"/>
              </a:rPr>
              <a:t>Redemptive History/Doctrines of Redemption Syllabus</a:t>
            </a:r>
          </a:p>
        </p:txBody>
      </p:sp>
      <p:sp>
        <p:nvSpPr>
          <p:cNvPr id="9" name="Content Placeholder 8"/>
          <p:cNvSpPr>
            <a:spLocks noGrp="1"/>
          </p:cNvSpPr>
          <p:nvPr>
            <p:ph idx="1"/>
          </p:nvPr>
        </p:nvSpPr>
        <p:spPr>
          <a:xfrm>
            <a:off x="838200" y="1131277"/>
            <a:ext cx="10515600" cy="5726723"/>
          </a:xfrm>
          <a:solidFill>
            <a:srgbClr val="FFFFCC"/>
          </a:solidFill>
        </p:spPr>
        <p:txBody>
          <a:bodyPr>
            <a:normAutofit lnSpcReduction="10000"/>
          </a:bodyPr>
          <a:lstStyle/>
          <a:p>
            <a:r>
              <a:rPr lang="en-US" b="1" dirty="0">
                <a:solidFill>
                  <a:srgbClr val="0070C0"/>
                </a:solidFill>
              </a:rPr>
              <a:t>The Fall</a:t>
            </a:r>
          </a:p>
          <a:p>
            <a:r>
              <a:rPr lang="en-US" b="1" dirty="0">
                <a:solidFill>
                  <a:srgbClr val="FF0000"/>
                </a:solidFill>
              </a:rPr>
              <a:t>The Covenants </a:t>
            </a:r>
          </a:p>
          <a:p>
            <a:r>
              <a:rPr lang="en-US" b="1" dirty="0">
                <a:solidFill>
                  <a:srgbClr val="0070C0"/>
                </a:solidFill>
              </a:rPr>
              <a:t>The Law</a:t>
            </a:r>
          </a:p>
          <a:p>
            <a:r>
              <a:rPr lang="en-US" b="1" dirty="0">
                <a:solidFill>
                  <a:srgbClr val="0070C0"/>
                </a:solidFill>
              </a:rPr>
              <a:t>The Old Testament Sacrificial System</a:t>
            </a:r>
          </a:p>
          <a:p>
            <a:pPr marL="0" indent="0">
              <a:buNone/>
            </a:pPr>
            <a:endParaRPr lang="en-US" b="1" dirty="0">
              <a:solidFill>
                <a:srgbClr val="0070C0"/>
              </a:solidFill>
            </a:endParaRPr>
          </a:p>
          <a:p>
            <a:r>
              <a:rPr lang="en-US" b="1" dirty="0">
                <a:solidFill>
                  <a:srgbClr val="0070C0"/>
                </a:solidFill>
              </a:rPr>
              <a:t>Jesus the God-Man</a:t>
            </a:r>
          </a:p>
          <a:p>
            <a:r>
              <a:rPr lang="en-US" b="1" dirty="0">
                <a:solidFill>
                  <a:srgbClr val="0070C0"/>
                </a:solidFill>
              </a:rPr>
              <a:t>The Work of the Holy Spirit</a:t>
            </a:r>
          </a:p>
          <a:p>
            <a:r>
              <a:rPr lang="en-US" b="1" dirty="0">
                <a:solidFill>
                  <a:srgbClr val="0070C0"/>
                </a:solidFill>
              </a:rPr>
              <a:t>The New Testament </a:t>
            </a:r>
          </a:p>
          <a:p>
            <a:endParaRPr lang="en-US" b="1" dirty="0">
              <a:solidFill>
                <a:srgbClr val="0070C0"/>
              </a:solidFill>
            </a:endParaRPr>
          </a:p>
          <a:p>
            <a:r>
              <a:rPr lang="en-US" b="1" dirty="0">
                <a:solidFill>
                  <a:srgbClr val="0070C0"/>
                </a:solidFill>
              </a:rPr>
              <a:t>Pre-Reformation Roman Catholicism </a:t>
            </a:r>
          </a:p>
          <a:p>
            <a:r>
              <a:rPr lang="en-US" b="1" dirty="0">
                <a:solidFill>
                  <a:srgbClr val="0070C0"/>
                </a:solidFill>
              </a:rPr>
              <a:t>Protestant Reformation Theology</a:t>
            </a:r>
          </a:p>
          <a:p>
            <a:r>
              <a:rPr lang="en-US" b="1" dirty="0">
                <a:solidFill>
                  <a:srgbClr val="0070C0"/>
                </a:solidFill>
              </a:rPr>
              <a:t>Post Reformation Doctrinal Debates</a:t>
            </a:r>
          </a:p>
          <a:p>
            <a:endParaRPr lang="en-US" b="1" dirty="0"/>
          </a:p>
        </p:txBody>
      </p:sp>
      <p:cxnSp>
        <p:nvCxnSpPr>
          <p:cNvPr id="3" name="Straight Connector 2"/>
          <p:cNvCxnSpPr/>
          <p:nvPr/>
        </p:nvCxnSpPr>
        <p:spPr>
          <a:xfrm flipV="1">
            <a:off x="921327" y="3235912"/>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921327" y="5058269"/>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153791" y="1493469"/>
            <a:ext cx="2352040" cy="1384995"/>
          </a:xfrm>
          <a:prstGeom prst="rect">
            <a:avLst/>
          </a:prstGeom>
          <a:noFill/>
        </p:spPr>
        <p:txBody>
          <a:bodyPr wrap="square" rtlCol="0">
            <a:spAutoFit/>
          </a:bodyPr>
          <a:lstStyle/>
          <a:p>
            <a:r>
              <a:rPr lang="en-US" sz="2800" b="1" dirty="0"/>
              <a:t>The Old Testament Era</a:t>
            </a:r>
          </a:p>
          <a:p>
            <a:r>
              <a:rPr lang="en-US" sz="2800" b="1" dirty="0"/>
              <a:t>(BC)</a:t>
            </a:r>
          </a:p>
        </p:txBody>
      </p:sp>
      <p:sp>
        <p:nvSpPr>
          <p:cNvPr id="4" name="Right Brace 3"/>
          <p:cNvSpPr/>
          <p:nvPr/>
        </p:nvSpPr>
        <p:spPr>
          <a:xfrm>
            <a:off x="6742293" y="5339627"/>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p:cNvSpPr/>
          <p:nvPr/>
        </p:nvSpPr>
        <p:spPr>
          <a:xfrm>
            <a:off x="6739455" y="3478286"/>
            <a:ext cx="1130808" cy="13970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ight Brace 10"/>
          <p:cNvSpPr/>
          <p:nvPr/>
        </p:nvSpPr>
        <p:spPr>
          <a:xfrm>
            <a:off x="6739455" y="1251175"/>
            <a:ext cx="1181359" cy="1747906"/>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8153791" y="3478286"/>
            <a:ext cx="3009509" cy="1384995"/>
          </a:xfrm>
          <a:prstGeom prst="rect">
            <a:avLst/>
          </a:prstGeom>
          <a:noFill/>
        </p:spPr>
        <p:txBody>
          <a:bodyPr wrap="square" rtlCol="0">
            <a:spAutoFit/>
          </a:bodyPr>
          <a:lstStyle/>
          <a:p>
            <a:r>
              <a:rPr lang="en-US" sz="2800" b="1" dirty="0"/>
              <a:t>The New Testament Era</a:t>
            </a:r>
          </a:p>
          <a:p>
            <a:r>
              <a:rPr lang="en-US" sz="2800" b="1" dirty="0"/>
              <a:t>(~1</a:t>
            </a:r>
            <a:r>
              <a:rPr lang="en-US" sz="2800" b="1" baseline="30000" dirty="0"/>
              <a:t>st</a:t>
            </a:r>
            <a:r>
              <a:rPr lang="en-US" sz="2800" b="1" dirty="0"/>
              <a:t> Century A.D.)</a:t>
            </a:r>
          </a:p>
        </p:txBody>
      </p:sp>
      <p:sp>
        <p:nvSpPr>
          <p:cNvPr id="13" name="TextBox 12"/>
          <p:cNvSpPr txBox="1"/>
          <p:nvPr/>
        </p:nvSpPr>
        <p:spPr>
          <a:xfrm>
            <a:off x="8153791" y="5246795"/>
            <a:ext cx="3009509" cy="1384995"/>
          </a:xfrm>
          <a:prstGeom prst="rect">
            <a:avLst/>
          </a:prstGeom>
          <a:noFill/>
        </p:spPr>
        <p:txBody>
          <a:bodyPr wrap="square" rtlCol="0">
            <a:spAutoFit/>
          </a:bodyPr>
          <a:lstStyle/>
          <a:p>
            <a:r>
              <a:rPr lang="en-US" sz="2800" b="1" dirty="0"/>
              <a:t>The Church Era (2</a:t>
            </a:r>
            <a:r>
              <a:rPr lang="en-US" sz="2800" b="1" baseline="30000" dirty="0"/>
              <a:t>nd</a:t>
            </a:r>
            <a:r>
              <a:rPr lang="en-US" sz="2800" b="1" dirty="0"/>
              <a:t> </a:t>
            </a:r>
            <a:r>
              <a:rPr lang="en-US" sz="2800" b="1" dirty="0" err="1"/>
              <a:t>Centruy</a:t>
            </a:r>
            <a:r>
              <a:rPr lang="en-US" sz="2800" b="1" dirty="0"/>
              <a:t> A.D. to present)</a:t>
            </a:r>
          </a:p>
        </p:txBody>
      </p:sp>
    </p:spTree>
    <p:extLst>
      <p:ext uri="{BB962C8B-B14F-4D97-AF65-F5344CB8AC3E}">
        <p14:creationId xmlns:p14="http://schemas.microsoft.com/office/powerpoint/2010/main" val="549205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What is a Covenant?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r>
              <a:rPr lang="en-US" b="1" dirty="0">
                <a:solidFill>
                  <a:srgbClr val="0070C0"/>
                </a:solidFill>
              </a:rPr>
              <a:t>The normal Greek word for covenant is </a:t>
            </a:r>
            <a:r>
              <a:rPr lang="en-US" b="1" i="1" dirty="0" err="1">
                <a:solidFill>
                  <a:srgbClr val="0070C0"/>
                </a:solidFill>
              </a:rPr>
              <a:t>synthēkē</a:t>
            </a:r>
            <a:r>
              <a:rPr lang="en-US" b="1" i="1" dirty="0">
                <a:solidFill>
                  <a:srgbClr val="0070C0"/>
                </a:solidFill>
              </a:rPr>
              <a:t> </a:t>
            </a:r>
            <a:r>
              <a:rPr lang="en-US" b="1" dirty="0">
                <a:solidFill>
                  <a:srgbClr val="0070C0"/>
                </a:solidFill>
              </a:rPr>
              <a:t>and refers to a contract or agreement made between two equal parties.</a:t>
            </a:r>
          </a:p>
          <a:p>
            <a:r>
              <a:rPr lang="en-US" b="1" dirty="0">
                <a:solidFill>
                  <a:srgbClr val="0070C0"/>
                </a:solidFill>
              </a:rPr>
              <a:t>The Septuagint (Greek translation of the Old Testament) and the New Testament authors use the Greek word </a:t>
            </a:r>
            <a:r>
              <a:rPr lang="en-US" b="1" i="1" dirty="0" err="1">
                <a:solidFill>
                  <a:srgbClr val="0070C0"/>
                </a:solidFill>
              </a:rPr>
              <a:t>diathēkē</a:t>
            </a:r>
            <a:r>
              <a:rPr lang="en-US" b="1" dirty="0">
                <a:solidFill>
                  <a:srgbClr val="0070C0"/>
                </a:solidFill>
              </a:rPr>
              <a:t> for covenants between God and humans. </a:t>
            </a:r>
            <a:r>
              <a:rPr lang="en-US" b="1" i="1" dirty="0" err="1">
                <a:solidFill>
                  <a:srgbClr val="0070C0"/>
                </a:solidFill>
              </a:rPr>
              <a:t>Diathēkē</a:t>
            </a:r>
            <a:r>
              <a:rPr lang="en-US" b="1" i="1" dirty="0">
                <a:solidFill>
                  <a:srgbClr val="0070C0"/>
                </a:solidFill>
              </a:rPr>
              <a:t> </a:t>
            </a:r>
            <a:r>
              <a:rPr lang="en-US" b="1" dirty="0">
                <a:solidFill>
                  <a:srgbClr val="0070C0"/>
                </a:solidFill>
              </a:rPr>
              <a:t>is a covenant in which only one party lays down the provisions of the covenant. </a:t>
            </a:r>
            <a:r>
              <a:rPr lang="en-US" b="1" i="1" dirty="0" err="1">
                <a:solidFill>
                  <a:srgbClr val="0070C0"/>
                </a:solidFill>
              </a:rPr>
              <a:t>Diathēkē</a:t>
            </a:r>
            <a:r>
              <a:rPr lang="en-US" b="1" i="1" dirty="0">
                <a:solidFill>
                  <a:srgbClr val="0070C0"/>
                </a:solidFill>
              </a:rPr>
              <a:t> </a:t>
            </a:r>
            <a:r>
              <a:rPr lang="en-US" b="1" dirty="0">
                <a:solidFill>
                  <a:srgbClr val="0070C0"/>
                </a:solidFill>
              </a:rPr>
              <a:t>was often used to refer to a person’s last will and testament for specifying the distribution of their wealth following their death.</a:t>
            </a:r>
          </a:p>
          <a:p>
            <a:r>
              <a:rPr lang="en-US" b="1" dirty="0">
                <a:solidFill>
                  <a:srgbClr val="0070C0"/>
                </a:solidFill>
              </a:rPr>
              <a:t>There are Four basic covenants in Scripture:</a:t>
            </a:r>
          </a:p>
          <a:p>
            <a:pPr marL="914400" lvl="1" indent="-457200">
              <a:buFont typeface="+mj-lt"/>
              <a:buAutoNum type="arabicPeriod"/>
            </a:pPr>
            <a:r>
              <a:rPr lang="en-US" sz="2800" b="1" dirty="0">
                <a:solidFill>
                  <a:srgbClr val="0070C0"/>
                </a:solidFill>
              </a:rPr>
              <a:t>The Covenant of Redemption (within the Trinity before the Creation)</a:t>
            </a:r>
          </a:p>
          <a:p>
            <a:pPr marL="914400" lvl="1" indent="-457200">
              <a:buFont typeface="+mj-lt"/>
              <a:buAutoNum type="arabicPeriod"/>
            </a:pPr>
            <a:r>
              <a:rPr lang="en-US" sz="2800" b="1" dirty="0">
                <a:solidFill>
                  <a:srgbClr val="0070C0"/>
                </a:solidFill>
              </a:rPr>
              <a:t>The Covenant of Works ( between God and  Adam and Eve)</a:t>
            </a:r>
          </a:p>
          <a:p>
            <a:pPr marL="914400" lvl="1" indent="-457200">
              <a:buFont typeface="+mj-lt"/>
              <a:buAutoNum type="arabicPeriod"/>
            </a:pPr>
            <a:r>
              <a:rPr lang="en-US" sz="2800" b="1" dirty="0">
                <a:solidFill>
                  <a:srgbClr val="0070C0"/>
                </a:solidFill>
              </a:rPr>
              <a:t>The Covenant of Grace (between God and Adam and Eve’s descendants: Noah, Abraham, Moses and David)</a:t>
            </a:r>
          </a:p>
          <a:p>
            <a:pPr marL="914400" lvl="1" indent="-457200">
              <a:buFont typeface="+mj-lt"/>
              <a:buAutoNum type="arabicPeriod"/>
            </a:pPr>
            <a:r>
              <a:rPr lang="en-US" sz="2800" b="1" dirty="0">
                <a:solidFill>
                  <a:srgbClr val="0070C0"/>
                </a:solidFill>
              </a:rPr>
              <a:t>The New Covenant (of Grace)</a:t>
            </a:r>
          </a:p>
          <a:p>
            <a:pPr marL="914400" lvl="1" indent="-457200">
              <a:buFont typeface="+mj-lt"/>
              <a:buAutoNum type="arabicPeriod"/>
            </a:pPr>
            <a:endParaRPr lang="en-US" sz="2800"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567489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What is a Covenant?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In the case of the Covenant of Works and the Covenant(s) of Grace the word covenant may be defined as:</a:t>
            </a:r>
          </a:p>
          <a:p>
            <a:pPr marL="0" indent="0">
              <a:buNone/>
            </a:pPr>
            <a:r>
              <a:rPr lang="en-US" b="1" i="1" dirty="0">
                <a:solidFill>
                  <a:srgbClr val="0070C0"/>
                </a:solidFill>
              </a:rPr>
              <a:t>An unchangeable, divinely imposed legal agreement between God and man that stipulates the conditions of their relationship.</a:t>
            </a:r>
          </a:p>
          <a:p>
            <a:r>
              <a:rPr lang="en-US" b="1" dirty="0">
                <a:solidFill>
                  <a:srgbClr val="0070C0"/>
                </a:solidFill>
              </a:rPr>
              <a:t>Covenants contain promises if they are adhered to and consequences if they are not fulfilled.</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39138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Covenant of Redemption is an agreement among the Father, Son and Holy Spirit before the Creation to redeem a people drawn from every “people group.”</a:t>
            </a:r>
          </a:p>
          <a:p>
            <a:pPr lvl="1"/>
            <a:r>
              <a:rPr lang="en-US" sz="2800" b="1" dirty="0">
                <a:solidFill>
                  <a:srgbClr val="0070C0"/>
                </a:solidFill>
              </a:rPr>
              <a:t>The Covenant of Redemption is not commonly spoken of.</a:t>
            </a:r>
          </a:p>
          <a:p>
            <a:pPr lvl="1"/>
            <a:r>
              <a:rPr lang="en-US" sz="2800" b="1" dirty="0">
                <a:solidFill>
                  <a:srgbClr val="0070C0"/>
                </a:solidFill>
              </a:rPr>
              <a:t>It was voluntarily undertaken by God and was not required by the nature or attributes of God.</a:t>
            </a:r>
          </a:p>
          <a:p>
            <a:pPr lvl="1"/>
            <a:r>
              <a:rPr lang="en-US" sz="2800" b="1" dirty="0">
                <a:solidFill>
                  <a:srgbClr val="0070C0"/>
                </a:solidFill>
              </a:rPr>
              <a:t>It differs from the covenants between God and Humans in that it is a </a:t>
            </a:r>
            <a:r>
              <a:rPr lang="en-US" sz="2800" b="1" i="1" dirty="0" err="1">
                <a:solidFill>
                  <a:srgbClr val="0070C0"/>
                </a:solidFill>
              </a:rPr>
              <a:t>synthēkē</a:t>
            </a:r>
            <a:r>
              <a:rPr lang="en-US" sz="2800" b="1" i="1" dirty="0">
                <a:solidFill>
                  <a:srgbClr val="0070C0"/>
                </a:solidFill>
              </a:rPr>
              <a:t> </a:t>
            </a:r>
            <a:r>
              <a:rPr lang="en-US" sz="2800" b="1" dirty="0">
                <a:solidFill>
                  <a:srgbClr val="0070C0"/>
                </a:solidFill>
              </a:rPr>
              <a:t>covenant among equals.</a:t>
            </a:r>
          </a:p>
          <a:p>
            <a:pPr lvl="1"/>
            <a:r>
              <a:rPr lang="en-US" sz="2800" b="1" dirty="0">
                <a:solidFill>
                  <a:srgbClr val="0070C0"/>
                </a:solidFill>
              </a:rPr>
              <a:t>It is like the covenants with humans in that it specifies the parties, conditions, and promised blessings that make up the covenant.</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88751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basic structure of the Covenant of Redemption is:</a:t>
            </a:r>
          </a:p>
          <a:p>
            <a:pPr marL="914400" lvl="1" indent="-457200">
              <a:buFont typeface="+mj-lt"/>
              <a:buAutoNum type="arabicPeriod"/>
            </a:pPr>
            <a:r>
              <a:rPr lang="en-US" sz="2800" b="1" dirty="0">
                <a:solidFill>
                  <a:srgbClr val="0070C0"/>
                </a:solidFill>
              </a:rPr>
              <a:t>God the Father initiated the plan of salvation.</a:t>
            </a:r>
          </a:p>
          <a:p>
            <a:pPr marL="914400" lvl="1" indent="-457200">
              <a:buFont typeface="+mj-lt"/>
              <a:buAutoNum type="arabicPeriod"/>
            </a:pPr>
            <a:r>
              <a:rPr lang="en-US" sz="2800" b="1" dirty="0">
                <a:solidFill>
                  <a:srgbClr val="0070C0"/>
                </a:solidFill>
              </a:rPr>
              <a:t>God the Son accomplished the redemption of all true believers.</a:t>
            </a:r>
          </a:p>
          <a:p>
            <a:pPr marL="914400" lvl="1" indent="-457200">
              <a:buFont typeface="+mj-lt"/>
              <a:buAutoNum type="arabicPeriod"/>
            </a:pPr>
            <a:r>
              <a:rPr lang="en-US" sz="2800" b="1" dirty="0">
                <a:solidFill>
                  <a:srgbClr val="0070C0"/>
                </a:solidFill>
              </a:rPr>
              <a:t>God the Holy Spirit applied redemption to the personal lives of true believers.</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01077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904</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 Reformation Sunday </vt:lpstr>
      <vt:lpstr> Reformation Sunday </vt:lpstr>
      <vt:lpstr> Halloween </vt:lpstr>
      <vt:lpstr>Redemptive History/Doctrines of Redemption Syllabus</vt:lpstr>
      <vt:lpstr> The Covenants – What is a Covenant? </vt:lpstr>
      <vt:lpstr> The Covenants – What is a Covenant? </vt:lpstr>
      <vt:lpstr> The Covenants – The Covenant of Redemption </vt:lpstr>
      <vt:lpstr> The Covenants – The Covenant of Redemption </vt:lpstr>
      <vt:lpstr> The Covenants – The Covenant of Redemption </vt:lpstr>
      <vt:lpstr> The Covenants – The Covenant of Redemption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2016-10-30T23:59:05Z</dcterms:created>
  <dcterms:modified xsi:type="dcterms:W3CDTF">2016-10-31T00:01:17Z</dcterms:modified>
</cp:coreProperties>
</file>