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E379690A-E73A-49F2-9BC1-EB4574B6A6C7}"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66242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379690A-E73A-49F2-9BC1-EB4574B6A6C7}"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421129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379690A-E73A-49F2-9BC1-EB4574B6A6C7}"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5206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E379690A-E73A-49F2-9BC1-EB4574B6A6C7}"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407987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79690A-E73A-49F2-9BC1-EB4574B6A6C7}"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141129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E379690A-E73A-49F2-9BC1-EB4574B6A6C7}"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346941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E379690A-E73A-49F2-9BC1-EB4574B6A6C7}" type="datetimeFigureOut">
              <a:rPr lang="en-US" smtClean="0"/>
              <a:t>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203632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E379690A-E73A-49F2-9BC1-EB4574B6A6C7}" type="datetimeFigureOut">
              <a:rPr lang="en-US" smtClean="0"/>
              <a:t>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45826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9690A-E73A-49F2-9BC1-EB4574B6A6C7}" type="datetimeFigureOut">
              <a:rPr lang="en-US" smtClean="0"/>
              <a:t>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82851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79690A-E73A-49F2-9BC1-EB4574B6A6C7}"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2611241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79690A-E73A-49F2-9BC1-EB4574B6A6C7}"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EC233F-FE20-47F4-BA93-E7844E6C61F2}" type="slidenum">
              <a:rPr lang="en-US" smtClean="0"/>
              <a:t>‹#›</a:t>
            </a:fld>
            <a:endParaRPr lang="en-US"/>
          </a:p>
        </p:txBody>
      </p:sp>
    </p:spTree>
    <p:extLst>
      <p:ext uri="{BB962C8B-B14F-4D97-AF65-F5344CB8AC3E}">
        <p14:creationId xmlns:p14="http://schemas.microsoft.com/office/powerpoint/2010/main" val="153742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9690A-E73A-49F2-9BC1-EB4574B6A6C7}" type="datetimeFigureOut">
              <a:rPr lang="en-US" smtClean="0"/>
              <a:t>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C233F-FE20-47F4-BA93-E7844E6C61F2}" type="slidenum">
              <a:rPr lang="en-US" smtClean="0"/>
              <a:t>‹#›</a:t>
            </a:fld>
            <a:endParaRPr lang="en-US"/>
          </a:p>
        </p:txBody>
      </p:sp>
    </p:spTree>
    <p:extLst>
      <p:ext uri="{BB962C8B-B14F-4D97-AF65-F5344CB8AC3E}">
        <p14:creationId xmlns:p14="http://schemas.microsoft.com/office/powerpoint/2010/main" val="3349435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November 6, 2016</a:t>
            </a:r>
          </a:p>
        </p:txBody>
      </p:sp>
    </p:spTree>
    <p:extLst>
      <p:ext uri="{BB962C8B-B14F-4D97-AF65-F5344CB8AC3E}">
        <p14:creationId xmlns:p14="http://schemas.microsoft.com/office/powerpoint/2010/main" val="1365491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r>
              <a:rPr lang="en-US" b="1" dirty="0">
                <a:solidFill>
                  <a:srgbClr val="0070C0"/>
                </a:solidFill>
              </a:rPr>
              <a:t>The normal Greek word for covenant is </a:t>
            </a:r>
            <a:r>
              <a:rPr lang="en-US" b="1" i="1" dirty="0" err="1">
                <a:solidFill>
                  <a:srgbClr val="0070C0"/>
                </a:solidFill>
              </a:rPr>
              <a:t>synthēkē</a:t>
            </a:r>
            <a:r>
              <a:rPr lang="en-US" b="1" i="1" dirty="0">
                <a:solidFill>
                  <a:srgbClr val="0070C0"/>
                </a:solidFill>
              </a:rPr>
              <a:t> </a:t>
            </a:r>
            <a:r>
              <a:rPr lang="en-US" b="1" dirty="0">
                <a:solidFill>
                  <a:srgbClr val="0070C0"/>
                </a:solidFill>
              </a:rPr>
              <a:t>and refers to a contract or agreement made between two equal parties.</a:t>
            </a:r>
          </a:p>
          <a:p>
            <a:r>
              <a:rPr lang="en-US" b="1" dirty="0">
                <a:solidFill>
                  <a:srgbClr val="0070C0"/>
                </a:solidFill>
              </a:rPr>
              <a:t>The Septuagint (Greek translation of the Old Testament) and the New Testament authors use the Greek word </a:t>
            </a:r>
            <a:r>
              <a:rPr lang="en-US" b="1" i="1" dirty="0" err="1">
                <a:solidFill>
                  <a:srgbClr val="0070C0"/>
                </a:solidFill>
              </a:rPr>
              <a:t>diathēkē</a:t>
            </a:r>
            <a:r>
              <a:rPr lang="en-US" b="1" dirty="0">
                <a:solidFill>
                  <a:srgbClr val="0070C0"/>
                </a:solidFill>
              </a:rPr>
              <a:t> for covenants between God and humans. </a:t>
            </a:r>
            <a:r>
              <a:rPr lang="en-US" b="1" i="1" dirty="0" err="1">
                <a:solidFill>
                  <a:srgbClr val="0070C0"/>
                </a:solidFill>
              </a:rPr>
              <a:t>Diathēkē</a:t>
            </a:r>
            <a:r>
              <a:rPr lang="en-US" b="1" i="1" dirty="0">
                <a:solidFill>
                  <a:srgbClr val="0070C0"/>
                </a:solidFill>
              </a:rPr>
              <a:t> </a:t>
            </a:r>
            <a:r>
              <a:rPr lang="en-US" b="1" dirty="0">
                <a:solidFill>
                  <a:srgbClr val="0070C0"/>
                </a:solidFill>
              </a:rPr>
              <a:t>is a covenant in which only one party lays down the provisions of the covenant. </a:t>
            </a:r>
            <a:r>
              <a:rPr lang="en-US" b="1" i="1" dirty="0" err="1">
                <a:solidFill>
                  <a:srgbClr val="0070C0"/>
                </a:solidFill>
              </a:rPr>
              <a:t>Diathēkē</a:t>
            </a:r>
            <a:r>
              <a:rPr lang="en-US" b="1" i="1" dirty="0">
                <a:solidFill>
                  <a:srgbClr val="0070C0"/>
                </a:solidFill>
              </a:rPr>
              <a:t> </a:t>
            </a:r>
            <a:r>
              <a:rPr lang="en-US" b="1" dirty="0">
                <a:solidFill>
                  <a:srgbClr val="0070C0"/>
                </a:solidFill>
              </a:rPr>
              <a:t>was often used to refer to a person’s last will and testament for specifying the distribution of their wealth following their death.</a:t>
            </a:r>
          </a:p>
          <a:p>
            <a:r>
              <a:rPr lang="en-US" b="1" dirty="0">
                <a:solidFill>
                  <a:srgbClr val="0070C0"/>
                </a:solidFill>
              </a:rPr>
              <a:t>There are Four basic covenants in Scripture:</a:t>
            </a:r>
          </a:p>
          <a:p>
            <a:pPr marL="914400" lvl="1" indent="-457200">
              <a:buFont typeface="+mj-lt"/>
              <a:buAutoNum type="arabicPeriod"/>
            </a:pPr>
            <a:r>
              <a:rPr lang="en-US" sz="2800" b="1" dirty="0">
                <a:solidFill>
                  <a:srgbClr val="0070C0"/>
                </a:solidFill>
              </a:rPr>
              <a:t>The Covenant of Redemption (within the Trinity before the Creation)</a:t>
            </a:r>
          </a:p>
          <a:p>
            <a:pPr marL="914400" lvl="1" indent="-457200">
              <a:buFont typeface="+mj-lt"/>
              <a:buAutoNum type="arabicPeriod"/>
            </a:pPr>
            <a:r>
              <a:rPr lang="en-US" sz="2800" b="1" dirty="0">
                <a:solidFill>
                  <a:srgbClr val="0070C0"/>
                </a:solidFill>
              </a:rPr>
              <a:t>The Covenant of Works ( between God and  Adam and Eve)</a:t>
            </a:r>
          </a:p>
          <a:p>
            <a:pPr marL="914400" lvl="1" indent="-457200">
              <a:buFont typeface="+mj-lt"/>
              <a:buAutoNum type="arabicPeriod"/>
            </a:pPr>
            <a:r>
              <a:rPr lang="en-US" sz="2800" b="1" dirty="0">
                <a:solidFill>
                  <a:srgbClr val="0070C0"/>
                </a:solidFill>
              </a:rPr>
              <a:t>The Covenant of Grace (between God and Adam and Eve’s descendants: Noah, Abraham, Moses and David)</a:t>
            </a:r>
          </a:p>
          <a:p>
            <a:pPr marL="914400" lvl="1" indent="-457200">
              <a:buFont typeface="+mj-lt"/>
              <a:buAutoNum type="arabicPeriod"/>
            </a:pPr>
            <a:r>
              <a:rPr lang="en-US" sz="2800" b="1" dirty="0">
                <a:solidFill>
                  <a:srgbClr val="0070C0"/>
                </a:solidFill>
              </a:rPr>
              <a:t>The New Covenant (of Grace)</a:t>
            </a:r>
          </a:p>
          <a:p>
            <a:pPr marL="914400" lvl="1" indent="-457200">
              <a:buFont typeface="+mj-lt"/>
              <a:buAutoNum type="arabicPeriod"/>
            </a:pPr>
            <a:endParaRPr lang="en-US" sz="2800"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41784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What is a Covenant?</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Alternative Organizational View of the Covenants</a:t>
            </a:r>
          </a:p>
          <a:p>
            <a:pPr marL="914400" lvl="1" indent="-457200">
              <a:buFont typeface="+mj-lt"/>
              <a:buAutoNum type="arabicPeriod"/>
            </a:pPr>
            <a:r>
              <a:rPr lang="en-US" sz="2800" b="1" dirty="0">
                <a:solidFill>
                  <a:srgbClr val="0070C0"/>
                </a:solidFill>
              </a:rPr>
              <a:t>The Covenant of Redemption (</a:t>
            </a:r>
            <a:r>
              <a:rPr lang="en-US" sz="2800" b="1" i="1" dirty="0" err="1">
                <a:solidFill>
                  <a:srgbClr val="0070C0"/>
                </a:solidFill>
              </a:rPr>
              <a:t>synthēkē</a:t>
            </a:r>
            <a:r>
              <a:rPr lang="en-US" sz="2800" b="1" i="1" dirty="0">
                <a:solidFill>
                  <a:srgbClr val="0070C0"/>
                </a:solidFill>
              </a:rPr>
              <a:t>)</a:t>
            </a:r>
            <a:endParaRPr lang="en-US" sz="2800" b="1" dirty="0">
              <a:solidFill>
                <a:srgbClr val="0070C0"/>
              </a:solidFill>
            </a:endParaRPr>
          </a:p>
          <a:p>
            <a:pPr marL="914400" lvl="1" indent="-457200">
              <a:buFont typeface="+mj-lt"/>
              <a:buAutoNum type="arabicPeriod"/>
            </a:pPr>
            <a:endParaRPr lang="en-US" sz="2800" b="1" dirty="0">
              <a:solidFill>
                <a:srgbClr val="0070C0"/>
              </a:solidFill>
            </a:endParaRPr>
          </a:p>
          <a:p>
            <a:pPr marL="914400" lvl="1" indent="-457200">
              <a:buFont typeface="+mj-lt"/>
              <a:buAutoNum type="arabicPeriod"/>
            </a:pPr>
            <a:r>
              <a:rPr lang="en-US" sz="2800" b="1" dirty="0">
                <a:solidFill>
                  <a:srgbClr val="0070C0"/>
                </a:solidFill>
              </a:rPr>
              <a:t>The Old (</a:t>
            </a:r>
            <a:r>
              <a:rPr lang="en-US" sz="2800" b="1" i="1" dirty="0" err="1">
                <a:solidFill>
                  <a:srgbClr val="0070C0"/>
                </a:solidFill>
              </a:rPr>
              <a:t>diathēkē</a:t>
            </a:r>
            <a:r>
              <a:rPr lang="en-US" sz="2800" b="1" i="1" dirty="0">
                <a:solidFill>
                  <a:srgbClr val="0070C0"/>
                </a:solidFill>
              </a:rPr>
              <a:t>) </a:t>
            </a:r>
            <a:r>
              <a:rPr lang="en-US" sz="2800" b="1" dirty="0">
                <a:solidFill>
                  <a:srgbClr val="0070C0"/>
                </a:solidFill>
              </a:rPr>
              <a:t>Covenant (Testament) </a:t>
            </a:r>
          </a:p>
          <a:p>
            <a:pPr lvl="2"/>
            <a:r>
              <a:rPr lang="en-US" sz="2800" b="1" dirty="0">
                <a:solidFill>
                  <a:srgbClr val="0070C0"/>
                </a:solidFill>
              </a:rPr>
              <a:t>Works</a:t>
            </a:r>
          </a:p>
          <a:p>
            <a:pPr lvl="2"/>
            <a:r>
              <a:rPr lang="en-US" sz="2800" b="1" dirty="0">
                <a:solidFill>
                  <a:srgbClr val="0070C0"/>
                </a:solidFill>
              </a:rPr>
              <a:t>Grace</a:t>
            </a:r>
          </a:p>
          <a:p>
            <a:pPr lvl="3"/>
            <a:r>
              <a:rPr lang="en-US" sz="2800" b="1" dirty="0">
                <a:solidFill>
                  <a:srgbClr val="0070C0"/>
                </a:solidFill>
              </a:rPr>
              <a:t>Noah</a:t>
            </a:r>
          </a:p>
          <a:p>
            <a:pPr lvl="3"/>
            <a:r>
              <a:rPr lang="en-US" sz="2800" b="1" dirty="0">
                <a:solidFill>
                  <a:srgbClr val="0070C0"/>
                </a:solidFill>
              </a:rPr>
              <a:t>Abraham</a:t>
            </a:r>
          </a:p>
          <a:p>
            <a:pPr lvl="3"/>
            <a:r>
              <a:rPr lang="en-US" sz="2800" b="1" dirty="0">
                <a:solidFill>
                  <a:srgbClr val="0070C0"/>
                </a:solidFill>
              </a:rPr>
              <a:t>Moses</a:t>
            </a:r>
          </a:p>
          <a:p>
            <a:pPr lvl="3"/>
            <a:r>
              <a:rPr lang="en-US" sz="2800" b="1" dirty="0">
                <a:solidFill>
                  <a:srgbClr val="0070C0"/>
                </a:solidFill>
              </a:rPr>
              <a:t>David</a:t>
            </a:r>
          </a:p>
          <a:p>
            <a:pPr lvl="3"/>
            <a:endParaRPr lang="en-US" sz="2800" b="1" dirty="0">
              <a:solidFill>
                <a:srgbClr val="0070C0"/>
              </a:solidFill>
            </a:endParaRPr>
          </a:p>
          <a:p>
            <a:pPr marL="914400" lvl="1" indent="-457200">
              <a:buFont typeface="+mj-lt"/>
              <a:buAutoNum type="arabicPeriod"/>
            </a:pPr>
            <a:r>
              <a:rPr lang="en-US" sz="2800" b="1" dirty="0">
                <a:solidFill>
                  <a:srgbClr val="0070C0"/>
                </a:solidFill>
              </a:rPr>
              <a:t>The New (</a:t>
            </a:r>
            <a:r>
              <a:rPr lang="en-US" sz="2800" b="1" i="1" dirty="0">
                <a:solidFill>
                  <a:srgbClr val="0070C0"/>
                </a:solidFill>
              </a:rPr>
              <a:t>God does </a:t>
            </a:r>
            <a:r>
              <a:rPr lang="en-US" sz="2800" b="1" i="1">
                <a:solidFill>
                  <a:srgbClr val="0070C0"/>
                </a:solidFill>
              </a:rPr>
              <a:t>the work</a:t>
            </a:r>
            <a:r>
              <a:rPr lang="en-US" sz="2800" b="1">
                <a:solidFill>
                  <a:srgbClr val="0070C0"/>
                </a:solidFill>
              </a:rPr>
              <a:t>) </a:t>
            </a:r>
            <a:r>
              <a:rPr lang="en-US" sz="2800" b="1" dirty="0">
                <a:solidFill>
                  <a:srgbClr val="0070C0"/>
                </a:solidFill>
              </a:rPr>
              <a:t>Covenant (Testament)</a:t>
            </a:r>
          </a:p>
          <a:p>
            <a:pPr marL="457200" lvl="1" indent="0">
              <a:buNone/>
            </a:pPr>
            <a:endParaRPr lang="en-US" sz="2800"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94827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20000"/>
          </a:bodyPr>
          <a:lstStyle/>
          <a:p>
            <a:pPr marL="457200" indent="-457200">
              <a:buFont typeface="+mj-lt"/>
              <a:buAutoNum type="arabicPeriod"/>
            </a:pPr>
            <a:r>
              <a:rPr lang="en-US" b="1" dirty="0">
                <a:solidFill>
                  <a:srgbClr val="0070C0"/>
                </a:solidFill>
              </a:rPr>
              <a:t>God the Father initiated the plan of salvation.</a:t>
            </a:r>
          </a:p>
          <a:p>
            <a:pPr marL="0" indent="0">
              <a:buNone/>
            </a:pPr>
            <a:r>
              <a:rPr lang="en-US" dirty="0"/>
              <a:t>Blessed be the </a:t>
            </a:r>
            <a:r>
              <a:rPr lang="en-US" b="1" dirty="0">
                <a:solidFill>
                  <a:srgbClr val="FF0000"/>
                </a:solidFill>
              </a:rPr>
              <a:t>God and Father </a:t>
            </a:r>
            <a:r>
              <a:rPr lang="en-US" dirty="0"/>
              <a:t>of our Lord Jesus Christ, who has blessed us in Christ with every spiritual blessing in the heavenly places, even as </a:t>
            </a:r>
            <a:r>
              <a:rPr lang="en-US" b="1" dirty="0">
                <a:solidFill>
                  <a:srgbClr val="FF0000"/>
                </a:solidFill>
              </a:rPr>
              <a:t>he chose us in him before the foundation of the world</a:t>
            </a:r>
            <a:r>
              <a:rPr lang="en-US" b="1" dirty="0"/>
              <a:t>, </a:t>
            </a:r>
            <a:r>
              <a:rPr lang="en-US" dirty="0"/>
              <a:t>that we should be holy and blameless before him.</a:t>
            </a:r>
            <a:r>
              <a:rPr lang="en-US" b="1" dirty="0"/>
              <a:t> </a:t>
            </a:r>
            <a:r>
              <a:rPr lang="en-US" b="1" dirty="0">
                <a:solidFill>
                  <a:srgbClr val="FF0000"/>
                </a:solidFill>
              </a:rPr>
              <a:t>In</a:t>
            </a:r>
            <a:r>
              <a:rPr lang="en-US" b="1" dirty="0"/>
              <a:t> </a:t>
            </a:r>
            <a:r>
              <a:rPr lang="en-US" b="1" dirty="0">
                <a:solidFill>
                  <a:srgbClr val="FF0000"/>
                </a:solidFill>
              </a:rPr>
              <a:t>love</a:t>
            </a:r>
            <a:r>
              <a:rPr lang="en-US" b="1" dirty="0"/>
              <a:t> </a:t>
            </a:r>
            <a:r>
              <a:rPr lang="en-US" b="1" dirty="0">
                <a:solidFill>
                  <a:srgbClr val="FF0000"/>
                </a:solidFill>
              </a:rPr>
              <a:t>he predestined us for </a:t>
            </a:r>
            <a:r>
              <a:rPr lang="en-US" sz="3500" b="1" i="1" u="sng" dirty="0">
                <a:solidFill>
                  <a:srgbClr val="0070C0"/>
                </a:solidFill>
              </a:rPr>
              <a:t>adoption</a:t>
            </a:r>
            <a:r>
              <a:rPr lang="en-US" b="1" dirty="0"/>
              <a:t> </a:t>
            </a:r>
            <a:r>
              <a:rPr lang="en-US" dirty="0"/>
              <a:t>as sons through Jesus Christ, according to the </a:t>
            </a:r>
            <a:r>
              <a:rPr lang="en-US" b="1" dirty="0">
                <a:solidFill>
                  <a:srgbClr val="FF0000"/>
                </a:solidFill>
              </a:rPr>
              <a:t>purpose of his will</a:t>
            </a:r>
            <a:r>
              <a:rPr lang="en-US" b="1" dirty="0"/>
              <a:t>, </a:t>
            </a:r>
            <a:r>
              <a:rPr lang="en-US" dirty="0"/>
              <a:t>to the </a:t>
            </a:r>
            <a:r>
              <a:rPr lang="en-US" b="1" dirty="0">
                <a:solidFill>
                  <a:srgbClr val="FF0000"/>
                </a:solidFill>
              </a:rPr>
              <a:t>praise of his glorious grace</a:t>
            </a:r>
            <a:r>
              <a:rPr lang="en-US" dirty="0"/>
              <a:t>, with which he has </a:t>
            </a:r>
            <a:r>
              <a:rPr lang="en-US" b="1" dirty="0">
                <a:solidFill>
                  <a:srgbClr val="FF0000"/>
                </a:solidFill>
              </a:rPr>
              <a:t>blessed us in the Beloved</a:t>
            </a:r>
            <a:r>
              <a:rPr lang="en-US" b="1" dirty="0"/>
              <a:t>. </a:t>
            </a:r>
            <a:r>
              <a:rPr lang="en-US" dirty="0"/>
              <a:t>In him we have redemption through his blood, the forgiveness of our trespasses, according to </a:t>
            </a:r>
            <a:r>
              <a:rPr lang="en-US" b="1" dirty="0">
                <a:solidFill>
                  <a:srgbClr val="FF0000"/>
                </a:solidFill>
              </a:rPr>
              <a:t>the riches of his grace, which he lavished upon us, in all wisdom and insight making known to us the mystery of his will, according to his purpose, which he set forth in Christ as a plan for the fullness of time, </a:t>
            </a:r>
            <a:r>
              <a:rPr lang="en-US" dirty="0"/>
              <a:t>to unite all things in him, things in heaven and things on earth. In him we have obtained an inheritance,</a:t>
            </a:r>
            <a:r>
              <a:rPr lang="en-US" b="1" dirty="0"/>
              <a:t> </a:t>
            </a:r>
            <a:r>
              <a:rPr lang="en-US" b="1" dirty="0">
                <a:solidFill>
                  <a:srgbClr val="FF0000"/>
                </a:solidFill>
              </a:rPr>
              <a:t>having been predestined according to the purpose of him who works all things according to the counsel of his will, </a:t>
            </a:r>
            <a:r>
              <a:rPr lang="en-US" dirty="0"/>
              <a:t>so that we who were the first to hope in Christ might be to the praise of his glory. In him you also, when you heard the word of truth, the gospel of your salvation, and believed in him, were sealed with the promised Holy Spirit, who is the guarantee of our inheritance until we acquire possession of it, to the praise of his glory. (Ephesians 1:3-14)</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69542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457200" indent="-457200">
              <a:buFont typeface="+mj-lt"/>
              <a:buAutoNum type="arabicPeriod"/>
            </a:pPr>
            <a:r>
              <a:rPr lang="en-US" b="1" dirty="0">
                <a:solidFill>
                  <a:srgbClr val="0070C0"/>
                </a:solidFill>
              </a:rPr>
              <a:t>God the Father initiated the plan of salvation.</a:t>
            </a:r>
          </a:p>
          <a:p>
            <a:pPr marL="0" indent="0">
              <a:buNone/>
            </a:pPr>
            <a:r>
              <a:rPr lang="en-US" dirty="0"/>
              <a:t>And you were </a:t>
            </a:r>
            <a:r>
              <a:rPr lang="en-US" b="1" dirty="0">
                <a:solidFill>
                  <a:srgbClr val="FF0000"/>
                </a:solidFill>
              </a:rPr>
              <a:t>dead</a:t>
            </a:r>
            <a:r>
              <a:rPr lang="en-US" dirty="0"/>
              <a:t> in the trespasses and sins in which you once walked, following the course of this world, following the prince of the power of the air, the spirit that is now at work in the sons of disobedience—among whom we all once lived in the passions of our flesh, carrying out the desires of the body and the mind, and were by nature children of wrath, like the rest of mankind. </a:t>
            </a:r>
            <a:r>
              <a:rPr lang="en-US" b="1" dirty="0">
                <a:solidFill>
                  <a:srgbClr val="FF0000"/>
                </a:solidFill>
              </a:rPr>
              <a:t>But God, being rich in mercy, because of the great love with which he loved us, even when we were dead in our trespasses, made us alive together with Christ</a:t>
            </a:r>
            <a:r>
              <a:rPr lang="en-US" dirty="0"/>
              <a:t>—by grace you have been saved—and raised us up with him and seated us with him in the heavenly places in Christ Jesus, so that in the coming ages he might show the immeasurable riches of his grace in kindness toward us in Christ Jesus. </a:t>
            </a:r>
            <a:r>
              <a:rPr lang="en-US" b="1" dirty="0">
                <a:solidFill>
                  <a:srgbClr val="FF0000"/>
                </a:solidFill>
              </a:rPr>
              <a:t>For by grace you have been saved through faith. And this is not your own doing; it is the gift of God, not a result of works, so that no one may boast. </a:t>
            </a:r>
            <a:r>
              <a:rPr lang="en-US" dirty="0"/>
              <a:t>For we are his workmanship, created in Christ Jesus for good works, which God prepared beforehand, that we should walk in them. (Ephesians 2:1-10)</a:t>
            </a:r>
            <a:endParaRPr lang="en-US" b="1" dirty="0">
              <a:solidFill>
                <a:srgbClr val="0070C0"/>
              </a:solidFill>
            </a:endParaRP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784813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457200" indent="-457200">
              <a:buFont typeface="+mj-lt"/>
              <a:buAutoNum type="arabicPeriod"/>
            </a:pPr>
            <a:r>
              <a:rPr lang="en-US" b="1" dirty="0">
                <a:solidFill>
                  <a:srgbClr val="0070C0"/>
                </a:solidFill>
              </a:rPr>
              <a:t>In addition God the Father agreed to give the Son a people to redeem for his own possession.</a:t>
            </a:r>
          </a:p>
          <a:p>
            <a:pPr marL="0" indent="0">
              <a:buNone/>
            </a:pPr>
            <a:r>
              <a:rPr lang="en-US" dirty="0"/>
              <a:t>When Jesus had spoken these words, he lifted up his eyes to heaven, and said, “Father, the hour has come; glorify your Son that the Son may glorify you, since you have given him authority over all flesh, </a:t>
            </a:r>
            <a:r>
              <a:rPr lang="en-US" b="1" dirty="0">
                <a:solidFill>
                  <a:srgbClr val="FF0000"/>
                </a:solidFill>
              </a:rPr>
              <a:t>to give eternal life to all whom you have given him.</a:t>
            </a:r>
            <a:r>
              <a:rPr lang="en-US" dirty="0"/>
              <a:t> And this is eternal life, that they know you the only true God, and Jesus Christ whom you have sent. I glorified you on earth, having accomplished the work that you gave me to do. And now, Father, glorify me in your own presence with the glory that I had with you before the world existed. “</a:t>
            </a:r>
            <a:r>
              <a:rPr lang="en-US" b="1" dirty="0">
                <a:solidFill>
                  <a:srgbClr val="FF0000"/>
                </a:solidFill>
              </a:rPr>
              <a:t>I have manifested your name to the people whom you gave me out of the world. Yours they were, and you gave them to me, </a:t>
            </a:r>
            <a:r>
              <a:rPr lang="en-US" dirty="0"/>
              <a:t>and they have kept your word. (John 17:1-6)</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69069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Covenants – The Covenant of Redemption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a:bodyPr>
          <a:lstStyle/>
          <a:p>
            <a:pPr marL="457200" indent="-457200">
              <a:buFont typeface="+mj-lt"/>
              <a:buAutoNum type="arabicPeriod"/>
            </a:pPr>
            <a:r>
              <a:rPr lang="en-US" b="1" dirty="0">
                <a:solidFill>
                  <a:srgbClr val="0070C0"/>
                </a:solidFill>
              </a:rPr>
              <a:t>In addition God the Father agreed to give the Son a people to redeem for his own possession.</a:t>
            </a:r>
          </a:p>
          <a:p>
            <a:pPr marL="0" indent="0">
              <a:buNone/>
            </a:pPr>
            <a:r>
              <a:rPr lang="en-US" dirty="0"/>
              <a:t>And not only so, but also when Rebekah had conceived children by one man, our forefather Isaac, though they were not yet born and </a:t>
            </a:r>
            <a:r>
              <a:rPr lang="en-US" b="1" dirty="0">
                <a:solidFill>
                  <a:srgbClr val="FF0000"/>
                </a:solidFill>
              </a:rPr>
              <a:t>had done nothing either good or bad—in order that God's purpose of election might continue, not because of works but because of him who calls</a:t>
            </a:r>
            <a:r>
              <a:rPr lang="en-US" dirty="0"/>
              <a:t>—she was told, “The older will serve the younger.” </a:t>
            </a:r>
            <a:r>
              <a:rPr lang="en-US" sz="2400" dirty="0">
                <a:solidFill>
                  <a:srgbClr val="0070C0"/>
                </a:solidFill>
              </a:rPr>
              <a:t>(cited from </a:t>
            </a:r>
            <a:r>
              <a:rPr lang="en-US" sz="2400" i="1" dirty="0">
                <a:solidFill>
                  <a:srgbClr val="0070C0"/>
                </a:solidFill>
              </a:rPr>
              <a:t>Genesis 25:23</a:t>
            </a:r>
            <a:r>
              <a:rPr lang="en-US" sz="2400" dirty="0">
                <a:solidFill>
                  <a:srgbClr val="0070C0"/>
                </a:solidFill>
              </a:rPr>
              <a:t>)</a:t>
            </a:r>
            <a:r>
              <a:rPr lang="en-US" dirty="0"/>
              <a:t> As it is written, </a:t>
            </a:r>
            <a:r>
              <a:rPr lang="en-US" b="1" dirty="0">
                <a:solidFill>
                  <a:srgbClr val="FF0000"/>
                </a:solidFill>
              </a:rPr>
              <a:t>“Jacob I loved, but Esau I hated.” </a:t>
            </a:r>
            <a:r>
              <a:rPr lang="en-US" sz="2400" dirty="0">
                <a:solidFill>
                  <a:srgbClr val="0070C0"/>
                </a:solidFill>
              </a:rPr>
              <a:t>(cited from </a:t>
            </a:r>
            <a:r>
              <a:rPr lang="en-US" sz="2400" i="1" dirty="0">
                <a:solidFill>
                  <a:srgbClr val="0070C0"/>
                </a:solidFill>
              </a:rPr>
              <a:t>Malachi 1:2-3</a:t>
            </a:r>
            <a:r>
              <a:rPr lang="en-US" sz="2400" dirty="0">
                <a:solidFill>
                  <a:srgbClr val="0070C0"/>
                </a:solidFill>
              </a:rPr>
              <a:t>)</a:t>
            </a:r>
            <a:r>
              <a:rPr lang="en-US" sz="2400" i="1" dirty="0">
                <a:solidFill>
                  <a:srgbClr val="0070C0"/>
                </a:solidFill>
              </a:rPr>
              <a:t> </a:t>
            </a:r>
            <a:r>
              <a:rPr lang="en-US" dirty="0"/>
              <a:t>What shall we say then? </a:t>
            </a:r>
            <a:r>
              <a:rPr lang="en-US" b="1" dirty="0">
                <a:solidFill>
                  <a:srgbClr val="FF0000"/>
                </a:solidFill>
              </a:rPr>
              <a:t>Is there injustice on God's part?</a:t>
            </a:r>
            <a:r>
              <a:rPr lang="en-US" dirty="0"/>
              <a:t> By no means! For he says to Moses, </a:t>
            </a:r>
            <a:r>
              <a:rPr lang="en-US" b="1" dirty="0">
                <a:solidFill>
                  <a:srgbClr val="FF0000"/>
                </a:solidFill>
              </a:rPr>
              <a:t>“I will have mercy on whom I have mercy, and I will have compassion on whom I have compassion.” </a:t>
            </a:r>
            <a:r>
              <a:rPr lang="en-US" sz="2600" dirty="0">
                <a:solidFill>
                  <a:srgbClr val="0070C0"/>
                </a:solidFill>
              </a:rPr>
              <a:t>(cited from Exodus 33:19) </a:t>
            </a:r>
            <a:r>
              <a:rPr lang="en-US" b="1" dirty="0">
                <a:solidFill>
                  <a:srgbClr val="FF0000"/>
                </a:solidFill>
              </a:rPr>
              <a:t>So then it depends not on human will or exertion, but on God, who has mercy. </a:t>
            </a:r>
            <a:r>
              <a:rPr lang="en-US" dirty="0"/>
              <a:t>For the Scripture says to Pharaoh, “For this very purpose I have raised you up, that I might show my power in you, and that my name might be proclaimed in all the earth.” So then he has mercy on whomever he wills, and he hardens whomever he wills. </a:t>
            </a:r>
            <a:r>
              <a:rPr lang="en-US" sz="2600" dirty="0">
                <a:solidFill>
                  <a:srgbClr val="0070C0"/>
                </a:solidFill>
              </a:rPr>
              <a:t>(cited from </a:t>
            </a:r>
            <a:r>
              <a:rPr lang="en-US" sz="2600" i="1" dirty="0">
                <a:solidFill>
                  <a:srgbClr val="0070C0"/>
                </a:solidFill>
              </a:rPr>
              <a:t>Exodus 9:16)</a:t>
            </a:r>
            <a:r>
              <a:rPr lang="en-US" sz="2600" dirty="0"/>
              <a:t> </a:t>
            </a:r>
            <a:r>
              <a:rPr lang="en-US" dirty="0"/>
              <a:t>(Romans 9:10-18) </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410737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1152</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Discipleship:  An  Introduction to  Systematic Theology and  Apologetics</vt:lpstr>
      <vt:lpstr> The Covenants – What is a Covenant?   (Review) </vt:lpstr>
      <vt:lpstr> The Covenants – What is a Covenant? </vt:lpstr>
      <vt:lpstr> The Covenants – The Covenant of Redemption  (Review) </vt:lpstr>
      <vt:lpstr> The Covenants – The Covenant of Redemption </vt:lpstr>
      <vt:lpstr> The Covenants – The Covenant of Redemption (Review) </vt:lpstr>
      <vt:lpstr> The Covenants – The Covenant of Redemption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2016-11-07T01:15:13Z</dcterms:created>
  <dcterms:modified xsi:type="dcterms:W3CDTF">2016-11-07T01:18:24Z</dcterms:modified>
</cp:coreProperties>
</file>