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F25FC66B-993E-465F-BB55-FA1C75EBC539}" type="datetimeFigureOut">
              <a:rPr lang="en-US" smtClean="0"/>
              <a:t>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59F511-AD9D-4D59-99BC-DD1734443B88}" type="slidenum">
              <a:rPr lang="en-US" smtClean="0"/>
              <a:t>‹#›</a:t>
            </a:fld>
            <a:endParaRPr lang="en-US"/>
          </a:p>
        </p:txBody>
      </p:sp>
    </p:spTree>
    <p:extLst>
      <p:ext uri="{BB962C8B-B14F-4D97-AF65-F5344CB8AC3E}">
        <p14:creationId xmlns:p14="http://schemas.microsoft.com/office/powerpoint/2010/main" val="155356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F25FC66B-993E-465F-BB55-FA1C75EBC539}" type="datetimeFigureOut">
              <a:rPr lang="en-US" smtClean="0"/>
              <a:t>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59F511-AD9D-4D59-99BC-DD1734443B88}" type="slidenum">
              <a:rPr lang="en-US" smtClean="0"/>
              <a:t>‹#›</a:t>
            </a:fld>
            <a:endParaRPr lang="en-US"/>
          </a:p>
        </p:txBody>
      </p:sp>
    </p:spTree>
    <p:extLst>
      <p:ext uri="{BB962C8B-B14F-4D97-AF65-F5344CB8AC3E}">
        <p14:creationId xmlns:p14="http://schemas.microsoft.com/office/powerpoint/2010/main" val="4228432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F25FC66B-993E-465F-BB55-FA1C75EBC539}" type="datetimeFigureOut">
              <a:rPr lang="en-US" smtClean="0"/>
              <a:t>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59F511-AD9D-4D59-99BC-DD1734443B88}" type="slidenum">
              <a:rPr lang="en-US" smtClean="0"/>
              <a:t>‹#›</a:t>
            </a:fld>
            <a:endParaRPr lang="en-US"/>
          </a:p>
        </p:txBody>
      </p:sp>
    </p:spTree>
    <p:extLst>
      <p:ext uri="{BB962C8B-B14F-4D97-AF65-F5344CB8AC3E}">
        <p14:creationId xmlns:p14="http://schemas.microsoft.com/office/powerpoint/2010/main" val="1187360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F25FC66B-993E-465F-BB55-FA1C75EBC539}" type="datetimeFigureOut">
              <a:rPr lang="en-US" smtClean="0"/>
              <a:t>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59F511-AD9D-4D59-99BC-DD1734443B88}" type="slidenum">
              <a:rPr lang="en-US" smtClean="0"/>
              <a:t>‹#›</a:t>
            </a:fld>
            <a:endParaRPr lang="en-US"/>
          </a:p>
        </p:txBody>
      </p:sp>
    </p:spTree>
    <p:extLst>
      <p:ext uri="{BB962C8B-B14F-4D97-AF65-F5344CB8AC3E}">
        <p14:creationId xmlns:p14="http://schemas.microsoft.com/office/powerpoint/2010/main" val="3212183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25FC66B-993E-465F-BB55-FA1C75EBC539}" type="datetimeFigureOut">
              <a:rPr lang="en-US" smtClean="0"/>
              <a:t>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59F511-AD9D-4D59-99BC-DD1734443B88}" type="slidenum">
              <a:rPr lang="en-US" smtClean="0"/>
              <a:t>‹#›</a:t>
            </a:fld>
            <a:endParaRPr lang="en-US"/>
          </a:p>
        </p:txBody>
      </p:sp>
    </p:spTree>
    <p:extLst>
      <p:ext uri="{BB962C8B-B14F-4D97-AF65-F5344CB8AC3E}">
        <p14:creationId xmlns:p14="http://schemas.microsoft.com/office/powerpoint/2010/main" val="26043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F25FC66B-993E-465F-BB55-FA1C75EBC539}" type="datetimeFigureOut">
              <a:rPr lang="en-US" smtClean="0"/>
              <a:t>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59F511-AD9D-4D59-99BC-DD1734443B88}" type="slidenum">
              <a:rPr lang="en-US" smtClean="0"/>
              <a:t>‹#›</a:t>
            </a:fld>
            <a:endParaRPr lang="en-US"/>
          </a:p>
        </p:txBody>
      </p:sp>
    </p:spTree>
    <p:extLst>
      <p:ext uri="{BB962C8B-B14F-4D97-AF65-F5344CB8AC3E}">
        <p14:creationId xmlns:p14="http://schemas.microsoft.com/office/powerpoint/2010/main" val="3914748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F25FC66B-993E-465F-BB55-FA1C75EBC539}" type="datetimeFigureOut">
              <a:rPr lang="en-US" smtClean="0"/>
              <a:t>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59F511-AD9D-4D59-99BC-DD1734443B88}" type="slidenum">
              <a:rPr lang="en-US" smtClean="0"/>
              <a:t>‹#›</a:t>
            </a:fld>
            <a:endParaRPr lang="en-US"/>
          </a:p>
        </p:txBody>
      </p:sp>
    </p:spTree>
    <p:extLst>
      <p:ext uri="{BB962C8B-B14F-4D97-AF65-F5344CB8AC3E}">
        <p14:creationId xmlns:p14="http://schemas.microsoft.com/office/powerpoint/2010/main" val="93047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F25FC66B-993E-465F-BB55-FA1C75EBC539}" type="datetimeFigureOut">
              <a:rPr lang="en-US" smtClean="0"/>
              <a:t>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59F511-AD9D-4D59-99BC-DD1734443B88}" type="slidenum">
              <a:rPr lang="en-US" smtClean="0"/>
              <a:t>‹#›</a:t>
            </a:fld>
            <a:endParaRPr lang="en-US"/>
          </a:p>
        </p:txBody>
      </p:sp>
    </p:spTree>
    <p:extLst>
      <p:ext uri="{BB962C8B-B14F-4D97-AF65-F5344CB8AC3E}">
        <p14:creationId xmlns:p14="http://schemas.microsoft.com/office/powerpoint/2010/main" val="1992828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5FC66B-993E-465F-BB55-FA1C75EBC539}" type="datetimeFigureOut">
              <a:rPr lang="en-US" smtClean="0"/>
              <a:t>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59F511-AD9D-4D59-99BC-DD1734443B88}" type="slidenum">
              <a:rPr lang="en-US" smtClean="0"/>
              <a:t>‹#›</a:t>
            </a:fld>
            <a:endParaRPr lang="en-US"/>
          </a:p>
        </p:txBody>
      </p:sp>
    </p:spTree>
    <p:extLst>
      <p:ext uri="{BB962C8B-B14F-4D97-AF65-F5344CB8AC3E}">
        <p14:creationId xmlns:p14="http://schemas.microsoft.com/office/powerpoint/2010/main" val="1764231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5FC66B-993E-465F-BB55-FA1C75EBC539}" type="datetimeFigureOut">
              <a:rPr lang="en-US" smtClean="0"/>
              <a:t>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59F511-AD9D-4D59-99BC-DD1734443B88}" type="slidenum">
              <a:rPr lang="en-US" smtClean="0"/>
              <a:t>‹#›</a:t>
            </a:fld>
            <a:endParaRPr lang="en-US"/>
          </a:p>
        </p:txBody>
      </p:sp>
    </p:spTree>
    <p:extLst>
      <p:ext uri="{BB962C8B-B14F-4D97-AF65-F5344CB8AC3E}">
        <p14:creationId xmlns:p14="http://schemas.microsoft.com/office/powerpoint/2010/main" val="3928271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5FC66B-993E-465F-BB55-FA1C75EBC539}" type="datetimeFigureOut">
              <a:rPr lang="en-US" smtClean="0"/>
              <a:t>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59F511-AD9D-4D59-99BC-DD1734443B88}" type="slidenum">
              <a:rPr lang="en-US" smtClean="0"/>
              <a:t>‹#›</a:t>
            </a:fld>
            <a:endParaRPr lang="en-US"/>
          </a:p>
        </p:txBody>
      </p:sp>
    </p:spTree>
    <p:extLst>
      <p:ext uri="{BB962C8B-B14F-4D97-AF65-F5344CB8AC3E}">
        <p14:creationId xmlns:p14="http://schemas.microsoft.com/office/powerpoint/2010/main" val="2416000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5FC66B-993E-465F-BB55-FA1C75EBC539}" type="datetimeFigureOut">
              <a:rPr lang="en-US" smtClean="0"/>
              <a:t>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59F511-AD9D-4D59-99BC-DD1734443B88}" type="slidenum">
              <a:rPr lang="en-US" smtClean="0"/>
              <a:t>‹#›</a:t>
            </a:fld>
            <a:endParaRPr lang="en-US"/>
          </a:p>
        </p:txBody>
      </p:sp>
    </p:spTree>
    <p:extLst>
      <p:ext uri="{BB962C8B-B14F-4D97-AF65-F5344CB8AC3E}">
        <p14:creationId xmlns:p14="http://schemas.microsoft.com/office/powerpoint/2010/main" val="2473969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16689"/>
            <a:ext cx="9144000" cy="4213184"/>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587660" y="4956276"/>
            <a:ext cx="9144000" cy="1655762"/>
          </a:xfrm>
          <a:solidFill>
            <a:srgbClr val="FFFFCC"/>
          </a:solidFill>
        </p:spPr>
        <p:txBody>
          <a:bodyPr>
            <a:normAutofit/>
          </a:bodyPr>
          <a:lstStyle/>
          <a:p>
            <a:r>
              <a:rPr lang="en-US" sz="3600" dirty="0"/>
              <a:t>The Doctrines of Redemption: The Law</a:t>
            </a:r>
            <a:endParaRPr lang="en-US" sz="2800" dirty="0"/>
          </a:p>
          <a:p>
            <a:r>
              <a:rPr lang="en-US" b="1" dirty="0">
                <a:solidFill>
                  <a:srgbClr val="0070C0"/>
                </a:solidFill>
              </a:rPr>
              <a:t>The Heights Church February 5, 2017</a:t>
            </a:r>
          </a:p>
        </p:txBody>
      </p:sp>
    </p:spTree>
    <p:extLst>
      <p:ext uri="{BB962C8B-B14F-4D97-AF65-F5344CB8AC3E}">
        <p14:creationId xmlns:p14="http://schemas.microsoft.com/office/powerpoint/2010/main" val="36838883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lvl="1"/>
            <a:r>
              <a:rPr lang="en-US" sz="2800" b="1" dirty="0">
                <a:solidFill>
                  <a:srgbClr val="0070C0"/>
                </a:solidFill>
              </a:rPr>
              <a:t>In the “Protestant Bible” The order of the OT books follows the order in the Septuagint.</a:t>
            </a:r>
          </a:p>
          <a:p>
            <a:pPr lvl="1"/>
            <a:r>
              <a:rPr lang="en-US" sz="2800" b="1" dirty="0">
                <a:solidFill>
                  <a:srgbClr val="0070C0"/>
                </a:solidFill>
              </a:rPr>
              <a:t>The Hebrew Bible ends with:</a:t>
            </a:r>
          </a:p>
          <a:p>
            <a:pPr marL="0" indent="0">
              <a:buNone/>
            </a:pPr>
            <a:r>
              <a:rPr lang="en-US" dirty="0"/>
              <a:t> Now in the first year of Cyrus king of Persia, that the word of the LORD by the mouth of Jeremiah might be fulfilled, the LORD stirred up the spirit of Cyrus king of Persia, so that he made a proclamation throughout all his kingdom and also put it in writing: "Thus says Cyrus king of Persia, 'The LORD, the God of heaven, has given me all the kingdoms of the earth, and he has charged me to build him a house at Jerusalem, which is in Judah. Whoever is among you of all his people, may the LORD his God be with him. Let him go up.'"</a:t>
            </a:r>
            <a:r>
              <a:rPr lang="en-US" sz="3200" b="1" dirty="0">
                <a:solidFill>
                  <a:srgbClr val="0070C0"/>
                </a:solidFill>
              </a:rPr>
              <a:t> </a:t>
            </a:r>
            <a:r>
              <a:rPr lang="en-US" sz="2400" dirty="0"/>
              <a:t>(2 Chronicles 26:22 - 23)</a:t>
            </a:r>
          </a:p>
          <a:p>
            <a:pPr marL="457200" lvl="1" indent="0">
              <a:buNone/>
            </a:pPr>
            <a:br>
              <a:rPr lang="en-US" sz="2800" dirty="0"/>
            </a:br>
            <a:endParaRPr lang="en-US" sz="28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7" name="Rectangle 5"/>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56370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fontScale="92500" lnSpcReduction="10000"/>
          </a:bodyPr>
          <a:lstStyle/>
          <a:p>
            <a:pPr lvl="1"/>
            <a:r>
              <a:rPr lang="en-US" sz="2800" b="1" dirty="0">
                <a:solidFill>
                  <a:srgbClr val="0070C0"/>
                </a:solidFill>
              </a:rPr>
              <a:t>The Protestant OT and Septuagint ends with:</a:t>
            </a:r>
          </a:p>
          <a:p>
            <a:r>
              <a:rPr lang="en-US" dirty="0"/>
              <a:t>"For behold, the day is coming, burning like an oven, when all the arrogant and all evil doers will be stubble. The day that is coming shall set them ablaze, says the LORD of hosts, so that it will leave them neither root nor branch.  But for you who fear my name, the sun of righteousness shall rise with healing in its wings. You shall go out leaping like calves from the stall. And you shall tread down the wicked, for they will be ashes under the soles of your feet, on the day when I act, says the LORD of hosts. "Remember the law of my servant Moses, the statutes and rules that I commanded him at </a:t>
            </a:r>
            <a:r>
              <a:rPr lang="en-US" dirty="0" err="1"/>
              <a:t>Horeb</a:t>
            </a:r>
            <a:r>
              <a:rPr lang="en-US" dirty="0"/>
              <a:t> for all Israel. "Behold, I will send you Elijah the prophet before the great and awesome day of the LORD comes.  And he will turn the hearts of fathers to their children and the hearts of children to their fathers, lest I come and strike the land with a decree of utter destruction.“ (Malachi 4)</a:t>
            </a:r>
          </a:p>
          <a:p>
            <a:pPr marL="457200" lvl="1" indent="0">
              <a:buNone/>
            </a:pPr>
            <a:endParaRPr lang="en-US" sz="2800" b="1" dirty="0">
              <a:solidFill>
                <a:srgbClr val="0070C0"/>
              </a:solidFill>
            </a:endParaRPr>
          </a:p>
          <a:p>
            <a:pPr marL="457200" lvl="1" indent="0">
              <a:buNone/>
            </a:pPr>
            <a:br>
              <a:rPr lang="en-US" sz="2800" dirty="0"/>
            </a:br>
            <a:endParaRPr lang="en-US" sz="28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7" name="Rectangle 5"/>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8849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5"/>
            <a:ext cx="10515600" cy="676275"/>
          </a:xfrm>
          <a:solidFill>
            <a:srgbClr val="FFFFCC"/>
          </a:solidFill>
        </p:spPr>
        <p:txBody>
          <a:bodyPr>
            <a:noAutofit/>
          </a:bodyPr>
          <a:lstStyle/>
          <a:p>
            <a:r>
              <a:rPr lang="en-US" sz="4800" b="1" dirty="0">
                <a:latin typeface="Arial" panose="020B0604020202020204" pitchFamily="34" charset="0"/>
                <a:cs typeface="Arial" panose="020B0604020202020204" pitchFamily="34" charset="0"/>
              </a:rPr>
              <a:t>            </a:t>
            </a:r>
            <a:r>
              <a:rPr lang="en-US" sz="3600" b="1" dirty="0">
                <a:cs typeface="Arial" panose="020B0604020202020204" pitchFamily="34" charset="0"/>
              </a:rPr>
              <a:t>Systematic Theology Syllabus</a:t>
            </a:r>
          </a:p>
        </p:txBody>
      </p:sp>
      <p:sp>
        <p:nvSpPr>
          <p:cNvPr id="9" name="Content Placeholder 8"/>
          <p:cNvSpPr>
            <a:spLocks noGrp="1"/>
          </p:cNvSpPr>
          <p:nvPr>
            <p:ph idx="1"/>
          </p:nvPr>
        </p:nvSpPr>
        <p:spPr>
          <a:xfrm>
            <a:off x="838200" y="1117600"/>
            <a:ext cx="10515600" cy="5589929"/>
          </a:xfrm>
          <a:solidFill>
            <a:srgbClr val="FFFFCC"/>
          </a:solidFill>
        </p:spPr>
        <p:txBody>
          <a:bodyPr>
            <a:normAutofit/>
          </a:bodyPr>
          <a:lstStyle/>
          <a:p>
            <a:r>
              <a:rPr lang="en-US" b="1" dirty="0">
                <a:solidFill>
                  <a:srgbClr val="0070C0"/>
                </a:solidFill>
              </a:rPr>
              <a:t>The Doctrines of the Bible </a:t>
            </a:r>
            <a:r>
              <a:rPr lang="en-US" dirty="0">
                <a:solidFill>
                  <a:srgbClr val="0070C0"/>
                </a:solidFill>
              </a:rPr>
              <a:t>(Completed 2015/2016)</a:t>
            </a:r>
          </a:p>
          <a:p>
            <a:r>
              <a:rPr lang="en-US" b="1" dirty="0">
                <a:solidFill>
                  <a:srgbClr val="0070C0"/>
                </a:solidFill>
              </a:rPr>
              <a:t>The Doctrines of God </a:t>
            </a:r>
            <a:r>
              <a:rPr lang="en-US" dirty="0">
                <a:solidFill>
                  <a:srgbClr val="0070C0"/>
                </a:solidFill>
              </a:rPr>
              <a:t>(Completed 2015/2016)</a:t>
            </a:r>
          </a:p>
          <a:p>
            <a:r>
              <a:rPr lang="en-US" b="1" dirty="0">
                <a:solidFill>
                  <a:srgbClr val="0070C0"/>
                </a:solidFill>
              </a:rPr>
              <a:t>The Doctrines of Creation </a:t>
            </a:r>
            <a:r>
              <a:rPr lang="en-US" dirty="0">
                <a:solidFill>
                  <a:srgbClr val="0070C0"/>
                </a:solidFill>
              </a:rPr>
              <a:t>(2015/2016)</a:t>
            </a:r>
          </a:p>
          <a:p>
            <a:r>
              <a:rPr lang="en-US" b="1" dirty="0">
                <a:solidFill>
                  <a:srgbClr val="FF0000"/>
                </a:solidFill>
              </a:rPr>
              <a:t>The Doctrines of Redemption</a:t>
            </a:r>
          </a:p>
          <a:p>
            <a:r>
              <a:rPr lang="en-US" b="1" dirty="0"/>
              <a:t>The Doctrines of the Church</a:t>
            </a:r>
          </a:p>
          <a:p>
            <a:r>
              <a:rPr lang="en-US" b="1" dirty="0"/>
              <a:t>The Doctrines of the Future</a:t>
            </a:r>
          </a:p>
          <a:p>
            <a:pPr marL="0" indent="0">
              <a:buNone/>
            </a:pPr>
            <a:endParaRPr lang="en-US" sz="4000" dirty="0"/>
          </a:p>
        </p:txBody>
      </p:sp>
    </p:spTree>
    <p:extLst>
      <p:ext uri="{BB962C8B-B14F-4D97-AF65-F5344CB8AC3E}">
        <p14:creationId xmlns:p14="http://schemas.microsoft.com/office/powerpoint/2010/main" val="2152995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5"/>
            <a:ext cx="10515600" cy="610235"/>
          </a:xfrm>
          <a:solidFill>
            <a:srgbClr val="FFFFCC"/>
          </a:solidFill>
        </p:spPr>
        <p:txBody>
          <a:bodyPr>
            <a:noAutofit/>
          </a:bodyPr>
          <a:lstStyle/>
          <a:p>
            <a:r>
              <a:rPr lang="en-US" sz="3600" b="1" dirty="0">
                <a:cs typeface="Arial" panose="020B0604020202020204" pitchFamily="34" charset="0"/>
              </a:rPr>
              <a:t>Redemptive History/Doctrines of Redemption Syllabus</a:t>
            </a:r>
          </a:p>
        </p:txBody>
      </p:sp>
      <p:sp>
        <p:nvSpPr>
          <p:cNvPr id="9" name="Content Placeholder 8"/>
          <p:cNvSpPr>
            <a:spLocks noGrp="1"/>
          </p:cNvSpPr>
          <p:nvPr>
            <p:ph idx="1"/>
          </p:nvPr>
        </p:nvSpPr>
        <p:spPr>
          <a:xfrm>
            <a:off x="838200" y="1131277"/>
            <a:ext cx="10515600" cy="5726723"/>
          </a:xfrm>
          <a:solidFill>
            <a:srgbClr val="FFFFCC"/>
          </a:solidFill>
        </p:spPr>
        <p:txBody>
          <a:bodyPr>
            <a:normAutofit/>
          </a:bodyPr>
          <a:lstStyle/>
          <a:p>
            <a:r>
              <a:rPr lang="en-US" b="1" dirty="0">
                <a:solidFill>
                  <a:srgbClr val="0070C0"/>
                </a:solidFill>
              </a:rPr>
              <a:t>The Fall</a:t>
            </a:r>
          </a:p>
          <a:p>
            <a:r>
              <a:rPr lang="en-US" b="1" dirty="0">
                <a:solidFill>
                  <a:srgbClr val="0070C0"/>
                </a:solidFill>
              </a:rPr>
              <a:t>The Covenants </a:t>
            </a:r>
          </a:p>
          <a:p>
            <a:r>
              <a:rPr lang="en-US" b="1" dirty="0">
                <a:solidFill>
                  <a:srgbClr val="0070C0"/>
                </a:solidFill>
              </a:rPr>
              <a:t>The Law</a:t>
            </a:r>
          </a:p>
          <a:p>
            <a:r>
              <a:rPr lang="en-US" b="1" dirty="0">
                <a:solidFill>
                  <a:srgbClr val="0070C0"/>
                </a:solidFill>
              </a:rPr>
              <a:t>The Old Testament Sacrificial System</a:t>
            </a:r>
          </a:p>
          <a:p>
            <a:pPr marL="0" indent="0">
              <a:buNone/>
            </a:pPr>
            <a:endParaRPr lang="en-US" b="1" dirty="0">
              <a:solidFill>
                <a:srgbClr val="0070C0"/>
              </a:solidFill>
            </a:endParaRPr>
          </a:p>
          <a:p>
            <a:r>
              <a:rPr lang="en-US" b="1" dirty="0">
                <a:solidFill>
                  <a:srgbClr val="0070C0"/>
                </a:solidFill>
              </a:rPr>
              <a:t>Jesus the God-Man</a:t>
            </a:r>
          </a:p>
          <a:p>
            <a:r>
              <a:rPr lang="en-US" b="1" dirty="0">
                <a:solidFill>
                  <a:srgbClr val="0070C0"/>
                </a:solidFill>
              </a:rPr>
              <a:t>The Work of the Holy Spirit</a:t>
            </a:r>
          </a:p>
          <a:p>
            <a:pPr marL="0" indent="0">
              <a:buNone/>
            </a:pPr>
            <a:endParaRPr lang="en-US" b="1" dirty="0">
              <a:solidFill>
                <a:srgbClr val="0070C0"/>
              </a:solidFill>
            </a:endParaRPr>
          </a:p>
          <a:p>
            <a:r>
              <a:rPr lang="en-US" b="1" dirty="0">
                <a:solidFill>
                  <a:srgbClr val="0070C0"/>
                </a:solidFill>
              </a:rPr>
              <a:t>Pre-Reformation Roman Catholicism </a:t>
            </a:r>
          </a:p>
          <a:p>
            <a:r>
              <a:rPr lang="en-US" b="1" dirty="0">
                <a:solidFill>
                  <a:srgbClr val="0070C0"/>
                </a:solidFill>
              </a:rPr>
              <a:t>Protestant Reformation Theology</a:t>
            </a:r>
          </a:p>
          <a:p>
            <a:r>
              <a:rPr lang="en-US" b="1" dirty="0">
                <a:solidFill>
                  <a:srgbClr val="0070C0"/>
                </a:solidFill>
              </a:rPr>
              <a:t>Post Reformation Doctrinal Debates</a:t>
            </a:r>
          </a:p>
          <a:p>
            <a:endParaRPr lang="en-US" b="1" dirty="0"/>
          </a:p>
        </p:txBody>
      </p:sp>
      <p:cxnSp>
        <p:nvCxnSpPr>
          <p:cNvPr id="3" name="Straight Connector 2"/>
          <p:cNvCxnSpPr/>
          <p:nvPr/>
        </p:nvCxnSpPr>
        <p:spPr>
          <a:xfrm flipV="1">
            <a:off x="921327" y="3235912"/>
            <a:ext cx="9022080" cy="5543"/>
          </a:xfrm>
          <a:prstGeom prst="line">
            <a:avLst/>
          </a:prstGeom>
          <a:ln w="571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921327" y="5058269"/>
            <a:ext cx="9022080" cy="5543"/>
          </a:xfrm>
          <a:prstGeom prst="line">
            <a:avLst/>
          </a:prstGeom>
          <a:ln w="571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8153791" y="1493469"/>
            <a:ext cx="2352040" cy="1384995"/>
          </a:xfrm>
          <a:prstGeom prst="rect">
            <a:avLst/>
          </a:prstGeom>
          <a:noFill/>
        </p:spPr>
        <p:txBody>
          <a:bodyPr wrap="square" rtlCol="0">
            <a:spAutoFit/>
          </a:bodyPr>
          <a:lstStyle/>
          <a:p>
            <a:r>
              <a:rPr lang="en-US" sz="2800" b="1" dirty="0"/>
              <a:t>The Old Testament Era</a:t>
            </a:r>
          </a:p>
          <a:p>
            <a:r>
              <a:rPr lang="en-US" sz="2800" b="1" dirty="0"/>
              <a:t>(BC)</a:t>
            </a:r>
          </a:p>
        </p:txBody>
      </p:sp>
      <p:sp>
        <p:nvSpPr>
          <p:cNvPr id="4" name="Right Brace 3"/>
          <p:cNvSpPr/>
          <p:nvPr/>
        </p:nvSpPr>
        <p:spPr>
          <a:xfrm>
            <a:off x="6742293" y="5339627"/>
            <a:ext cx="1130808" cy="139700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Right Brace 9"/>
          <p:cNvSpPr/>
          <p:nvPr/>
        </p:nvSpPr>
        <p:spPr>
          <a:xfrm>
            <a:off x="6739455" y="3478286"/>
            <a:ext cx="1130808" cy="139700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Right Brace 10"/>
          <p:cNvSpPr/>
          <p:nvPr/>
        </p:nvSpPr>
        <p:spPr>
          <a:xfrm>
            <a:off x="6739455" y="1251175"/>
            <a:ext cx="1181359" cy="1747906"/>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8153791" y="3478286"/>
            <a:ext cx="3009509" cy="1384995"/>
          </a:xfrm>
          <a:prstGeom prst="rect">
            <a:avLst/>
          </a:prstGeom>
          <a:noFill/>
        </p:spPr>
        <p:txBody>
          <a:bodyPr wrap="square" rtlCol="0">
            <a:spAutoFit/>
          </a:bodyPr>
          <a:lstStyle/>
          <a:p>
            <a:r>
              <a:rPr lang="en-US" sz="2800" b="1" dirty="0"/>
              <a:t>The New Testament Era</a:t>
            </a:r>
          </a:p>
          <a:p>
            <a:r>
              <a:rPr lang="en-US" sz="2800" b="1" dirty="0"/>
              <a:t>(~1</a:t>
            </a:r>
            <a:r>
              <a:rPr lang="en-US" sz="2800" b="1" baseline="30000" dirty="0"/>
              <a:t>st</a:t>
            </a:r>
            <a:r>
              <a:rPr lang="en-US" sz="2800" b="1" dirty="0"/>
              <a:t> Century A.D.)</a:t>
            </a:r>
          </a:p>
        </p:txBody>
      </p:sp>
      <p:sp>
        <p:nvSpPr>
          <p:cNvPr id="13" name="TextBox 12"/>
          <p:cNvSpPr txBox="1"/>
          <p:nvPr/>
        </p:nvSpPr>
        <p:spPr>
          <a:xfrm>
            <a:off x="8153791" y="5246795"/>
            <a:ext cx="3009509" cy="1384995"/>
          </a:xfrm>
          <a:prstGeom prst="rect">
            <a:avLst/>
          </a:prstGeom>
          <a:noFill/>
        </p:spPr>
        <p:txBody>
          <a:bodyPr wrap="square" rtlCol="0">
            <a:spAutoFit/>
          </a:bodyPr>
          <a:lstStyle/>
          <a:p>
            <a:r>
              <a:rPr lang="en-US" sz="2800" b="1" dirty="0"/>
              <a:t>The Church Era (2</a:t>
            </a:r>
            <a:r>
              <a:rPr lang="en-US" sz="2800" b="1" baseline="30000" dirty="0"/>
              <a:t>nd</a:t>
            </a:r>
            <a:r>
              <a:rPr lang="en-US" sz="2800" b="1" dirty="0"/>
              <a:t> Century A.D. to present)</a:t>
            </a:r>
          </a:p>
        </p:txBody>
      </p:sp>
    </p:spTree>
    <p:extLst>
      <p:ext uri="{BB962C8B-B14F-4D97-AF65-F5344CB8AC3E}">
        <p14:creationId xmlns:p14="http://schemas.microsoft.com/office/powerpoint/2010/main" val="148768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Mosaic Covenant Review (Exodus 19 – 24) </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lvl="1"/>
            <a:r>
              <a:rPr lang="en-US" sz="2800" b="1" dirty="0">
                <a:solidFill>
                  <a:srgbClr val="0070C0"/>
                </a:solidFill>
              </a:rPr>
              <a:t>The Ten Commandments (20:1-21)</a:t>
            </a:r>
          </a:p>
          <a:p>
            <a:pPr lvl="1"/>
            <a:r>
              <a:rPr lang="en-US" sz="2800" b="1" dirty="0">
                <a:solidFill>
                  <a:srgbClr val="0070C0"/>
                </a:solidFill>
              </a:rPr>
              <a:t>The Law (20:22-23:33)</a:t>
            </a:r>
          </a:p>
          <a:p>
            <a:pPr lvl="1"/>
            <a:r>
              <a:rPr lang="en-US" sz="2800" b="1" dirty="0">
                <a:solidFill>
                  <a:srgbClr val="0070C0"/>
                </a:solidFill>
              </a:rPr>
              <a:t>Confirmation of the Covenant</a:t>
            </a:r>
          </a:p>
          <a:p>
            <a:pPr marL="457200" lvl="1" indent="0">
              <a:buNone/>
            </a:pPr>
            <a:r>
              <a:rPr lang="en-US" dirty="0"/>
              <a:t>Moses came and told the people all the words of the LORD and all the rules. And all the people answered with one voice and said, "All the words that the LORD has spoken we will do.” (Exodus 24:3)</a:t>
            </a:r>
          </a:p>
          <a:p>
            <a:pPr lvl="1"/>
            <a:r>
              <a:rPr lang="en-US" b="1" dirty="0">
                <a:solidFill>
                  <a:srgbClr val="0070C0"/>
                </a:solidFill>
              </a:rPr>
              <a:t>In addition Exodus 25 – 30 contains detailed instructions for the construction of the Tabernacle</a:t>
            </a:r>
          </a:p>
          <a:p>
            <a:pPr marL="457200" lvl="1" indent="0">
              <a:buNone/>
            </a:pPr>
            <a:endParaRPr lang="en-US" sz="2800" b="1" dirty="0">
              <a:solidFill>
                <a:srgbClr val="0070C0"/>
              </a:solidFill>
            </a:endParaRPr>
          </a:p>
          <a:p>
            <a:pPr marL="0" indent="0">
              <a:buNone/>
            </a:pPr>
            <a:endParaRPr lang="en-US"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261134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a:t>
            </a:r>
            <a:br>
              <a:rPr lang="en-US" sz="2800" b="1" dirty="0">
                <a:cs typeface="Arial" panose="020B0604020202020204" pitchFamily="34" charset="0"/>
              </a:rPr>
            </a:br>
            <a:endParaRPr lang="en-US" sz="2800" b="1" dirty="0">
              <a:cs typeface="Arial" panose="020B0604020202020204" pitchFamily="34" charset="0"/>
            </a:endParaRPr>
          </a:p>
        </p:txBody>
      </p:sp>
      <mc:AlternateContent xmlns:mc="http://schemas.openxmlformats.org/markup-compatibility/2006" xmlns:a14="http://schemas.microsoft.com/office/drawing/2010/main">
        <mc:Choice Requires="a14">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lvl="1"/>
                <a:r>
                  <a:rPr lang="en-US" sz="2800" b="1" dirty="0">
                    <a:solidFill>
                      <a:srgbClr val="0070C0"/>
                    </a:solidFill>
                  </a:rPr>
                  <a:t>Between the Fall and giving of the Law there was not an “official” way to deal with sin.</a:t>
                </a:r>
              </a:p>
              <a:p>
                <a:pPr lvl="1"/>
                <a:endParaRPr lang="en-US" sz="2800" b="1" dirty="0">
                  <a:solidFill>
                    <a:srgbClr val="0070C0"/>
                  </a:solidFill>
                </a:endParaRPr>
              </a:p>
              <a:p>
                <a:pPr lvl="1"/>
                <a:r>
                  <a:rPr lang="en-US" sz="2800" b="1" dirty="0">
                    <a:solidFill>
                      <a:srgbClr val="0070C0"/>
                    </a:solidFill>
                  </a:rPr>
                  <a:t>The Fall (covenant of works)  4000 B.C. ?</a:t>
                </a:r>
              </a:p>
              <a:p>
                <a:pPr lvl="1"/>
                <a:r>
                  <a:rPr lang="en-US" sz="2800" b="1" dirty="0">
                    <a:solidFill>
                      <a:srgbClr val="0070C0"/>
                    </a:solidFill>
                  </a:rPr>
                  <a:t>The Flood (covenant with Noah)</a:t>
                </a:r>
                <a14:m>
                  <m:oMath xmlns:m="http://schemas.openxmlformats.org/officeDocument/2006/math">
                    <m:r>
                      <a:rPr lang="en-US" sz="2800" b="1" i="1">
                        <a:solidFill>
                          <a:srgbClr val="0070C0"/>
                        </a:solidFill>
                        <a:latin typeface="Cambria Math" panose="02040503050406030204" pitchFamily="18" charset="0"/>
                      </a:rPr>
                      <m:t>~</m:t>
                    </m:r>
                  </m:oMath>
                </a14:m>
                <a:r>
                  <a:rPr lang="en-US" sz="2800" b="1" dirty="0">
                    <a:solidFill>
                      <a:srgbClr val="0070C0"/>
                    </a:solidFill>
                  </a:rPr>
                  <a:t> 2400 B.C.</a:t>
                </a:r>
              </a:p>
              <a:p>
                <a:pPr lvl="1"/>
                <a:r>
                  <a:rPr lang="en-US" sz="2800" b="1" dirty="0">
                    <a:solidFill>
                      <a:srgbClr val="0070C0"/>
                    </a:solidFill>
                  </a:rPr>
                  <a:t>Abraham (covenant with Abraham)</a:t>
                </a:r>
                <a14:m>
                  <m:oMath xmlns:m="http://schemas.openxmlformats.org/officeDocument/2006/math">
                    <m:r>
                      <a:rPr lang="en-US" sz="2800" b="1" i="1">
                        <a:solidFill>
                          <a:srgbClr val="0070C0"/>
                        </a:solidFill>
                        <a:latin typeface="Cambria Math" panose="02040503050406030204" pitchFamily="18" charset="0"/>
                      </a:rPr>
                      <m:t>~</m:t>
                    </m:r>
                  </m:oMath>
                </a14:m>
                <a:r>
                  <a:rPr lang="en-US" sz="2800" b="1" dirty="0">
                    <a:solidFill>
                      <a:srgbClr val="0070C0"/>
                    </a:solidFill>
                  </a:rPr>
                  <a:t> 2000 B.C.</a:t>
                </a:r>
              </a:p>
              <a:p>
                <a:pPr lvl="1"/>
                <a:r>
                  <a:rPr lang="en-US" sz="2800" b="1" dirty="0">
                    <a:solidFill>
                      <a:srgbClr val="0070C0"/>
                    </a:solidFill>
                  </a:rPr>
                  <a:t>Exodus (covenant with Moses)</a:t>
                </a:r>
                <a14:m>
                  <m:oMath xmlns:m="http://schemas.openxmlformats.org/officeDocument/2006/math">
                    <m:r>
                      <a:rPr lang="en-US" sz="2800" b="1" i="1">
                        <a:solidFill>
                          <a:srgbClr val="0070C0"/>
                        </a:solidFill>
                        <a:latin typeface="Cambria Math" panose="02040503050406030204" pitchFamily="18" charset="0"/>
                      </a:rPr>
                      <m:t>~</m:t>
                    </m:r>
                  </m:oMath>
                </a14:m>
                <a:r>
                  <a:rPr lang="en-US" sz="2800" b="1" dirty="0">
                    <a:solidFill>
                      <a:srgbClr val="0070C0"/>
                    </a:solidFill>
                  </a:rPr>
                  <a:t> 1450 B.C.</a:t>
                </a:r>
              </a:p>
              <a:p>
                <a:pPr marL="457200" lvl="1" indent="0">
                  <a:buNone/>
                </a:pPr>
                <a:endParaRPr lang="en-US" sz="2800" b="1" dirty="0">
                  <a:solidFill>
                    <a:srgbClr val="0070C0"/>
                  </a:solidFill>
                </a:endParaRPr>
              </a:p>
              <a:p>
                <a:pPr marL="457200" lvl="1" indent="0">
                  <a:buNone/>
                </a:pPr>
                <a:endParaRPr lang="en-US" sz="2800" b="1" dirty="0">
                  <a:solidFill>
                    <a:srgbClr val="0070C0"/>
                  </a:solidFill>
                </a:endParaRPr>
              </a:p>
              <a:p>
                <a:pPr lvl="2"/>
                <a:endParaRPr lang="en-US" sz="2400" b="1" dirty="0">
                  <a:solidFill>
                    <a:srgbClr val="0070C0"/>
                  </a:solidFill>
                </a:endParaRPr>
              </a:p>
              <a:p>
                <a:pPr marL="457200" lvl="1" indent="0">
                  <a:buNone/>
                </a:pPr>
                <a:br>
                  <a:rPr lang="en-US" sz="2800" dirty="0"/>
                </a:br>
                <a:endParaRPr lang="en-US" sz="2800" b="1" dirty="0">
                  <a:solidFill>
                    <a:srgbClr val="0070C0"/>
                  </a:solidFill>
                </a:endParaRPr>
              </a:p>
            </p:txBody>
          </p:sp>
        </mc:Choice>
        <mc:Fallback xmlns="">
          <p:sp>
            <p:nvSpPr>
              <p:cNvPr id="9" name="Content Placeholder 8"/>
              <p:cNvSpPr>
                <a:spLocks noGrp="1" noRot="1" noChangeAspect="1" noMove="1" noResize="1" noEditPoints="1" noAdjustHandles="1" noChangeArrowheads="1" noChangeShapeType="1" noTextEdit="1"/>
              </p:cNvSpPr>
              <p:nvPr>
                <p:ph idx="1"/>
              </p:nvPr>
            </p:nvSpPr>
            <p:spPr>
              <a:xfrm>
                <a:off x="838200" y="732692"/>
                <a:ext cx="10515600" cy="5974837"/>
              </a:xfrm>
              <a:blipFill>
                <a:blip r:embed="rId2"/>
                <a:stretch>
                  <a:fillRect t="-1633" r="-1913"/>
                </a:stretch>
              </a:blipFill>
            </p:spPr>
            <p:txBody>
              <a:bodyPr/>
              <a:lstStyle/>
              <a:p>
                <a:r>
                  <a:rPr lang="en-US">
                    <a:noFill/>
                  </a:rPr>
                  <a:t> </a:t>
                </a:r>
              </a:p>
            </p:txBody>
          </p:sp>
        </mc:Fallback>
      </mc:AlternateContent>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7" name="Rectangle 5"/>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29746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lnSpcReduction="10000"/>
          </a:bodyPr>
          <a:lstStyle/>
          <a:p>
            <a:pPr lvl="1"/>
            <a:r>
              <a:rPr lang="en-US" sz="2800" b="1" dirty="0">
                <a:solidFill>
                  <a:srgbClr val="0070C0"/>
                </a:solidFill>
              </a:rPr>
              <a:t>Between the Fall and giving of the Law there was not an “official” way to deal with sin.</a:t>
            </a:r>
          </a:p>
          <a:p>
            <a:pPr lvl="1"/>
            <a:endParaRPr lang="en-US" sz="2800" b="1" dirty="0">
              <a:solidFill>
                <a:srgbClr val="0070C0"/>
              </a:solidFill>
            </a:endParaRPr>
          </a:p>
          <a:p>
            <a:pPr marL="0" indent="0">
              <a:buNone/>
            </a:pPr>
            <a:r>
              <a:rPr lang="en-US" sz="3000" dirty="0"/>
              <a:t>Therefore, just as sin came into the world through one man, and death through sin, and so death spread to all men because all sinned - </a:t>
            </a:r>
            <a:r>
              <a:rPr lang="en-US" sz="3000" dirty="0">
                <a:solidFill>
                  <a:srgbClr val="FF0000"/>
                </a:solidFill>
              </a:rPr>
              <a:t>for sin indeed was in the world before the law was given, but sin is not counted where there is no law. Yet death reigned from Adam to Moses, even over those whose sinning was not like the transgression of Adam, who was a type of the one who was to come.</a:t>
            </a:r>
            <a:r>
              <a:rPr lang="en-US" sz="3000" dirty="0"/>
              <a:t> </a:t>
            </a:r>
            <a:r>
              <a:rPr lang="en-US" sz="2600" dirty="0"/>
              <a:t>(Romans 5:12 – 14)</a:t>
            </a:r>
          </a:p>
          <a:p>
            <a:pPr marL="457200" lvl="1" indent="0">
              <a:buNone/>
            </a:pPr>
            <a:endParaRPr lang="en-US" sz="2800" b="1" dirty="0">
              <a:solidFill>
                <a:srgbClr val="0070C0"/>
              </a:solidFill>
            </a:endParaRPr>
          </a:p>
          <a:p>
            <a:pPr marL="457200" lvl="1" indent="0">
              <a:buNone/>
            </a:pPr>
            <a:endParaRPr lang="en-US" sz="2800" b="1" dirty="0">
              <a:solidFill>
                <a:srgbClr val="0070C0"/>
              </a:solidFill>
            </a:endParaRPr>
          </a:p>
          <a:p>
            <a:pPr lvl="2"/>
            <a:endParaRPr lang="en-US" sz="2400" b="1" dirty="0">
              <a:solidFill>
                <a:srgbClr val="0070C0"/>
              </a:solidFill>
            </a:endParaRPr>
          </a:p>
          <a:p>
            <a:pPr marL="457200" lvl="1" indent="0">
              <a:buNone/>
            </a:pPr>
            <a:br>
              <a:rPr lang="en-US" sz="2800" dirty="0"/>
            </a:br>
            <a:endParaRPr lang="en-US" sz="28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7" name="Rectangle 5"/>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68673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6125308"/>
          </a:xfrm>
          <a:solidFill>
            <a:srgbClr val="FFFFCC"/>
          </a:solidFill>
        </p:spPr>
        <p:txBody>
          <a:bodyPr>
            <a:normAutofit fontScale="25000" lnSpcReduction="20000"/>
          </a:bodyPr>
          <a:lstStyle/>
          <a:p>
            <a:pPr lvl="1"/>
            <a:r>
              <a:rPr lang="en-US" sz="9600" b="1" dirty="0">
                <a:solidFill>
                  <a:srgbClr val="0070C0"/>
                </a:solidFill>
              </a:rPr>
              <a:t>Between the Fall and giving of the Law there was not an “official” way to deal with sin.</a:t>
            </a:r>
          </a:p>
          <a:p>
            <a:pPr marL="0" indent="0">
              <a:buNone/>
            </a:pPr>
            <a:r>
              <a:rPr lang="en-US" sz="9600" dirty="0"/>
              <a:t>O foolish Galatians! Who has bewitched you? It was before your eyes that Jesus Christ was publicly portrayed as crucified. Let me ask you only this: Did you receive the Spirit by works of the law or by hearing with faith? Are you so foolish? Having begun by the Spirit, are you now being </a:t>
            </a:r>
            <a:r>
              <a:rPr lang="en-US" sz="9600" dirty="0">
                <a:solidFill>
                  <a:srgbClr val="FF0000"/>
                </a:solidFill>
              </a:rPr>
              <a:t>perfected by the flesh? Did you suffer so many things in vain--if indeed it was in vain? Does he who supplies the Spirit to you and works miracles among you do so by works of the law, or by hearing with faith-- just as Abraham "believed God, and it was counted to him as righteousness"?</a:t>
            </a:r>
            <a:r>
              <a:rPr lang="en-US" sz="9600" dirty="0"/>
              <a:t> Know then that it is those of faith who are the sons of Abraham. And </a:t>
            </a:r>
            <a:r>
              <a:rPr lang="en-US" sz="9600" dirty="0">
                <a:solidFill>
                  <a:srgbClr val="FF0000"/>
                </a:solidFill>
              </a:rPr>
              <a:t>the Scripture, foreseeing that God would justify the Gentiles by faith, preached the gospel beforehand to Abraham, saying, "In you shall all the nations be blessed."</a:t>
            </a:r>
            <a:r>
              <a:rPr lang="en-US" sz="9600" dirty="0"/>
              <a:t>  So then, those who are of faith are blessed along with Abraham, the man of faith For all who rely on works of the law are under a curse; for it is written, "</a:t>
            </a:r>
            <a:r>
              <a:rPr lang="en-US" sz="9600" dirty="0">
                <a:solidFill>
                  <a:srgbClr val="FF0000"/>
                </a:solidFill>
              </a:rPr>
              <a:t>Cursed be everyone who does not abide by all things written in the Book of the Law, </a:t>
            </a:r>
            <a:r>
              <a:rPr lang="en-US" sz="11200" b="1" dirty="0">
                <a:solidFill>
                  <a:srgbClr val="0070C0"/>
                </a:solidFill>
              </a:rPr>
              <a:t>and</a:t>
            </a:r>
            <a:r>
              <a:rPr lang="en-US" sz="9600" dirty="0">
                <a:solidFill>
                  <a:srgbClr val="FF0000"/>
                </a:solidFill>
              </a:rPr>
              <a:t> do them."</a:t>
            </a:r>
            <a:r>
              <a:rPr lang="en-US" sz="9600" dirty="0"/>
              <a:t>  Now it is evident that no one is justified before God by the law, for "The righteous shall live by faith." But the law is not of faith, rather "The one who does them shall live by them."  Christ redeemed us from the curse of the law by becoming a curse for us--for it is written, "Cursed is everyone who is hanged on a tree"--  so that in Christ Jesus the blessing of Abraham might come to the Gentiles, so that we might receive the promised Spirit through faith. (Galatians 3:1 – 14)</a:t>
            </a:r>
          </a:p>
          <a:p>
            <a:pPr marL="457200" lvl="1" indent="0">
              <a:buNone/>
            </a:pPr>
            <a:endParaRPr lang="en-US" sz="2800" b="1" dirty="0">
              <a:solidFill>
                <a:srgbClr val="0070C0"/>
              </a:solidFill>
            </a:endParaRPr>
          </a:p>
          <a:p>
            <a:pPr marL="457200" lvl="1" indent="0">
              <a:buNone/>
            </a:pPr>
            <a:endParaRPr lang="en-US" sz="2800" b="1" dirty="0">
              <a:solidFill>
                <a:srgbClr val="0070C0"/>
              </a:solidFill>
            </a:endParaRPr>
          </a:p>
          <a:p>
            <a:pPr lvl="2"/>
            <a:endParaRPr lang="en-US" sz="2400" b="1" dirty="0">
              <a:solidFill>
                <a:srgbClr val="0070C0"/>
              </a:solidFill>
            </a:endParaRPr>
          </a:p>
          <a:p>
            <a:pPr marL="457200" lvl="1" indent="0">
              <a:buNone/>
            </a:pPr>
            <a:br>
              <a:rPr lang="en-US" sz="2800" dirty="0"/>
            </a:br>
            <a:endParaRPr lang="en-US" sz="28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7" name="Rectangle 5"/>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74263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lvl="1"/>
            <a:r>
              <a:rPr lang="en-US" sz="2800" b="1" dirty="0">
                <a:solidFill>
                  <a:srgbClr val="0070C0"/>
                </a:solidFill>
              </a:rPr>
              <a:t>There are two primary sources for studying the Law.</a:t>
            </a:r>
          </a:p>
          <a:p>
            <a:pPr marL="1428750" lvl="2" indent="-514350">
              <a:buFont typeface="+mj-lt"/>
              <a:buAutoNum type="arabicPeriod"/>
            </a:pPr>
            <a:r>
              <a:rPr lang="en-US" sz="2800" b="1" dirty="0">
                <a:solidFill>
                  <a:srgbClr val="0070C0"/>
                </a:solidFill>
              </a:rPr>
              <a:t>The Hebrew Bible (begun approximately 1450 BC and completed about 450 BC)</a:t>
            </a:r>
          </a:p>
          <a:p>
            <a:pPr lvl="3"/>
            <a:r>
              <a:rPr lang="en-US" sz="2600" dirty="0"/>
              <a:t>The Septuagint (Greek translation of the OT begun as early as the 3</a:t>
            </a:r>
            <a:r>
              <a:rPr lang="en-US" sz="2600" baseline="30000" dirty="0"/>
              <a:t>rd</a:t>
            </a:r>
            <a:r>
              <a:rPr lang="en-US" sz="2600" dirty="0"/>
              <a:t> century BC by 70 Jewish scholars and in use during Jesus’ lifetime.)</a:t>
            </a:r>
          </a:p>
          <a:p>
            <a:pPr marL="1428750" lvl="2" indent="-514350">
              <a:buFont typeface="+mj-lt"/>
              <a:buAutoNum type="arabicPeriod"/>
            </a:pPr>
            <a:r>
              <a:rPr lang="en-US" sz="2800" b="1" dirty="0">
                <a:solidFill>
                  <a:srgbClr val="0070C0"/>
                </a:solidFill>
              </a:rPr>
              <a:t>The Oral Law (passed down by word of mouth from the time of Moses until the 2</a:t>
            </a:r>
            <a:r>
              <a:rPr lang="en-US" sz="2800" b="1" baseline="30000" dirty="0">
                <a:solidFill>
                  <a:srgbClr val="0070C0"/>
                </a:solidFill>
              </a:rPr>
              <a:t>nd</a:t>
            </a:r>
            <a:r>
              <a:rPr lang="en-US" sz="2800" b="1" dirty="0">
                <a:solidFill>
                  <a:srgbClr val="0070C0"/>
                </a:solidFill>
              </a:rPr>
              <a:t> century AD)</a:t>
            </a:r>
          </a:p>
          <a:p>
            <a:pPr lvl="2"/>
            <a:endParaRPr lang="en-US" sz="2400" b="1" dirty="0">
              <a:solidFill>
                <a:srgbClr val="0070C0"/>
              </a:solidFill>
            </a:endParaRPr>
          </a:p>
          <a:p>
            <a:pPr marL="457200" lvl="1" indent="0">
              <a:buNone/>
            </a:pPr>
            <a:br>
              <a:rPr lang="en-US" sz="2800" dirty="0"/>
            </a:br>
            <a:endParaRPr lang="en-US" sz="28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7" name="Rectangle 5"/>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15457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0207"/>
            <a:ext cx="10515600" cy="1480481"/>
          </a:xfrm>
          <a:solidFill>
            <a:srgbClr val="FFFFCC"/>
          </a:solidFill>
        </p:spPr>
        <p:txBody>
          <a:bodyPr>
            <a:normAutofit fontScale="90000"/>
          </a:bodyPr>
          <a:lstStyle/>
          <a:p>
            <a:br>
              <a:rPr lang="en-US" dirty="0">
                <a:solidFill>
                  <a:srgbClr val="0070C0"/>
                </a:solidFill>
              </a:rPr>
            </a:br>
            <a:r>
              <a:rPr lang="en-US" b="1" dirty="0">
                <a:solidFill>
                  <a:srgbClr val="0070C0"/>
                </a:solidFill>
              </a:rPr>
              <a:t>The Hebrew Bible is organized differently than the OT in our modern Bibles.</a:t>
            </a:r>
            <a:br>
              <a:rPr lang="en-US" b="1" dirty="0">
                <a:solidFill>
                  <a:srgbClr val="0070C0"/>
                </a:solidFill>
              </a:rPr>
            </a:br>
            <a:endParaRPr lang="en-US" b="1" dirty="0"/>
          </a:p>
        </p:txBody>
      </p:sp>
      <p:sp>
        <p:nvSpPr>
          <p:cNvPr id="3" name="Content Placeholder 2"/>
          <p:cNvSpPr>
            <a:spLocks noGrp="1"/>
          </p:cNvSpPr>
          <p:nvPr>
            <p:ph sz="half" idx="1"/>
          </p:nvPr>
        </p:nvSpPr>
        <p:spPr>
          <a:xfrm>
            <a:off x="838200" y="1825624"/>
            <a:ext cx="10515600" cy="5032375"/>
          </a:xfrm>
          <a:solidFill>
            <a:srgbClr val="FFFFCC"/>
          </a:solidFill>
        </p:spPr>
        <p:txBody>
          <a:bodyPr numCol="3">
            <a:normAutofit fontScale="25000" lnSpcReduction="20000"/>
          </a:bodyPr>
          <a:lstStyle/>
          <a:p>
            <a:pPr lvl="1"/>
            <a:endParaRPr lang="en-US" sz="2800" b="1" dirty="0">
              <a:solidFill>
                <a:srgbClr val="0070C0"/>
              </a:solidFill>
            </a:endParaRPr>
          </a:p>
          <a:p>
            <a:pPr marL="457200" lvl="1" indent="0">
              <a:buNone/>
            </a:pPr>
            <a:endParaRPr lang="en-US" sz="9600" b="1" dirty="0">
              <a:solidFill>
                <a:srgbClr val="0070C0"/>
              </a:solidFill>
            </a:endParaRPr>
          </a:p>
          <a:p>
            <a:pPr marL="457200" lvl="1" indent="0">
              <a:buNone/>
            </a:pPr>
            <a:r>
              <a:rPr lang="en-US" sz="9600" b="1" dirty="0">
                <a:solidFill>
                  <a:srgbClr val="0070C0"/>
                </a:solidFill>
              </a:rPr>
              <a:t>The Law</a:t>
            </a:r>
          </a:p>
          <a:p>
            <a:pPr lvl="2"/>
            <a:r>
              <a:rPr lang="en-US" sz="9600" b="1" dirty="0"/>
              <a:t>Genesis</a:t>
            </a:r>
          </a:p>
          <a:p>
            <a:pPr lvl="2"/>
            <a:r>
              <a:rPr lang="en-US" sz="9600" b="1" dirty="0"/>
              <a:t>Exodus</a:t>
            </a:r>
          </a:p>
          <a:p>
            <a:pPr lvl="2"/>
            <a:r>
              <a:rPr lang="en-US" sz="9600" b="1" dirty="0"/>
              <a:t>Leviticus</a:t>
            </a:r>
          </a:p>
          <a:p>
            <a:pPr lvl="2"/>
            <a:r>
              <a:rPr lang="en-US" sz="9600" b="1" dirty="0"/>
              <a:t>Numbers</a:t>
            </a:r>
          </a:p>
          <a:p>
            <a:pPr lvl="2"/>
            <a:r>
              <a:rPr lang="en-US" sz="9600" b="1" dirty="0"/>
              <a:t>Deuteronomy</a:t>
            </a:r>
          </a:p>
          <a:p>
            <a:pPr lvl="1"/>
            <a:endParaRPr lang="en-US" sz="9600" b="1" dirty="0">
              <a:solidFill>
                <a:srgbClr val="0070C0"/>
              </a:solidFill>
            </a:endParaRPr>
          </a:p>
          <a:p>
            <a:pPr lvl="1"/>
            <a:endParaRPr lang="en-US" sz="9600" b="1" dirty="0">
              <a:solidFill>
                <a:srgbClr val="0070C0"/>
              </a:solidFill>
            </a:endParaRPr>
          </a:p>
          <a:p>
            <a:pPr lvl="1"/>
            <a:endParaRPr lang="en-US" sz="9600" b="1" dirty="0">
              <a:solidFill>
                <a:srgbClr val="0070C0"/>
              </a:solidFill>
            </a:endParaRPr>
          </a:p>
          <a:p>
            <a:pPr lvl="1"/>
            <a:endParaRPr lang="en-US" sz="9600" b="1" dirty="0">
              <a:solidFill>
                <a:srgbClr val="0070C0"/>
              </a:solidFill>
            </a:endParaRPr>
          </a:p>
          <a:p>
            <a:pPr lvl="1"/>
            <a:endParaRPr lang="en-US" sz="9600" b="1" dirty="0">
              <a:solidFill>
                <a:srgbClr val="0070C0"/>
              </a:solidFill>
            </a:endParaRPr>
          </a:p>
          <a:p>
            <a:pPr lvl="1"/>
            <a:endParaRPr lang="en-US" sz="9600" b="1" dirty="0">
              <a:solidFill>
                <a:srgbClr val="0070C0"/>
              </a:solidFill>
            </a:endParaRPr>
          </a:p>
          <a:p>
            <a:pPr lvl="1"/>
            <a:endParaRPr lang="en-US" sz="9600" b="1" dirty="0">
              <a:solidFill>
                <a:srgbClr val="0070C0"/>
              </a:solidFill>
            </a:endParaRPr>
          </a:p>
          <a:p>
            <a:pPr lvl="1"/>
            <a:endParaRPr lang="en-US" sz="9600" b="1" dirty="0">
              <a:solidFill>
                <a:srgbClr val="0070C0"/>
              </a:solidFill>
            </a:endParaRPr>
          </a:p>
          <a:p>
            <a:pPr lvl="1"/>
            <a:endParaRPr lang="en-US" sz="9600" b="1" dirty="0">
              <a:solidFill>
                <a:srgbClr val="0070C0"/>
              </a:solidFill>
            </a:endParaRPr>
          </a:p>
          <a:p>
            <a:pPr lvl="1"/>
            <a:endParaRPr lang="en-US" sz="9600" b="1" dirty="0">
              <a:solidFill>
                <a:srgbClr val="0070C0"/>
              </a:solidFill>
            </a:endParaRPr>
          </a:p>
          <a:p>
            <a:pPr lvl="1"/>
            <a:endParaRPr lang="en-US" sz="9600" b="1" dirty="0">
              <a:solidFill>
                <a:srgbClr val="0070C0"/>
              </a:solidFill>
            </a:endParaRPr>
          </a:p>
          <a:p>
            <a:pPr marL="457200" lvl="1" indent="0">
              <a:buNone/>
            </a:pPr>
            <a:r>
              <a:rPr lang="en-US" sz="9600" b="1" dirty="0">
                <a:solidFill>
                  <a:srgbClr val="0070C0"/>
                </a:solidFill>
              </a:rPr>
              <a:t>The Prophets</a:t>
            </a:r>
          </a:p>
          <a:p>
            <a:pPr lvl="2"/>
            <a:r>
              <a:rPr lang="en-US" sz="9600" b="1" dirty="0"/>
              <a:t>Joshua</a:t>
            </a:r>
          </a:p>
          <a:p>
            <a:pPr lvl="2"/>
            <a:r>
              <a:rPr lang="en-US" sz="9600" b="1" dirty="0"/>
              <a:t>Judges</a:t>
            </a:r>
          </a:p>
          <a:p>
            <a:pPr lvl="2"/>
            <a:r>
              <a:rPr lang="en-US" sz="9600" b="1" dirty="0"/>
              <a:t>Samuel </a:t>
            </a:r>
          </a:p>
          <a:p>
            <a:pPr lvl="2"/>
            <a:r>
              <a:rPr lang="en-US" sz="9600" b="1" dirty="0"/>
              <a:t>The Twelve </a:t>
            </a:r>
            <a:r>
              <a:rPr lang="en-US" sz="9600" dirty="0"/>
              <a:t>(minor prophets)</a:t>
            </a:r>
          </a:p>
          <a:p>
            <a:pPr lvl="2"/>
            <a:r>
              <a:rPr lang="en-US" sz="9600" b="1" dirty="0"/>
              <a:t>Kings</a:t>
            </a:r>
          </a:p>
          <a:p>
            <a:pPr lvl="2"/>
            <a:r>
              <a:rPr lang="en-US" sz="9600" b="1" dirty="0"/>
              <a:t>Isaiah</a:t>
            </a:r>
          </a:p>
          <a:p>
            <a:pPr lvl="2"/>
            <a:r>
              <a:rPr lang="en-US" sz="9600" b="1" dirty="0"/>
              <a:t>Jerimiah</a:t>
            </a:r>
          </a:p>
          <a:p>
            <a:pPr lvl="2"/>
            <a:r>
              <a:rPr lang="en-US" sz="9600" b="1" dirty="0"/>
              <a:t>Ezekiel</a:t>
            </a:r>
          </a:p>
          <a:p>
            <a:pPr lvl="2"/>
            <a:endParaRPr lang="en-US" sz="9600" b="1" dirty="0"/>
          </a:p>
          <a:p>
            <a:pPr lvl="1"/>
            <a:endParaRPr lang="en-US" sz="9600" b="1" dirty="0">
              <a:solidFill>
                <a:srgbClr val="0070C0"/>
              </a:solidFill>
            </a:endParaRPr>
          </a:p>
          <a:p>
            <a:pPr lvl="1"/>
            <a:endParaRPr lang="en-US" sz="9600" b="1" dirty="0">
              <a:solidFill>
                <a:srgbClr val="0070C0"/>
              </a:solidFill>
            </a:endParaRPr>
          </a:p>
          <a:p>
            <a:pPr lvl="1"/>
            <a:endParaRPr lang="en-US" sz="9600" b="1" dirty="0">
              <a:solidFill>
                <a:srgbClr val="0070C0"/>
              </a:solidFill>
            </a:endParaRPr>
          </a:p>
          <a:p>
            <a:pPr lvl="1"/>
            <a:endParaRPr lang="en-US" sz="9600" b="1" dirty="0">
              <a:solidFill>
                <a:srgbClr val="0070C0"/>
              </a:solidFill>
            </a:endParaRPr>
          </a:p>
          <a:p>
            <a:pPr marL="457200" lvl="1" indent="0">
              <a:buNone/>
            </a:pPr>
            <a:endParaRPr lang="en-US" sz="9600" b="1" dirty="0">
              <a:solidFill>
                <a:srgbClr val="0070C0"/>
              </a:solidFill>
            </a:endParaRPr>
          </a:p>
          <a:p>
            <a:pPr marL="457200" lvl="1" indent="0">
              <a:buNone/>
            </a:pPr>
            <a:endParaRPr lang="en-US" sz="9600" b="1" dirty="0">
              <a:solidFill>
                <a:srgbClr val="0070C0"/>
              </a:solidFill>
            </a:endParaRPr>
          </a:p>
          <a:p>
            <a:pPr marL="457200" lvl="1" indent="0">
              <a:buNone/>
            </a:pPr>
            <a:r>
              <a:rPr lang="en-US" sz="9600" b="1" dirty="0">
                <a:solidFill>
                  <a:srgbClr val="0070C0"/>
                </a:solidFill>
              </a:rPr>
              <a:t>The Writings</a:t>
            </a:r>
          </a:p>
          <a:p>
            <a:pPr lvl="2"/>
            <a:r>
              <a:rPr lang="en-US" sz="9600" b="1" dirty="0"/>
              <a:t>Psalms</a:t>
            </a:r>
          </a:p>
          <a:p>
            <a:pPr lvl="2"/>
            <a:r>
              <a:rPr lang="en-US" sz="9600" b="1" dirty="0"/>
              <a:t>Proverbs</a:t>
            </a:r>
          </a:p>
          <a:p>
            <a:pPr lvl="2"/>
            <a:r>
              <a:rPr lang="en-US" sz="9600" b="1" dirty="0"/>
              <a:t>Job</a:t>
            </a:r>
          </a:p>
          <a:p>
            <a:pPr lvl="2"/>
            <a:r>
              <a:rPr lang="en-US" sz="9600" b="1" dirty="0"/>
              <a:t>Song of Songs</a:t>
            </a:r>
          </a:p>
          <a:p>
            <a:pPr lvl="2"/>
            <a:r>
              <a:rPr lang="en-US" sz="9600" b="1" dirty="0"/>
              <a:t>Ruth </a:t>
            </a:r>
          </a:p>
          <a:p>
            <a:pPr lvl="2"/>
            <a:r>
              <a:rPr lang="en-US" sz="9600" b="1" dirty="0"/>
              <a:t>Lamentations</a:t>
            </a:r>
          </a:p>
          <a:p>
            <a:pPr lvl="2"/>
            <a:r>
              <a:rPr lang="en-US" sz="9600" b="1" dirty="0"/>
              <a:t>Ecclesiastics</a:t>
            </a:r>
          </a:p>
          <a:p>
            <a:pPr lvl="2"/>
            <a:r>
              <a:rPr lang="en-US" sz="9600" b="1" dirty="0"/>
              <a:t>Esther</a:t>
            </a:r>
          </a:p>
          <a:p>
            <a:pPr lvl="2"/>
            <a:r>
              <a:rPr lang="en-US" sz="9600" b="1" dirty="0"/>
              <a:t>Daniel</a:t>
            </a:r>
          </a:p>
          <a:p>
            <a:pPr lvl="2"/>
            <a:r>
              <a:rPr lang="en-US" sz="9600" b="1" dirty="0"/>
              <a:t>Ezra </a:t>
            </a:r>
            <a:r>
              <a:rPr lang="en-US" sz="9600" dirty="0"/>
              <a:t>(including Nehemiah)</a:t>
            </a:r>
          </a:p>
          <a:p>
            <a:pPr lvl="2"/>
            <a:r>
              <a:rPr lang="en-US" sz="9600" b="1" dirty="0"/>
              <a:t>Chronicles</a:t>
            </a:r>
          </a:p>
          <a:p>
            <a:pPr lvl="2"/>
            <a:endParaRPr lang="en-US" sz="9600" b="1" dirty="0"/>
          </a:p>
          <a:p>
            <a:pPr marL="914400" lvl="2" indent="0">
              <a:buNone/>
            </a:pPr>
            <a:endParaRPr lang="en-US" sz="9600" b="1" dirty="0"/>
          </a:p>
          <a:p>
            <a:pPr marL="0" indent="0">
              <a:buNone/>
            </a:pPr>
            <a:endParaRPr lang="en-US" dirty="0"/>
          </a:p>
        </p:txBody>
      </p:sp>
    </p:spTree>
    <p:extLst>
      <p:ext uri="{BB962C8B-B14F-4D97-AF65-F5344CB8AC3E}">
        <p14:creationId xmlns:p14="http://schemas.microsoft.com/office/powerpoint/2010/main" val="4545909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428</Words>
  <Application>Microsoft Office PowerPoint</Application>
  <PresentationFormat>Widescreen</PresentationFormat>
  <Paragraphs>125</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Cambria Math</vt:lpstr>
      <vt:lpstr>Office Theme</vt:lpstr>
      <vt:lpstr>Discipleship:  An  Introduction to  Systematic Theology and  Apologetics</vt:lpstr>
      <vt:lpstr>            Systematic Theology Syllabus</vt:lpstr>
      <vt:lpstr>Redemptive History/Doctrines of Redemption Syllabus</vt:lpstr>
      <vt:lpstr> The Law – The Mosaic Covenant Review (Exodus 19 – 24)  </vt:lpstr>
      <vt:lpstr> The Law </vt:lpstr>
      <vt:lpstr> The Law </vt:lpstr>
      <vt:lpstr> The Law </vt:lpstr>
      <vt:lpstr> The Law </vt:lpstr>
      <vt:lpstr> The Hebrew Bible is organized differently than the OT in our modern Bibles. </vt:lpstr>
      <vt:lpstr> The Law </vt:lpstr>
      <vt:lpstr> The Law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cp:revision>
  <dcterms:created xsi:type="dcterms:W3CDTF">2017-02-06T01:36:08Z</dcterms:created>
  <dcterms:modified xsi:type="dcterms:W3CDTF">2017-02-06T01:38:27Z</dcterms:modified>
</cp:coreProperties>
</file>