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A6B9C7C-F0AC-4DB0-8FE8-5FB935FD0797}"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339647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6B9C7C-F0AC-4DB0-8FE8-5FB935FD0797}"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518715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6B9C7C-F0AC-4DB0-8FE8-5FB935FD0797}"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152692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6B9C7C-F0AC-4DB0-8FE8-5FB935FD0797}"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1207741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6B9C7C-F0AC-4DB0-8FE8-5FB935FD0797}" type="datetimeFigureOut">
              <a:rPr lang="en-US" smtClean="0"/>
              <a:t>4/30/2017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84324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6B9C7C-F0AC-4DB0-8FE8-5FB935FD0797}" type="datetimeFigureOut">
              <a:rPr lang="en-US" smtClean="0"/>
              <a:t>4/30/2017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215178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6B9C7C-F0AC-4DB0-8FE8-5FB935FD0797}" type="datetimeFigureOut">
              <a:rPr lang="en-US" smtClean="0"/>
              <a:t>4/30/2017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50357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6B9C7C-F0AC-4DB0-8FE8-5FB935FD0797}" type="datetimeFigureOut">
              <a:rPr lang="en-US" smtClean="0"/>
              <a:t>4/30/2017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2867919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6B9C7C-F0AC-4DB0-8FE8-5FB935FD0797}" type="datetimeFigureOut">
              <a:rPr lang="en-US" smtClean="0"/>
              <a:t>4/30/2017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193993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6B9C7C-F0AC-4DB0-8FE8-5FB935FD0797}" type="datetimeFigureOut">
              <a:rPr lang="en-US" smtClean="0"/>
              <a:t>4/30/2017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120313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6B9C7C-F0AC-4DB0-8FE8-5FB935FD0797}" type="datetimeFigureOut">
              <a:rPr lang="en-US" smtClean="0"/>
              <a:t>4/30/2017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E4748-44C3-40E3-A694-452819D0B6EB}" type="slidenum">
              <a:rPr lang="en-US" smtClean="0"/>
              <a:t>‹#›</a:t>
            </a:fld>
            <a:endParaRPr lang="en-US"/>
          </a:p>
        </p:txBody>
      </p:sp>
    </p:spTree>
    <p:extLst>
      <p:ext uri="{BB962C8B-B14F-4D97-AF65-F5344CB8AC3E}">
        <p14:creationId xmlns:p14="http://schemas.microsoft.com/office/powerpoint/2010/main" val="245585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B9C7C-F0AC-4DB0-8FE8-5FB935FD0797}" type="datetimeFigureOut">
              <a:rPr lang="en-US" smtClean="0"/>
              <a:t>4/30/2017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E4748-44C3-40E3-A694-452819D0B6EB}" type="slidenum">
              <a:rPr lang="en-US" smtClean="0"/>
              <a:t>‹#›</a:t>
            </a:fld>
            <a:endParaRPr lang="en-US"/>
          </a:p>
        </p:txBody>
      </p:sp>
    </p:spTree>
    <p:extLst>
      <p:ext uri="{BB962C8B-B14F-4D97-AF65-F5344CB8AC3E}">
        <p14:creationId xmlns:p14="http://schemas.microsoft.com/office/powerpoint/2010/main" val="4141364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a:t>
            </a:r>
            <a:r>
              <a:rPr lang="en-US" b="1">
                <a:solidFill>
                  <a:srgbClr val="0070C0"/>
                </a:solidFill>
              </a:rPr>
              <a:t>April 30, </a:t>
            </a:r>
            <a:r>
              <a:rPr lang="en-US" b="1" dirty="0">
                <a:solidFill>
                  <a:srgbClr val="0070C0"/>
                </a:solidFill>
              </a:rPr>
              <a:t>2017</a:t>
            </a:r>
          </a:p>
        </p:txBody>
      </p:sp>
    </p:spTree>
    <p:extLst>
      <p:ext uri="{BB962C8B-B14F-4D97-AF65-F5344CB8AC3E}">
        <p14:creationId xmlns:p14="http://schemas.microsoft.com/office/powerpoint/2010/main" val="2404321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Law vs. the gospel (continued) Ephesians 4:25 – 5:4 </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94942"/>
            <a:ext cx="10515600" cy="5974837"/>
          </a:xfrm>
          <a:solidFill>
            <a:srgbClr val="FFFFCC"/>
          </a:solidFill>
        </p:spPr>
        <p:txBody>
          <a:bodyPr>
            <a:noAutofit/>
          </a:bodyPr>
          <a:lstStyle/>
          <a:p>
            <a:r>
              <a:rPr lang="en-US" dirty="0"/>
              <a:t>And do not grieve the Holy Spirit of God, by whom you were sealed for the day of redemption. Let all bitterness and wrath and anger and clamor and slander be put away from you, along with all malice. </a:t>
            </a:r>
            <a:r>
              <a:rPr lang="en-US" dirty="0">
                <a:solidFill>
                  <a:srgbClr val="FF0000"/>
                </a:solidFill>
              </a:rPr>
              <a:t>Be</a:t>
            </a:r>
            <a:r>
              <a:rPr lang="en-US" dirty="0"/>
              <a:t> kind to one another, tenderhearted, forgiving one another, as God in Christ forgave you. Therefore be imitators of God, as beloved children. And walk in love, as Christ loved us and gave himself up for us, a fragrant offering and sacrifice to God. </a:t>
            </a:r>
          </a:p>
          <a:p>
            <a:r>
              <a:rPr lang="en-US" dirty="0"/>
              <a:t>But sexual immorality and all impurity or covetousness must not even be named among you, as is proper among saints. </a:t>
            </a:r>
            <a:r>
              <a:rPr lang="en-US" dirty="0">
                <a:solidFill>
                  <a:srgbClr val="FF0000"/>
                </a:solidFill>
              </a:rPr>
              <a:t>Let</a:t>
            </a:r>
            <a:r>
              <a:rPr lang="en-US" dirty="0"/>
              <a:t> there be no filthiness nor foolish talk nor crude joking, which are out of place, but instead let there be thanksgiving. </a:t>
            </a:r>
          </a:p>
          <a:p>
            <a:pPr marL="0" indent="0">
              <a:buNone/>
            </a:pPr>
            <a:r>
              <a:rPr lang="en-US" dirty="0"/>
              <a:t> </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374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8</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not steal. </a:t>
            </a:r>
            <a:r>
              <a:rPr lang="en-US" dirty="0"/>
              <a:t>(Exodus 20:15)</a:t>
            </a:r>
          </a:p>
          <a:p>
            <a:r>
              <a:rPr lang="en-US" b="1" dirty="0">
                <a:solidFill>
                  <a:srgbClr val="0070C0"/>
                </a:solidFill>
              </a:rPr>
              <a:t>Property is placed below life and marriage in God’s values.</a:t>
            </a:r>
          </a:p>
          <a:p>
            <a:r>
              <a:rPr lang="en-US" b="1" dirty="0">
                <a:solidFill>
                  <a:srgbClr val="0070C0"/>
                </a:solidFill>
              </a:rPr>
              <a:t>Besides literal robbery, we should extend our understanding to include things such as:</a:t>
            </a:r>
          </a:p>
          <a:p>
            <a:pPr marL="914400" lvl="1" indent="-457200">
              <a:buFont typeface="+mj-lt"/>
              <a:buAutoNum type="arabicPeriod"/>
            </a:pPr>
            <a:r>
              <a:rPr lang="en-US" sz="2800" b="1" dirty="0">
                <a:solidFill>
                  <a:srgbClr val="0070C0"/>
                </a:solidFill>
              </a:rPr>
              <a:t>Not making payments on time.</a:t>
            </a:r>
          </a:p>
          <a:p>
            <a:pPr marL="914400" lvl="1" indent="-457200">
              <a:buFont typeface="+mj-lt"/>
              <a:buAutoNum type="arabicPeriod"/>
            </a:pPr>
            <a:r>
              <a:rPr lang="en-US" sz="2800" b="1" dirty="0">
                <a:solidFill>
                  <a:srgbClr val="0070C0"/>
                </a:solidFill>
              </a:rPr>
              <a:t>Not working as hard as we should.</a:t>
            </a:r>
          </a:p>
          <a:p>
            <a:pPr marL="914400" lvl="1" indent="-457200">
              <a:buFont typeface="+mj-lt"/>
              <a:buAutoNum type="arabicPeriod"/>
            </a:pPr>
            <a:r>
              <a:rPr lang="en-US" sz="2800" b="1" dirty="0">
                <a:solidFill>
                  <a:srgbClr val="0070C0"/>
                </a:solidFill>
              </a:rPr>
              <a:t>Choosing not to work.</a:t>
            </a:r>
          </a:p>
          <a:p>
            <a:pPr marL="914400" lvl="1" indent="-457200">
              <a:buFont typeface="+mj-lt"/>
              <a:buAutoNum type="arabicPeriod"/>
            </a:pPr>
            <a:r>
              <a:rPr lang="en-US" sz="2800" b="1" dirty="0">
                <a:solidFill>
                  <a:srgbClr val="0070C0"/>
                </a:solidFill>
              </a:rPr>
              <a:t>Unauthorized personal use of our employers “stuff.”</a:t>
            </a:r>
          </a:p>
          <a:p>
            <a:pPr marL="914400" lvl="1" indent="-457200">
              <a:buFont typeface="+mj-lt"/>
              <a:buAutoNum type="arabicPeriod"/>
            </a:pPr>
            <a:r>
              <a:rPr lang="en-US" sz="2800" b="1" dirty="0">
                <a:solidFill>
                  <a:srgbClr val="0070C0"/>
                </a:solidFill>
              </a:rPr>
              <a:t>Overspending with respect to our income.</a:t>
            </a:r>
          </a:p>
          <a:p>
            <a:pPr marL="457200" lvl="1"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4469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9</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t>You shall not bear </a:t>
            </a:r>
            <a:r>
              <a:rPr lang="en-US" b="1" dirty="0">
                <a:solidFill>
                  <a:srgbClr val="FF0000"/>
                </a:solidFill>
              </a:rPr>
              <a:t>false witness </a:t>
            </a:r>
            <a:r>
              <a:rPr lang="en-US" b="1" dirty="0"/>
              <a:t>against </a:t>
            </a:r>
            <a:r>
              <a:rPr lang="en-US" b="1" dirty="0">
                <a:solidFill>
                  <a:srgbClr val="FF0000"/>
                </a:solidFill>
              </a:rPr>
              <a:t>your neighbor</a:t>
            </a:r>
            <a:r>
              <a:rPr lang="en-US" b="1" dirty="0"/>
              <a:t>. </a:t>
            </a:r>
            <a:r>
              <a:rPr lang="en-US" dirty="0"/>
              <a:t>(Exodus 20:16)</a:t>
            </a:r>
            <a:endParaRPr lang="en-US" b="1" dirty="0">
              <a:solidFill>
                <a:srgbClr val="0070C0"/>
              </a:solidFill>
            </a:endParaRPr>
          </a:p>
          <a:p>
            <a:r>
              <a:rPr lang="en-US" b="1" dirty="0">
                <a:solidFill>
                  <a:srgbClr val="0070C0"/>
                </a:solidFill>
              </a:rPr>
              <a:t>Perjury in a legal proceeding is literally in mind, but it would also include:</a:t>
            </a:r>
          </a:p>
          <a:p>
            <a:pPr marL="914400" lvl="1" indent="-457200">
              <a:buFont typeface="+mj-lt"/>
              <a:buAutoNum type="arabicPeriod"/>
            </a:pPr>
            <a:r>
              <a:rPr lang="en-US" sz="2800" b="1" dirty="0">
                <a:solidFill>
                  <a:srgbClr val="0070C0"/>
                </a:solidFill>
              </a:rPr>
              <a:t>Speaking falsely in any matter, lying, equivocating, and any way devising and designing to deceive our neighbor.</a:t>
            </a:r>
          </a:p>
          <a:p>
            <a:pPr marL="914400" lvl="1" indent="-457200">
              <a:buFont typeface="+mj-lt"/>
              <a:buAutoNum type="arabicPeriod"/>
            </a:pPr>
            <a:r>
              <a:rPr lang="en-US" sz="2800" b="1" dirty="0">
                <a:solidFill>
                  <a:srgbClr val="0070C0"/>
                </a:solidFill>
              </a:rPr>
              <a:t>Speaking unjustly against our neighbor, to the prejudice of his reputation;</a:t>
            </a:r>
          </a:p>
          <a:p>
            <a:pPr marL="914400" lvl="1" indent="-457200">
              <a:buFont typeface="+mj-lt"/>
              <a:buAutoNum type="arabicPeriod"/>
            </a:pPr>
            <a:r>
              <a:rPr lang="en-US" sz="2800" b="1" dirty="0">
                <a:solidFill>
                  <a:srgbClr val="0070C0"/>
                </a:solidFill>
              </a:rPr>
              <a:t>Slandering, backbiting, tale - bearing, aggravating what is done amiss, and any way endeavoring to raise our own reputation upon the ruin of our neighbor's</a:t>
            </a:r>
            <a:r>
              <a:rPr lang="en-US" sz="3000" b="1" dirty="0">
                <a:solidFill>
                  <a:srgbClr val="0070C0"/>
                </a:solidFill>
              </a:rPr>
              <a:t>.</a:t>
            </a:r>
          </a:p>
          <a:p>
            <a:r>
              <a:rPr lang="en-US" b="1" dirty="0">
                <a:solidFill>
                  <a:srgbClr val="0070C0"/>
                </a:solidFill>
              </a:rPr>
              <a:t>The primary focus of the ninth commandment is not merely “factual untruthfulness” but rather the deceit or ruin of another person.</a:t>
            </a:r>
          </a:p>
          <a:p>
            <a:r>
              <a:rPr lang="en-US" b="1" dirty="0">
                <a:solidFill>
                  <a:srgbClr val="0070C0"/>
                </a:solidFill>
              </a:rPr>
              <a:t>Notice the 9</a:t>
            </a:r>
            <a:r>
              <a:rPr lang="en-US" b="1" baseline="30000" dirty="0">
                <a:solidFill>
                  <a:srgbClr val="0070C0"/>
                </a:solidFill>
              </a:rPr>
              <a:t>th</a:t>
            </a:r>
            <a:r>
              <a:rPr lang="en-US" b="1" dirty="0">
                <a:solidFill>
                  <a:srgbClr val="0070C0"/>
                </a:solidFill>
              </a:rPr>
              <a:t> commandment assumes there is truth as opposed to the Postmodern concept of no absolute truth. Namely, what is true for me need not be true for you and vice versa.</a:t>
            </a:r>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6534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9</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r>
              <a:rPr lang="en-US" b="1" dirty="0">
                <a:solidFill>
                  <a:srgbClr val="0070C0"/>
                </a:solidFill>
              </a:rPr>
              <a:t>Who is our neighbor?</a:t>
            </a:r>
          </a:p>
          <a:p>
            <a:pPr marL="0" indent="0">
              <a:buNone/>
            </a:pPr>
            <a:r>
              <a:rPr lang="en-US" b="1" dirty="0"/>
              <a:t>But he, desiring to justify himself, said to Jesus, “And who is my neighbor?” Jesus replied, “A man was going down from Jerusalem to Jericho, and he fell among robbers, who stripped him and beat him and departed, leaving him half dead. Now </a:t>
            </a:r>
            <a:r>
              <a:rPr lang="en-US" i="1" u="sng" dirty="0"/>
              <a:t>by chance </a:t>
            </a:r>
            <a:r>
              <a:rPr lang="en-US" i="1" dirty="0">
                <a:solidFill>
                  <a:srgbClr val="FF0000"/>
                </a:solidFill>
              </a:rPr>
              <a:t>(</a:t>
            </a:r>
            <a:r>
              <a:rPr lang="en-US" i="1" dirty="0" err="1">
                <a:solidFill>
                  <a:srgbClr val="FF0000"/>
                </a:solidFill>
              </a:rPr>
              <a:t>sugkuria</a:t>
            </a:r>
            <a:r>
              <a:rPr lang="en-US" i="1" dirty="0">
                <a:solidFill>
                  <a:srgbClr val="FF0000"/>
                </a:solidFill>
              </a:rPr>
              <a:t> in Greek) </a:t>
            </a:r>
            <a:r>
              <a:rPr lang="en-US" b="1" dirty="0"/>
              <a:t>a priest was going down that road, and when he saw him he passed by on the other side. So likewise a Levite, when he came to the place and saw him, passed by on the other side. But a Samaritan, as he journeyed, came to where he was, and when he saw him, he had compassion. He went to him and bound up his wounds, pouring on oil and wine. Then he set him on his own animal and brought him to an inn and took care of him. And the next day he took out two denarii and gave them to the innkeeper, saying, ‘Take care of him, and whatever more you spend, I will repay you when I come back.’ Which of these three, do you think, proved to be a neighbor to the man who fell among the robbers?” He said, “</a:t>
            </a:r>
            <a:r>
              <a:rPr lang="en-US" b="1" dirty="0">
                <a:solidFill>
                  <a:srgbClr val="FF0000"/>
                </a:solidFill>
              </a:rPr>
              <a:t>The one who showed him mercy</a:t>
            </a:r>
            <a:r>
              <a:rPr lang="en-US" b="1" dirty="0"/>
              <a:t>.” And Jesus said to him, “You go, and do likewise.” </a:t>
            </a:r>
            <a:r>
              <a:rPr lang="en-US" dirty="0"/>
              <a:t>(Luke 10:29-37)</a:t>
            </a:r>
            <a:endParaRPr lang="en-US" b="1" dirty="0">
              <a:solidFill>
                <a:srgbClr val="0070C0"/>
              </a:solidFill>
            </a:endParaRPr>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5173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9</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3000" b="1" dirty="0">
                <a:solidFill>
                  <a:srgbClr val="0070C0"/>
                </a:solidFill>
              </a:rPr>
              <a:t>How should we treat our neighbor?</a:t>
            </a:r>
          </a:p>
          <a:p>
            <a:pPr marL="0" indent="0">
              <a:buNone/>
            </a:pPr>
            <a:r>
              <a:rPr lang="en-US" sz="3000" b="1" dirty="0"/>
              <a:t>Teacher, which is the great commandment in the </a:t>
            </a:r>
            <a:r>
              <a:rPr lang="en-US" sz="3000" b="1" dirty="0">
                <a:solidFill>
                  <a:srgbClr val="FF0000"/>
                </a:solidFill>
              </a:rPr>
              <a:t>Law</a:t>
            </a:r>
            <a:r>
              <a:rPr lang="en-US" sz="3000" b="1" dirty="0"/>
              <a:t>?” And he said to him, “You shall love the Lord your God with all your heart and with all your soul and with all your mind. This is the great and first commandment. And a second is like it:</a:t>
            </a:r>
            <a:r>
              <a:rPr lang="en-US" sz="3000" b="1" dirty="0">
                <a:solidFill>
                  <a:srgbClr val="FF0000"/>
                </a:solidFill>
              </a:rPr>
              <a:t> You shall love your neighbor as yourself.</a:t>
            </a:r>
            <a:r>
              <a:rPr lang="en-US" sz="3000" dirty="0"/>
              <a:t> (Matthew 22:36-39)</a:t>
            </a:r>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44594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10</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not covet your neighbor's house; you shall not covet your neighbor's wife, or his male servant, or his female servant, or his ox, or his donkey, or anything that is your neighbor's. </a:t>
            </a:r>
            <a:r>
              <a:rPr lang="en-US" dirty="0"/>
              <a:t>(Exodus 20:17)</a:t>
            </a:r>
          </a:p>
          <a:p>
            <a:r>
              <a:rPr lang="en-US" b="1" dirty="0">
                <a:solidFill>
                  <a:srgbClr val="0070C0"/>
                </a:solidFill>
              </a:rPr>
              <a:t>21</a:t>
            </a:r>
            <a:r>
              <a:rPr lang="en-US" b="1" baseline="30000" dirty="0">
                <a:solidFill>
                  <a:srgbClr val="0070C0"/>
                </a:solidFill>
              </a:rPr>
              <a:t>st</a:t>
            </a:r>
            <a:r>
              <a:rPr lang="en-US" b="1" dirty="0">
                <a:solidFill>
                  <a:srgbClr val="0070C0"/>
                </a:solidFill>
              </a:rPr>
              <a:t> century marketing and culture is in direct opposition to the tenth commandment. We are continually exhorted in various media to believe there are unlimited numbers of products available that we must have if we are to be happy and successful.</a:t>
            </a:r>
          </a:p>
          <a:p>
            <a:r>
              <a:rPr lang="en-US" b="1" dirty="0">
                <a:solidFill>
                  <a:srgbClr val="0070C0"/>
                </a:solidFill>
              </a:rPr>
              <a:t>Coveting leads to breaking other commandments: Not honoring God, adultery, theft, murder …….</a:t>
            </a:r>
          </a:p>
          <a:p>
            <a:r>
              <a:rPr lang="en-US" b="1" dirty="0">
                <a:solidFill>
                  <a:srgbClr val="0070C0"/>
                </a:solidFill>
              </a:rPr>
              <a:t>The essence of this commandment is that God grants to each person everything they have. We are to be satisfied with what we have been given and not envy what someone else has or suppose that we would be content if only we had our neighbor’s wife, “stuff” or gifts/abilities or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7022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10</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t>For who sees anything different in you? What do you have that you did not receive? If then you received it, why do you boast as if you did not receive it? Already you have all you want! Already you have become rich! Without us you have become kings! And would that you did reign, so that we might share the rule with you!</a:t>
            </a:r>
            <a:r>
              <a:rPr lang="en-US" dirty="0"/>
              <a:t> (1 Corinthians 4:7-8)</a:t>
            </a:r>
          </a:p>
          <a:p>
            <a:pPr marL="0" indent="0">
              <a:buNone/>
            </a:pPr>
            <a:r>
              <a:rPr lang="en-US" b="1" dirty="0"/>
              <a:t>If the whole body were an eye, where would be the sense of hearing? If the whole body were an ear, where would be the sense of smell? But as it is, God arranged the members in the body, each one of them, as he chose. If all were a single member, where would the body be? As it is, there are many parts, yet one body. </a:t>
            </a:r>
            <a:r>
              <a:rPr lang="en-US" dirty="0"/>
              <a:t>(1 Corinthians 12:17-20)</a:t>
            </a:r>
            <a:endParaRPr lang="en-US" b="1" dirty="0"/>
          </a:p>
          <a:p>
            <a:pPr marL="0" indent="0">
              <a:buNone/>
            </a:pPr>
            <a:r>
              <a:rPr lang="en-US" b="1" dirty="0"/>
              <a:t>Not that I am speaking of being in need, for I have learned in whatever situation I am to be content. I know how to be brought low, and I know how to abound. In any and every circumstance, I have learned the secret of facing plenty and hunger, abundance and need. </a:t>
            </a:r>
            <a:r>
              <a:rPr lang="en-US" dirty="0"/>
              <a:t>(Philippians 4:11-12)</a:t>
            </a:r>
            <a:endParaRPr lang="en-US" b="1" dirty="0"/>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7416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(summary)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0" indent="0">
              <a:buNone/>
            </a:pPr>
            <a:r>
              <a:rPr lang="en-US" b="1" dirty="0"/>
              <a:t>Keep your life free from love of money, and be content with what you have, for he has said, “I will never leave you nor forsake you.” So we can confidently say, “The Lord is my helper; I will not fear; what can man do to me?” </a:t>
            </a:r>
            <a:r>
              <a:rPr lang="en-US" dirty="0"/>
              <a:t>(Hebrews 13:5-6)</a:t>
            </a:r>
          </a:p>
          <a:p>
            <a:pPr marL="0" indent="0">
              <a:buNone/>
            </a:pPr>
            <a:endParaRPr lang="en-US" b="1" dirty="0"/>
          </a:p>
          <a:p>
            <a:pPr marL="0" indent="0">
              <a:buNone/>
            </a:pPr>
            <a:r>
              <a:rPr lang="en-US" b="1" dirty="0"/>
              <a:t>Owe no one anything, except to love each other, for the one who loves another has fulfilled the law. For the </a:t>
            </a:r>
            <a:r>
              <a:rPr lang="en-US" b="1" dirty="0">
                <a:solidFill>
                  <a:srgbClr val="FF0000"/>
                </a:solidFill>
              </a:rPr>
              <a:t>commandments</a:t>
            </a:r>
            <a:r>
              <a:rPr lang="en-US" b="1" dirty="0"/>
              <a:t>, "You shall not commit </a:t>
            </a:r>
            <a:r>
              <a:rPr lang="en-US" b="1" dirty="0">
                <a:solidFill>
                  <a:srgbClr val="FF0000"/>
                </a:solidFill>
              </a:rPr>
              <a:t>adultery</a:t>
            </a:r>
            <a:r>
              <a:rPr lang="en-US" b="1" dirty="0"/>
              <a:t>, You shall not </a:t>
            </a:r>
            <a:r>
              <a:rPr lang="en-US" b="1" dirty="0">
                <a:solidFill>
                  <a:srgbClr val="FF0000"/>
                </a:solidFill>
              </a:rPr>
              <a:t>murder</a:t>
            </a:r>
            <a:r>
              <a:rPr lang="en-US" b="1" dirty="0"/>
              <a:t>, You shall not </a:t>
            </a:r>
            <a:r>
              <a:rPr lang="en-US" b="1" dirty="0">
                <a:solidFill>
                  <a:srgbClr val="FF0000"/>
                </a:solidFill>
              </a:rPr>
              <a:t>steal</a:t>
            </a:r>
            <a:r>
              <a:rPr lang="en-US" b="1" dirty="0"/>
              <a:t>, You shall not </a:t>
            </a:r>
            <a:r>
              <a:rPr lang="en-US" b="1" dirty="0">
                <a:solidFill>
                  <a:srgbClr val="FF0000"/>
                </a:solidFill>
              </a:rPr>
              <a:t>covet</a:t>
            </a:r>
            <a:r>
              <a:rPr lang="en-US" b="1" dirty="0"/>
              <a:t>," and any other commandment, are summed up in this word: "You shall love your neighbor as yourself." Love does no wrong to a neighbor; therefore love is the fulfilling of the law. </a:t>
            </a:r>
            <a:r>
              <a:rPr lang="en-US" dirty="0"/>
              <a:t>(Romans 13:8-10)</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433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Law vs. the gospel (Ephesians 4:25 – 5:4)</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94942"/>
            <a:ext cx="10515600" cy="5974837"/>
          </a:xfrm>
          <a:solidFill>
            <a:srgbClr val="FFFFCC"/>
          </a:solidFill>
        </p:spPr>
        <p:txBody>
          <a:bodyPr>
            <a:noAutofit/>
          </a:bodyPr>
          <a:lstStyle/>
          <a:p>
            <a:r>
              <a:rPr lang="en-US" dirty="0"/>
              <a:t>Therefore, having put away falsehood, </a:t>
            </a:r>
            <a:r>
              <a:rPr lang="en-US" dirty="0">
                <a:solidFill>
                  <a:srgbClr val="FF0000"/>
                </a:solidFill>
              </a:rPr>
              <a:t>let</a:t>
            </a:r>
            <a:r>
              <a:rPr lang="en-US" dirty="0"/>
              <a:t> each one of you speak the truth with his neighbor, for we are members one of another. </a:t>
            </a:r>
          </a:p>
          <a:p>
            <a:r>
              <a:rPr lang="en-US" dirty="0"/>
              <a:t>Be angry and do not sin; </a:t>
            </a:r>
            <a:r>
              <a:rPr lang="en-US" dirty="0">
                <a:solidFill>
                  <a:srgbClr val="FF0000"/>
                </a:solidFill>
              </a:rPr>
              <a:t>do</a:t>
            </a:r>
            <a:r>
              <a:rPr lang="en-US" dirty="0"/>
              <a:t> not let the sun go down on your anger, and give no opportunity to the devil.</a:t>
            </a:r>
          </a:p>
          <a:p>
            <a:r>
              <a:rPr lang="en-US" dirty="0"/>
              <a:t>Let the thief no longer steal, </a:t>
            </a:r>
            <a:r>
              <a:rPr lang="en-US" dirty="0">
                <a:solidFill>
                  <a:srgbClr val="FF0000"/>
                </a:solidFill>
              </a:rPr>
              <a:t>but</a:t>
            </a:r>
            <a:r>
              <a:rPr lang="en-US" dirty="0"/>
              <a:t> rather let him labor, doing honest work with his own hands, so that he may have something to share with anyone in need. </a:t>
            </a:r>
          </a:p>
          <a:p>
            <a:r>
              <a:rPr lang="en-US" dirty="0"/>
              <a:t>Let no corrupting talk come out of your mouths, </a:t>
            </a:r>
            <a:r>
              <a:rPr lang="en-US" dirty="0">
                <a:solidFill>
                  <a:srgbClr val="FF0000"/>
                </a:solidFill>
              </a:rPr>
              <a:t>but</a:t>
            </a:r>
            <a:r>
              <a:rPr lang="en-US" dirty="0"/>
              <a:t> only such as is good for building up, as fits the occasion, that it may give grace to those who hear. </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03649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839</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The Law – The Ten Commandments # 8 </vt:lpstr>
      <vt:lpstr> The Law – The Ten Commandments # 9 </vt:lpstr>
      <vt:lpstr> The Law – The Ten Commandments # 9 </vt:lpstr>
      <vt:lpstr> The Law – The Ten Commandments # 9 </vt:lpstr>
      <vt:lpstr> The Law – The Ten Commandments # 10 </vt:lpstr>
      <vt:lpstr> The Law – The Ten Commandments # 10 </vt:lpstr>
      <vt:lpstr> The Law – The Ten Commandments (summary) </vt:lpstr>
      <vt:lpstr> The Law – The Law vs. the gospel (Ephesians 4:25 – 5:4) </vt:lpstr>
      <vt:lpstr> The Law – The Law vs. the gospel (continued) Ephesians 4:25 – 5:4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2017-05-01T02:48:54Z</dcterms:created>
  <dcterms:modified xsi:type="dcterms:W3CDTF">2017-05-01T02:52:32Z</dcterms:modified>
</cp:coreProperties>
</file>