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66CE0A-C5CD-4748-9C82-FE06984B2150}" type="datetimeFigureOut">
              <a:rPr lang="en-US" smtClean="0"/>
              <a:t>5/7/2017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845B39-FB20-4954-A1A5-BF465AAE565C}" type="slidenum">
              <a:rPr lang="en-US" smtClean="0"/>
              <a:t>‹#›</a:t>
            </a:fld>
            <a:endParaRPr lang="en-US"/>
          </a:p>
        </p:txBody>
      </p:sp>
    </p:spTree>
    <p:extLst>
      <p:ext uri="{BB962C8B-B14F-4D97-AF65-F5344CB8AC3E}">
        <p14:creationId xmlns:p14="http://schemas.microsoft.com/office/powerpoint/2010/main" val="1862011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5</a:t>
            </a:fld>
            <a:endParaRPr lang="en-US"/>
          </a:p>
        </p:txBody>
      </p:sp>
    </p:spTree>
    <p:extLst>
      <p:ext uri="{BB962C8B-B14F-4D97-AF65-F5344CB8AC3E}">
        <p14:creationId xmlns:p14="http://schemas.microsoft.com/office/powerpoint/2010/main" val="2552991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7</a:t>
            </a:fld>
            <a:endParaRPr lang="en-US"/>
          </a:p>
        </p:txBody>
      </p:sp>
    </p:spTree>
    <p:extLst>
      <p:ext uri="{BB962C8B-B14F-4D97-AF65-F5344CB8AC3E}">
        <p14:creationId xmlns:p14="http://schemas.microsoft.com/office/powerpoint/2010/main" val="85174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8</a:t>
            </a:fld>
            <a:endParaRPr lang="en-US"/>
          </a:p>
        </p:txBody>
      </p:sp>
    </p:spTree>
    <p:extLst>
      <p:ext uri="{BB962C8B-B14F-4D97-AF65-F5344CB8AC3E}">
        <p14:creationId xmlns:p14="http://schemas.microsoft.com/office/powerpoint/2010/main" val="102885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9</a:t>
            </a:fld>
            <a:endParaRPr lang="en-US"/>
          </a:p>
        </p:txBody>
      </p:sp>
    </p:spTree>
    <p:extLst>
      <p:ext uri="{BB962C8B-B14F-4D97-AF65-F5344CB8AC3E}">
        <p14:creationId xmlns:p14="http://schemas.microsoft.com/office/powerpoint/2010/main" val="2496898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10</a:t>
            </a:fld>
            <a:endParaRPr lang="en-US"/>
          </a:p>
        </p:txBody>
      </p:sp>
    </p:spTree>
    <p:extLst>
      <p:ext uri="{BB962C8B-B14F-4D97-AF65-F5344CB8AC3E}">
        <p14:creationId xmlns:p14="http://schemas.microsoft.com/office/powerpoint/2010/main" val="3952997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11</a:t>
            </a:fld>
            <a:endParaRPr lang="en-US"/>
          </a:p>
        </p:txBody>
      </p:sp>
    </p:spTree>
    <p:extLst>
      <p:ext uri="{BB962C8B-B14F-4D97-AF65-F5344CB8AC3E}">
        <p14:creationId xmlns:p14="http://schemas.microsoft.com/office/powerpoint/2010/main" val="3405827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3BB935-175A-4EFC-8E4F-2D573FAFEBC1}" type="datetimeFigureOut">
              <a:rPr lang="en-US" smtClean="0"/>
              <a:t>5/7/2017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8929D3-D074-4507-9695-C429CC6ABCB8}" type="slidenum">
              <a:rPr lang="en-US" smtClean="0"/>
              <a:t>‹#›</a:t>
            </a:fld>
            <a:endParaRPr lang="en-US"/>
          </a:p>
        </p:txBody>
      </p:sp>
    </p:spTree>
    <p:extLst>
      <p:ext uri="{BB962C8B-B14F-4D97-AF65-F5344CB8AC3E}">
        <p14:creationId xmlns:p14="http://schemas.microsoft.com/office/powerpoint/2010/main" val="3293958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3BB935-175A-4EFC-8E4F-2D573FAFEBC1}" type="datetimeFigureOut">
              <a:rPr lang="en-US" smtClean="0"/>
              <a:t>5/7/2017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8929D3-D074-4507-9695-C429CC6ABCB8}" type="slidenum">
              <a:rPr lang="en-US" smtClean="0"/>
              <a:t>‹#›</a:t>
            </a:fld>
            <a:endParaRPr lang="en-US"/>
          </a:p>
        </p:txBody>
      </p:sp>
    </p:spTree>
    <p:extLst>
      <p:ext uri="{BB962C8B-B14F-4D97-AF65-F5344CB8AC3E}">
        <p14:creationId xmlns:p14="http://schemas.microsoft.com/office/powerpoint/2010/main" val="2723162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3BB935-175A-4EFC-8E4F-2D573FAFEBC1}" type="datetimeFigureOut">
              <a:rPr lang="en-US" smtClean="0"/>
              <a:t>5/7/2017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8929D3-D074-4507-9695-C429CC6ABCB8}" type="slidenum">
              <a:rPr lang="en-US" smtClean="0"/>
              <a:t>‹#›</a:t>
            </a:fld>
            <a:endParaRPr lang="en-US"/>
          </a:p>
        </p:txBody>
      </p:sp>
    </p:spTree>
    <p:extLst>
      <p:ext uri="{BB962C8B-B14F-4D97-AF65-F5344CB8AC3E}">
        <p14:creationId xmlns:p14="http://schemas.microsoft.com/office/powerpoint/2010/main" val="3499046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3BB935-175A-4EFC-8E4F-2D573FAFEBC1}" type="datetimeFigureOut">
              <a:rPr lang="en-US" smtClean="0"/>
              <a:t>5/7/2017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8929D3-D074-4507-9695-C429CC6ABCB8}" type="slidenum">
              <a:rPr lang="en-US" smtClean="0"/>
              <a:t>‹#›</a:t>
            </a:fld>
            <a:endParaRPr lang="en-US"/>
          </a:p>
        </p:txBody>
      </p:sp>
    </p:spTree>
    <p:extLst>
      <p:ext uri="{BB962C8B-B14F-4D97-AF65-F5344CB8AC3E}">
        <p14:creationId xmlns:p14="http://schemas.microsoft.com/office/powerpoint/2010/main" val="4234395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3BB935-175A-4EFC-8E4F-2D573FAFEBC1}" type="datetimeFigureOut">
              <a:rPr lang="en-US" smtClean="0"/>
              <a:t>5/7/2017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8929D3-D074-4507-9695-C429CC6ABCB8}" type="slidenum">
              <a:rPr lang="en-US" smtClean="0"/>
              <a:t>‹#›</a:t>
            </a:fld>
            <a:endParaRPr lang="en-US"/>
          </a:p>
        </p:txBody>
      </p:sp>
    </p:spTree>
    <p:extLst>
      <p:ext uri="{BB962C8B-B14F-4D97-AF65-F5344CB8AC3E}">
        <p14:creationId xmlns:p14="http://schemas.microsoft.com/office/powerpoint/2010/main" val="1731413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3BB935-175A-4EFC-8E4F-2D573FAFEBC1}" type="datetimeFigureOut">
              <a:rPr lang="en-US" smtClean="0"/>
              <a:t>5/7/2017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8929D3-D074-4507-9695-C429CC6ABCB8}" type="slidenum">
              <a:rPr lang="en-US" smtClean="0"/>
              <a:t>‹#›</a:t>
            </a:fld>
            <a:endParaRPr lang="en-US"/>
          </a:p>
        </p:txBody>
      </p:sp>
    </p:spTree>
    <p:extLst>
      <p:ext uri="{BB962C8B-B14F-4D97-AF65-F5344CB8AC3E}">
        <p14:creationId xmlns:p14="http://schemas.microsoft.com/office/powerpoint/2010/main" val="2708696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3BB935-175A-4EFC-8E4F-2D573FAFEBC1}" type="datetimeFigureOut">
              <a:rPr lang="en-US" smtClean="0"/>
              <a:t>5/7/2017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8929D3-D074-4507-9695-C429CC6ABCB8}" type="slidenum">
              <a:rPr lang="en-US" smtClean="0"/>
              <a:t>‹#›</a:t>
            </a:fld>
            <a:endParaRPr lang="en-US"/>
          </a:p>
        </p:txBody>
      </p:sp>
    </p:spTree>
    <p:extLst>
      <p:ext uri="{BB962C8B-B14F-4D97-AF65-F5344CB8AC3E}">
        <p14:creationId xmlns:p14="http://schemas.microsoft.com/office/powerpoint/2010/main" val="1405007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3BB935-175A-4EFC-8E4F-2D573FAFEBC1}" type="datetimeFigureOut">
              <a:rPr lang="en-US" smtClean="0"/>
              <a:t>5/7/2017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8929D3-D074-4507-9695-C429CC6ABCB8}" type="slidenum">
              <a:rPr lang="en-US" smtClean="0"/>
              <a:t>‹#›</a:t>
            </a:fld>
            <a:endParaRPr lang="en-US"/>
          </a:p>
        </p:txBody>
      </p:sp>
    </p:spTree>
    <p:extLst>
      <p:ext uri="{BB962C8B-B14F-4D97-AF65-F5344CB8AC3E}">
        <p14:creationId xmlns:p14="http://schemas.microsoft.com/office/powerpoint/2010/main" val="1274021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3BB935-175A-4EFC-8E4F-2D573FAFEBC1}" type="datetimeFigureOut">
              <a:rPr lang="en-US" smtClean="0"/>
              <a:t>5/7/2017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8929D3-D074-4507-9695-C429CC6ABCB8}" type="slidenum">
              <a:rPr lang="en-US" smtClean="0"/>
              <a:t>‹#›</a:t>
            </a:fld>
            <a:endParaRPr lang="en-US"/>
          </a:p>
        </p:txBody>
      </p:sp>
    </p:spTree>
    <p:extLst>
      <p:ext uri="{BB962C8B-B14F-4D97-AF65-F5344CB8AC3E}">
        <p14:creationId xmlns:p14="http://schemas.microsoft.com/office/powerpoint/2010/main" val="710052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3BB935-175A-4EFC-8E4F-2D573FAFEBC1}" type="datetimeFigureOut">
              <a:rPr lang="en-US" smtClean="0"/>
              <a:t>5/7/2017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8929D3-D074-4507-9695-C429CC6ABCB8}" type="slidenum">
              <a:rPr lang="en-US" smtClean="0"/>
              <a:t>‹#›</a:t>
            </a:fld>
            <a:endParaRPr lang="en-US"/>
          </a:p>
        </p:txBody>
      </p:sp>
    </p:spTree>
    <p:extLst>
      <p:ext uri="{BB962C8B-B14F-4D97-AF65-F5344CB8AC3E}">
        <p14:creationId xmlns:p14="http://schemas.microsoft.com/office/powerpoint/2010/main" val="1596205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3BB935-175A-4EFC-8E4F-2D573FAFEBC1}" type="datetimeFigureOut">
              <a:rPr lang="en-US" smtClean="0"/>
              <a:t>5/7/2017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8929D3-D074-4507-9695-C429CC6ABCB8}" type="slidenum">
              <a:rPr lang="en-US" smtClean="0"/>
              <a:t>‹#›</a:t>
            </a:fld>
            <a:endParaRPr lang="en-US"/>
          </a:p>
        </p:txBody>
      </p:sp>
    </p:spTree>
    <p:extLst>
      <p:ext uri="{BB962C8B-B14F-4D97-AF65-F5344CB8AC3E}">
        <p14:creationId xmlns:p14="http://schemas.microsoft.com/office/powerpoint/2010/main" val="2497663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3BB935-175A-4EFC-8E4F-2D573FAFEBC1}" type="datetimeFigureOut">
              <a:rPr lang="en-US" smtClean="0"/>
              <a:t>5/7/2017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8929D3-D074-4507-9695-C429CC6ABCB8}" type="slidenum">
              <a:rPr lang="en-US" smtClean="0"/>
              <a:t>‹#›</a:t>
            </a:fld>
            <a:endParaRPr lang="en-US"/>
          </a:p>
        </p:txBody>
      </p:sp>
    </p:spTree>
    <p:extLst>
      <p:ext uri="{BB962C8B-B14F-4D97-AF65-F5344CB8AC3E}">
        <p14:creationId xmlns:p14="http://schemas.microsoft.com/office/powerpoint/2010/main" val="1049906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 The Law</a:t>
            </a:r>
            <a:endParaRPr lang="en-US" sz="2800" dirty="0"/>
          </a:p>
          <a:p>
            <a:r>
              <a:rPr lang="en-US" b="1" dirty="0">
                <a:solidFill>
                  <a:srgbClr val="0070C0"/>
                </a:solidFill>
              </a:rPr>
              <a:t>The Heights Church May 7, 2017</a:t>
            </a:r>
          </a:p>
        </p:txBody>
      </p:sp>
    </p:spTree>
    <p:extLst>
      <p:ext uri="{BB962C8B-B14F-4D97-AF65-F5344CB8AC3E}">
        <p14:creationId xmlns:p14="http://schemas.microsoft.com/office/powerpoint/2010/main" val="3826978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Mosaic Law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numCol="3">
            <a:normAutofit fontScale="62500" lnSpcReduction="20000"/>
          </a:bodyPr>
          <a:lstStyle/>
          <a:p>
            <a:r>
              <a:rPr lang="en-US" sz="4000" b="1" dirty="0">
                <a:solidFill>
                  <a:srgbClr val="0070C0"/>
                </a:solidFill>
              </a:rPr>
              <a:t>God 10</a:t>
            </a:r>
          </a:p>
          <a:p>
            <a:r>
              <a:rPr lang="en-US" sz="4000" b="1" dirty="0">
                <a:solidFill>
                  <a:srgbClr val="0070C0"/>
                </a:solidFill>
              </a:rPr>
              <a:t>Torah 6</a:t>
            </a:r>
          </a:p>
          <a:p>
            <a:r>
              <a:rPr lang="en-US" sz="4000" b="1" dirty="0">
                <a:solidFill>
                  <a:srgbClr val="0070C0"/>
                </a:solidFill>
              </a:rPr>
              <a:t>Signs/symbols 5</a:t>
            </a:r>
          </a:p>
          <a:p>
            <a:r>
              <a:rPr lang="en-US" sz="4000" b="1" dirty="0">
                <a:solidFill>
                  <a:srgbClr val="0070C0"/>
                </a:solidFill>
              </a:rPr>
              <a:t>Prayer/blessings 4</a:t>
            </a:r>
          </a:p>
          <a:p>
            <a:r>
              <a:rPr lang="en-US" sz="4000" b="1" dirty="0">
                <a:solidFill>
                  <a:srgbClr val="0070C0"/>
                </a:solidFill>
              </a:rPr>
              <a:t>Love/brotherhood 14</a:t>
            </a:r>
          </a:p>
          <a:p>
            <a:r>
              <a:rPr lang="en-US" sz="4000" b="1" dirty="0">
                <a:solidFill>
                  <a:srgbClr val="0070C0"/>
                </a:solidFill>
              </a:rPr>
              <a:t>Poor/unfortunate 13</a:t>
            </a:r>
          </a:p>
          <a:p>
            <a:r>
              <a:rPr lang="en-US" sz="4000" b="1" dirty="0">
                <a:solidFill>
                  <a:srgbClr val="0070C0"/>
                </a:solidFill>
              </a:rPr>
              <a:t>Gentiles 6</a:t>
            </a:r>
          </a:p>
          <a:p>
            <a:r>
              <a:rPr lang="en-US" sz="4000" b="1" dirty="0">
                <a:solidFill>
                  <a:srgbClr val="0070C0"/>
                </a:solidFill>
              </a:rPr>
              <a:t>Marriage/divorce</a:t>
            </a:r>
          </a:p>
          <a:p>
            <a:pPr marL="0" indent="0">
              <a:buNone/>
            </a:pPr>
            <a:r>
              <a:rPr lang="en-US" sz="4000" b="1" dirty="0">
                <a:solidFill>
                  <a:srgbClr val="0070C0"/>
                </a:solidFill>
              </a:rPr>
              <a:t>   &amp; family 23</a:t>
            </a:r>
          </a:p>
          <a:p>
            <a:r>
              <a:rPr lang="en-US" sz="4000" b="1" dirty="0">
                <a:solidFill>
                  <a:srgbClr val="0070C0"/>
                </a:solidFill>
              </a:rPr>
              <a:t>Forbidden sexual relations 25</a:t>
            </a:r>
          </a:p>
          <a:p>
            <a:r>
              <a:rPr lang="en-US" sz="4000" b="1" dirty="0">
                <a:solidFill>
                  <a:srgbClr val="0070C0"/>
                </a:solidFill>
              </a:rPr>
              <a:t>Times/seasons 36</a:t>
            </a:r>
          </a:p>
          <a:p>
            <a:r>
              <a:rPr lang="en-US" sz="4000" b="1" dirty="0">
                <a:solidFill>
                  <a:srgbClr val="0070C0"/>
                </a:solidFill>
              </a:rPr>
              <a:t>Dietary laws 27</a:t>
            </a:r>
          </a:p>
          <a:p>
            <a:r>
              <a:rPr lang="en-US" sz="4000" b="1" dirty="0">
                <a:solidFill>
                  <a:srgbClr val="0070C0"/>
                </a:solidFill>
              </a:rPr>
              <a:t>Business practices 14</a:t>
            </a:r>
          </a:p>
          <a:p>
            <a:endParaRPr lang="en-US" sz="4000" b="1" dirty="0">
              <a:solidFill>
                <a:srgbClr val="0070C0"/>
              </a:solidFill>
            </a:endParaRPr>
          </a:p>
          <a:p>
            <a:r>
              <a:rPr lang="en-US" sz="4000" b="1" dirty="0"/>
              <a:t>Employees/servants &amp; slaves 19</a:t>
            </a:r>
          </a:p>
          <a:p>
            <a:r>
              <a:rPr lang="en-US" sz="4000" b="1" dirty="0"/>
              <a:t>Vows/oaths/swearing 7</a:t>
            </a:r>
          </a:p>
          <a:p>
            <a:r>
              <a:rPr lang="en-US" sz="4000" b="1" dirty="0"/>
              <a:t>Sabbatical/jubilee years 17</a:t>
            </a:r>
          </a:p>
          <a:p>
            <a:r>
              <a:rPr lang="en-US" sz="4000" b="1" dirty="0"/>
              <a:t>Court/judicial procedure 36</a:t>
            </a:r>
          </a:p>
          <a:p>
            <a:r>
              <a:rPr lang="en-US" sz="4000" b="1" dirty="0"/>
              <a:t>Injuries/damages 4</a:t>
            </a:r>
          </a:p>
          <a:p>
            <a:r>
              <a:rPr lang="en-US" sz="4000" b="1" dirty="0"/>
              <a:t>Property/ property rights 11</a:t>
            </a:r>
          </a:p>
          <a:p>
            <a:r>
              <a:rPr lang="en-US" sz="4000" b="1" dirty="0"/>
              <a:t>Criminal laws 7</a:t>
            </a:r>
          </a:p>
          <a:p>
            <a:r>
              <a:rPr lang="en-US" sz="4000" b="1" dirty="0"/>
              <a:t>Punishment &amp; restitution 24</a:t>
            </a:r>
          </a:p>
          <a:p>
            <a:r>
              <a:rPr lang="en-US" sz="4000" b="1" dirty="0"/>
              <a:t>Prophecy 3</a:t>
            </a:r>
          </a:p>
          <a:p>
            <a:r>
              <a:rPr lang="en-US" sz="4000" b="1" dirty="0"/>
              <a:t>Idolatry 46</a:t>
            </a:r>
          </a:p>
          <a:p>
            <a:endParaRPr lang="en-US" sz="4000" b="1" dirty="0">
              <a:solidFill>
                <a:srgbClr val="FF0000"/>
              </a:solidFill>
            </a:endParaRPr>
          </a:p>
          <a:p>
            <a:r>
              <a:rPr lang="en-US" sz="4000" b="1" dirty="0">
                <a:solidFill>
                  <a:srgbClr val="0070C0"/>
                </a:solidFill>
              </a:rPr>
              <a:t>Agriculture/animal husbandry 7</a:t>
            </a:r>
          </a:p>
          <a:p>
            <a:r>
              <a:rPr lang="en-US" sz="4000" b="1" dirty="0">
                <a:solidFill>
                  <a:srgbClr val="0070C0"/>
                </a:solidFill>
              </a:rPr>
              <a:t>Clothing 3</a:t>
            </a:r>
          </a:p>
          <a:p>
            <a:r>
              <a:rPr lang="en-US" sz="4000" b="1" dirty="0">
                <a:solidFill>
                  <a:srgbClr val="0070C0"/>
                </a:solidFill>
              </a:rPr>
              <a:t>First born 4</a:t>
            </a:r>
          </a:p>
          <a:p>
            <a:r>
              <a:rPr lang="en-US" sz="4000" b="1" dirty="0">
                <a:solidFill>
                  <a:srgbClr val="0070C0"/>
                </a:solidFill>
              </a:rPr>
              <a:t>“Heave offering” &amp; tithes/taxes 24</a:t>
            </a:r>
          </a:p>
          <a:p>
            <a:r>
              <a:rPr lang="en-US" sz="4000" b="1" dirty="0">
                <a:solidFill>
                  <a:srgbClr val="0070C0"/>
                </a:solidFill>
              </a:rPr>
              <a:t>Temple/sanctuary&amp;</a:t>
            </a:r>
          </a:p>
          <a:p>
            <a:pPr marL="0" indent="0">
              <a:buNone/>
            </a:pPr>
            <a:r>
              <a:rPr lang="en-US" sz="4000" b="1" dirty="0">
                <a:solidFill>
                  <a:srgbClr val="0070C0"/>
                </a:solidFill>
              </a:rPr>
              <a:t>   sacred objects 33</a:t>
            </a:r>
          </a:p>
          <a:p>
            <a:r>
              <a:rPr lang="en-US" sz="4000" b="1" dirty="0">
                <a:solidFill>
                  <a:srgbClr val="0070C0"/>
                </a:solidFill>
              </a:rPr>
              <a:t>Sacrifices/offerings 102</a:t>
            </a:r>
          </a:p>
          <a:p>
            <a:r>
              <a:rPr lang="en-US" sz="4000" b="1" dirty="0">
                <a:solidFill>
                  <a:srgbClr val="0070C0"/>
                </a:solidFill>
              </a:rPr>
              <a:t>Ritual purity/impurity 16</a:t>
            </a:r>
          </a:p>
          <a:p>
            <a:r>
              <a:rPr lang="en-US" sz="4000" b="1" dirty="0">
                <a:solidFill>
                  <a:srgbClr val="0070C0"/>
                </a:solidFill>
              </a:rPr>
              <a:t>Lepers/leprosy 4</a:t>
            </a:r>
          </a:p>
          <a:p>
            <a:r>
              <a:rPr lang="en-US" sz="4000" b="1" dirty="0">
                <a:solidFill>
                  <a:srgbClr val="0070C0"/>
                </a:solidFill>
              </a:rPr>
              <a:t>The king 7</a:t>
            </a:r>
          </a:p>
          <a:p>
            <a:r>
              <a:rPr lang="en-US" sz="4000" b="1" dirty="0">
                <a:solidFill>
                  <a:srgbClr val="0070C0"/>
                </a:solidFill>
              </a:rPr>
              <a:t>Nazarites 10</a:t>
            </a:r>
          </a:p>
          <a:p>
            <a:r>
              <a:rPr lang="en-US" sz="4000" b="1" dirty="0">
                <a:solidFill>
                  <a:srgbClr val="0070C0"/>
                </a:solidFill>
              </a:rPr>
              <a:t>War 16</a:t>
            </a:r>
          </a:p>
          <a:p>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879502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Mosaic Law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numCol="1">
            <a:normAutofit/>
          </a:bodyPr>
          <a:lstStyle/>
          <a:p>
            <a:r>
              <a:rPr lang="en-US" b="1" dirty="0">
                <a:solidFill>
                  <a:srgbClr val="0070C0"/>
                </a:solidFill>
              </a:rPr>
              <a:t>Kohanim*/Levites 30</a:t>
            </a:r>
          </a:p>
          <a:p>
            <a:endParaRPr lang="en-US" b="1" dirty="0">
              <a:solidFill>
                <a:srgbClr val="0070C0"/>
              </a:solidFill>
            </a:endParaRPr>
          </a:p>
          <a:p>
            <a:pPr marL="0" indent="0">
              <a:buNone/>
            </a:pPr>
            <a:r>
              <a:rPr lang="en-US" dirty="0"/>
              <a:t>*The kohanim are the descendants of Aaron, chosen by God at the time of the incident with the Golden Calf to perform certain sacred work, particularly in connection with the animal sacrifices and the rituals related to the Temple. After the destruction of the Temple, the role of the kohanim diminished significantly in favor of the rabbis; however, Jews continue to keep track of </a:t>
            </a:r>
            <a:r>
              <a:rPr lang="en-US" dirty="0" err="1"/>
              <a:t>kohein</a:t>
            </a:r>
            <a:r>
              <a:rPr lang="en-US" dirty="0"/>
              <a:t> lineage. DNA research supports their claims: a study published in Nature in June 1997 shows that self-identified kohanim in three countries have common elements in the Y-chromosome, indicating that they all have a common male ancestor.</a:t>
            </a:r>
            <a:endParaRPr lang="en-US" sz="3200" b="1" dirty="0">
              <a:solidFill>
                <a:srgbClr val="0070C0"/>
              </a:solidFill>
            </a:endParaRPr>
          </a:p>
          <a:p>
            <a:pPr marL="0" indent="0">
              <a:buNone/>
            </a:pPr>
            <a:endParaRPr lang="en-US" b="1" dirty="0">
              <a:solidFill>
                <a:srgbClr val="0070C0"/>
              </a:solidFill>
            </a:endParaRPr>
          </a:p>
          <a:p>
            <a:endParaRPr lang="en-US" b="1" dirty="0">
              <a:solidFill>
                <a:srgbClr val="0070C0"/>
              </a:solidFill>
            </a:endParaRPr>
          </a:p>
          <a:p>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045181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Mosaic Law -  The NT Perspective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solidFill>
                  <a:srgbClr val="0070C0"/>
                </a:solidFill>
              </a:rPr>
              <a:t>Calvin listed three </a:t>
            </a:r>
            <a:r>
              <a:rPr lang="en-US" b="1" dirty="0">
                <a:solidFill>
                  <a:srgbClr val="FF0000"/>
                </a:solidFill>
              </a:rPr>
              <a:t>uses</a:t>
            </a:r>
            <a:r>
              <a:rPr lang="en-US" b="1" dirty="0">
                <a:solidFill>
                  <a:srgbClr val="0070C0"/>
                </a:solidFill>
              </a:rPr>
              <a:t> of the Law in his </a:t>
            </a:r>
            <a:r>
              <a:rPr lang="en-US" b="1" i="1" dirty="0">
                <a:solidFill>
                  <a:srgbClr val="0070C0"/>
                </a:solidFill>
              </a:rPr>
              <a:t>Institutes of the Christian Religion.</a:t>
            </a:r>
          </a:p>
          <a:p>
            <a:pPr marL="514350" indent="-514350">
              <a:buFont typeface="+mj-lt"/>
              <a:buAutoNum type="arabicPeriod"/>
            </a:pPr>
            <a:r>
              <a:rPr lang="en-US" b="1" dirty="0">
                <a:solidFill>
                  <a:srgbClr val="0070C0"/>
                </a:solidFill>
              </a:rPr>
              <a:t>The Law reveals the character of God.</a:t>
            </a:r>
          </a:p>
          <a:p>
            <a:pPr lvl="2"/>
            <a:r>
              <a:rPr lang="en-US" sz="2800" b="1" dirty="0">
                <a:solidFill>
                  <a:srgbClr val="0070C0"/>
                </a:solidFill>
              </a:rPr>
              <a:t>At the same time it is a mirror reflecting our </a:t>
            </a:r>
            <a:r>
              <a:rPr lang="en-US" sz="2800" b="1" dirty="0" err="1">
                <a:solidFill>
                  <a:srgbClr val="0070C0"/>
                </a:solidFill>
              </a:rPr>
              <a:t>unholiness</a:t>
            </a:r>
            <a:r>
              <a:rPr lang="en-US" sz="2800" b="1" dirty="0">
                <a:solidFill>
                  <a:srgbClr val="0070C0"/>
                </a:solidFill>
              </a:rPr>
              <a:t>.</a:t>
            </a:r>
          </a:p>
          <a:p>
            <a:pPr lvl="2"/>
            <a:r>
              <a:rPr lang="en-US" sz="2800" b="1" dirty="0">
                <a:solidFill>
                  <a:srgbClr val="0070C0"/>
                </a:solidFill>
              </a:rPr>
              <a:t>The Law drives us to the gospel.</a:t>
            </a:r>
          </a:p>
          <a:p>
            <a:pPr marL="514350" indent="-514350">
              <a:buAutoNum type="arabicPeriod" startAt="2"/>
            </a:pPr>
            <a:r>
              <a:rPr lang="en-US" b="1" dirty="0">
                <a:solidFill>
                  <a:srgbClr val="0070C0"/>
                </a:solidFill>
              </a:rPr>
              <a:t>The Law is a restraint against sin.</a:t>
            </a:r>
          </a:p>
          <a:p>
            <a:pPr lvl="2"/>
            <a:r>
              <a:rPr lang="en-US" sz="2800" b="1" dirty="0">
                <a:solidFill>
                  <a:srgbClr val="0070C0"/>
                </a:solidFill>
              </a:rPr>
              <a:t>On the other hand the more Law the unregenerate see the more they want to break it. (Romans 7)</a:t>
            </a:r>
          </a:p>
          <a:p>
            <a:pPr marL="0" indent="0">
              <a:buNone/>
            </a:pPr>
            <a:r>
              <a:rPr lang="en-US" b="1" dirty="0">
                <a:solidFill>
                  <a:srgbClr val="0070C0"/>
                </a:solidFill>
              </a:rPr>
              <a:t>3.   The Law reveals what pleases God.</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703553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Mosaic Law -  The NT Perspective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What is the purpose of the Law?</a:t>
            </a:r>
          </a:p>
          <a:p>
            <a:pPr marL="0" indent="0">
              <a:buNone/>
            </a:pPr>
            <a:r>
              <a:rPr lang="en-US" b="1" dirty="0"/>
              <a:t>Why then the law? It was added because of transgressions, until the </a:t>
            </a:r>
            <a:r>
              <a:rPr lang="en-US" b="1" dirty="0">
                <a:solidFill>
                  <a:srgbClr val="FF0000"/>
                </a:solidFill>
              </a:rPr>
              <a:t>offspring</a:t>
            </a:r>
            <a:r>
              <a:rPr lang="en-US" b="1" dirty="0"/>
              <a:t> should come to whom the promise had been made ……Now before faith came, we were held captive under the law, imprisoned until the coming faith would be revealed. So then, the law was </a:t>
            </a:r>
            <a:r>
              <a:rPr lang="en-US" b="1" dirty="0">
                <a:solidFill>
                  <a:srgbClr val="FF0000"/>
                </a:solidFill>
              </a:rPr>
              <a:t>our guardian until Christ came</a:t>
            </a:r>
            <a:r>
              <a:rPr lang="en-US" b="1" dirty="0"/>
              <a:t>, in order that we might be justified by faith. But now that faith has come, we are no longer under a guardian, for in Christ Jesus you are all sons of God, through faith. </a:t>
            </a:r>
            <a:r>
              <a:rPr lang="en-US" dirty="0"/>
              <a:t>Galatians 3:19, 23-26)</a:t>
            </a:r>
          </a:p>
          <a:p>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6297081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Mosaic Law -  The NT Perspective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t>But now the righteousness of God has been manifested apart from the law, although the Law and the Prophets bear witness to it - the </a:t>
            </a:r>
            <a:r>
              <a:rPr lang="en-US" b="1" dirty="0">
                <a:solidFill>
                  <a:srgbClr val="FF0000"/>
                </a:solidFill>
              </a:rPr>
              <a:t>righteousness of God through faith in Jesus Christ </a:t>
            </a:r>
            <a:r>
              <a:rPr lang="en-US" b="1" dirty="0"/>
              <a:t>for all who believe. For there is no distinction: for all have sinned and fall short of the glory of God, and are </a:t>
            </a:r>
            <a:r>
              <a:rPr lang="en-US" b="1" dirty="0">
                <a:solidFill>
                  <a:srgbClr val="FF0000"/>
                </a:solidFill>
              </a:rPr>
              <a:t>justified by his grace as a gift</a:t>
            </a:r>
            <a:r>
              <a:rPr lang="en-US" b="1" dirty="0"/>
              <a:t>, through the </a:t>
            </a:r>
            <a:r>
              <a:rPr lang="en-US" b="1" dirty="0">
                <a:solidFill>
                  <a:srgbClr val="FF0000"/>
                </a:solidFill>
              </a:rPr>
              <a:t>redemption that is in Christ Jesus</a:t>
            </a:r>
            <a:r>
              <a:rPr lang="en-US" b="1" dirty="0"/>
              <a:t>, whom God put forward as a </a:t>
            </a:r>
            <a:r>
              <a:rPr lang="en-US" b="1" dirty="0">
                <a:solidFill>
                  <a:srgbClr val="FF0000"/>
                </a:solidFill>
              </a:rPr>
              <a:t>propitiation by his blood</a:t>
            </a:r>
            <a:r>
              <a:rPr lang="en-US" b="1" dirty="0"/>
              <a:t>, to be </a:t>
            </a:r>
            <a:r>
              <a:rPr lang="en-US" b="1" dirty="0">
                <a:solidFill>
                  <a:srgbClr val="FF0000"/>
                </a:solidFill>
              </a:rPr>
              <a:t>received by faith</a:t>
            </a:r>
            <a:r>
              <a:rPr lang="en-US" b="1" dirty="0"/>
              <a:t>. This was to show God's righteousness, because in his divine forbearance he had passed over former sins. It was to show his righteousness at the present time, so that he might be just and the justifier of the one who has faith in Jesus. Then what becomes of our boasting? It is excluded. By what kind of law? By a law of works? No, but by the law of faith. For we hold that </a:t>
            </a:r>
            <a:r>
              <a:rPr lang="en-US" b="1" dirty="0">
                <a:solidFill>
                  <a:srgbClr val="FF0000"/>
                </a:solidFill>
              </a:rPr>
              <a:t>one is justified by faith apart from works of the law</a:t>
            </a:r>
            <a:r>
              <a:rPr lang="en-US" b="1" dirty="0"/>
              <a:t>. </a:t>
            </a:r>
            <a:r>
              <a:rPr lang="en-US" dirty="0"/>
              <a:t>Romans 3:21 - 28</a:t>
            </a:r>
          </a:p>
          <a:p>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033230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Mosaic Law -  The NT Perspective (Romans 7:7 – 25)</a:t>
            </a: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pPr marL="0" indent="0">
              <a:buNone/>
            </a:pPr>
            <a:r>
              <a:rPr lang="en-US" dirty="0"/>
              <a:t>What then shall we say? That the law is sin? By no means! Yet if it had not been for the law, I would not have known sin. For I would not have known what it is to covet if the law had not said, "You shall not covet." But sin, seizing an opportunity through the commandment, produced in me all kinds of covetousness. For apart from the law, sin lies dead.  I was once alive apart from the law, but when the commandment came, sin came alive and I died.  The very commandment that promised life proved to be death to me. For sin, seizing an opportunity through the commandment, deceived me and through it killed me.  So the law is holy, and the commandment is holy and righteous and good. Did that which is good, then, bring death to me? By no means! It was sin, producing death in me through what is good, in order that sin might be shown to be sin, and through the commandment might become sinful beyond measure. For we know that the law is spiritual, but I am of the flesh, sold under sin.  For I do not understand my own actions. </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147608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Mosaic Law -  The NT Perspective (Romans 7:7 – 25)</a:t>
            </a: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a:t>For</a:t>
            </a:r>
            <a:r>
              <a:rPr lang="en-US" dirty="0"/>
              <a:t> I do not do what I want, but I do the very thing I hate. Now if I do what I do not want, I agree with the law, that it is good. So now it is no longer I who do it, but sin that dwells within me.  For I know that nothing good dwells in me, that is, in my flesh. For I have the desire to do what is right, but not the ability to carry it out. For I do not do the good I want, but the evil I do not want is what I keep on doing. Now if I do what I do not want, it is no longer I who do it, but sin that dwells within me. So I find it to be a law that when I want to do right, evil lies close at hand. For I delight in the law of God, in my inner being, but I see in my members another law waging war against the law of my mind and making me captive to the law of sin that dwells in my members. Wretched man that I am! Who will deliver me from this body of death? Thanks be to God through Jesus Christ our Lord! So then, I myself serve the law of God with my mind, but with my flesh I serve the law of sin.</a:t>
            </a:r>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87397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10515600" cy="676275"/>
          </a:xfrm>
          <a:solidFill>
            <a:srgbClr val="FFFFCC"/>
          </a:solidFill>
        </p:spPr>
        <p:txBody>
          <a:bodyPr>
            <a:noAutofit/>
          </a:bodyPr>
          <a:lstStyle/>
          <a:p>
            <a:r>
              <a:rPr lang="en-US" sz="4800" b="1" dirty="0">
                <a:latin typeface="Arial" panose="020B0604020202020204" pitchFamily="34" charset="0"/>
                <a:cs typeface="Arial" panose="020B0604020202020204" pitchFamily="34" charset="0"/>
              </a:rPr>
              <a:t>            </a:t>
            </a:r>
            <a:r>
              <a:rPr lang="en-US" sz="3600" b="1" dirty="0">
                <a:cs typeface="Arial" panose="020B0604020202020204" pitchFamily="34" charset="0"/>
              </a:rPr>
              <a:t>Systematic Theology Syllabus</a:t>
            </a:r>
          </a:p>
        </p:txBody>
      </p:sp>
      <p:sp>
        <p:nvSpPr>
          <p:cNvPr id="9" name="Content Placeholder 8"/>
          <p:cNvSpPr>
            <a:spLocks noGrp="1"/>
          </p:cNvSpPr>
          <p:nvPr>
            <p:ph idx="1"/>
          </p:nvPr>
        </p:nvSpPr>
        <p:spPr>
          <a:xfrm>
            <a:off x="838200" y="1117600"/>
            <a:ext cx="10515600" cy="5589929"/>
          </a:xfrm>
          <a:solidFill>
            <a:srgbClr val="FFFFCC"/>
          </a:solidFill>
        </p:spPr>
        <p:txBody>
          <a:bodyPr>
            <a:normAutofit/>
          </a:bodyPr>
          <a:lstStyle/>
          <a:p>
            <a:r>
              <a:rPr lang="en-US" b="1" dirty="0">
                <a:solidFill>
                  <a:srgbClr val="0070C0"/>
                </a:solidFill>
              </a:rPr>
              <a:t>The Doctrines of the Bible </a:t>
            </a:r>
            <a:r>
              <a:rPr lang="en-US" dirty="0">
                <a:solidFill>
                  <a:srgbClr val="0070C0"/>
                </a:solidFill>
              </a:rPr>
              <a:t>(Completed 2015/2016)</a:t>
            </a:r>
          </a:p>
          <a:p>
            <a:r>
              <a:rPr lang="en-US" b="1" dirty="0">
                <a:solidFill>
                  <a:srgbClr val="0070C0"/>
                </a:solidFill>
              </a:rPr>
              <a:t>The Doctrines of God </a:t>
            </a:r>
            <a:r>
              <a:rPr lang="en-US" dirty="0">
                <a:solidFill>
                  <a:srgbClr val="0070C0"/>
                </a:solidFill>
              </a:rPr>
              <a:t>(Completed 2015/2016)</a:t>
            </a:r>
          </a:p>
          <a:p>
            <a:r>
              <a:rPr lang="en-US" b="1" dirty="0">
                <a:solidFill>
                  <a:srgbClr val="0070C0"/>
                </a:solidFill>
              </a:rPr>
              <a:t>The Doctrines of Creation </a:t>
            </a:r>
            <a:r>
              <a:rPr lang="en-US" dirty="0">
                <a:solidFill>
                  <a:srgbClr val="0070C0"/>
                </a:solidFill>
              </a:rPr>
              <a:t>(2015/2016)</a:t>
            </a:r>
          </a:p>
          <a:p>
            <a:r>
              <a:rPr lang="en-US" b="1" dirty="0">
                <a:solidFill>
                  <a:srgbClr val="FF0000"/>
                </a:solidFill>
              </a:rPr>
              <a:t>The Doctrines of Redemption</a:t>
            </a:r>
          </a:p>
          <a:p>
            <a:r>
              <a:rPr lang="en-US" b="1" dirty="0"/>
              <a:t>The Doctrines of the Church</a:t>
            </a:r>
          </a:p>
          <a:p>
            <a:r>
              <a:rPr lang="en-US" b="1" dirty="0"/>
              <a:t>The Doctrines of the Future</a:t>
            </a:r>
          </a:p>
          <a:p>
            <a:pPr marL="0" indent="0">
              <a:buNone/>
            </a:pPr>
            <a:endParaRPr lang="en-US" sz="4000" dirty="0"/>
          </a:p>
        </p:txBody>
      </p:sp>
    </p:spTree>
    <p:extLst>
      <p:ext uri="{BB962C8B-B14F-4D97-AF65-F5344CB8AC3E}">
        <p14:creationId xmlns:p14="http://schemas.microsoft.com/office/powerpoint/2010/main" val="2822261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10515600" cy="610235"/>
          </a:xfrm>
          <a:solidFill>
            <a:srgbClr val="FFFFCC"/>
          </a:solidFill>
        </p:spPr>
        <p:txBody>
          <a:bodyPr>
            <a:noAutofit/>
          </a:bodyPr>
          <a:lstStyle/>
          <a:p>
            <a:r>
              <a:rPr lang="en-US" sz="3600" b="1" dirty="0">
                <a:cs typeface="Arial" panose="020B0604020202020204" pitchFamily="34" charset="0"/>
              </a:rPr>
              <a:t>Redemptive History/Doctrines of Redemption Syllabus</a:t>
            </a:r>
          </a:p>
        </p:txBody>
      </p:sp>
      <p:sp>
        <p:nvSpPr>
          <p:cNvPr id="9" name="Content Placeholder 8"/>
          <p:cNvSpPr>
            <a:spLocks noGrp="1"/>
          </p:cNvSpPr>
          <p:nvPr>
            <p:ph idx="1"/>
          </p:nvPr>
        </p:nvSpPr>
        <p:spPr>
          <a:xfrm>
            <a:off x="838200" y="1131277"/>
            <a:ext cx="10515600" cy="5726723"/>
          </a:xfrm>
          <a:solidFill>
            <a:srgbClr val="FFFFCC"/>
          </a:solidFill>
        </p:spPr>
        <p:txBody>
          <a:bodyPr>
            <a:normAutofit/>
          </a:bodyPr>
          <a:lstStyle/>
          <a:p>
            <a:r>
              <a:rPr lang="en-US" b="1" dirty="0">
                <a:solidFill>
                  <a:srgbClr val="0070C0"/>
                </a:solidFill>
              </a:rPr>
              <a:t>The Fall</a:t>
            </a:r>
          </a:p>
          <a:p>
            <a:r>
              <a:rPr lang="en-US" b="1" dirty="0">
                <a:solidFill>
                  <a:srgbClr val="0070C0"/>
                </a:solidFill>
              </a:rPr>
              <a:t>The Covenants </a:t>
            </a:r>
          </a:p>
          <a:p>
            <a:r>
              <a:rPr lang="en-US" b="1" dirty="0">
                <a:solidFill>
                  <a:srgbClr val="0070C0"/>
                </a:solidFill>
              </a:rPr>
              <a:t>The Law</a:t>
            </a:r>
          </a:p>
          <a:p>
            <a:r>
              <a:rPr lang="en-US" b="1" dirty="0">
                <a:solidFill>
                  <a:srgbClr val="0070C0"/>
                </a:solidFill>
              </a:rPr>
              <a:t>The Old Testament Sacrificial System</a:t>
            </a:r>
          </a:p>
          <a:p>
            <a:pPr marL="0" indent="0">
              <a:buNone/>
            </a:pPr>
            <a:endParaRPr lang="en-US" b="1" dirty="0">
              <a:solidFill>
                <a:srgbClr val="0070C0"/>
              </a:solidFill>
            </a:endParaRPr>
          </a:p>
          <a:p>
            <a:r>
              <a:rPr lang="en-US" b="1" dirty="0">
                <a:solidFill>
                  <a:srgbClr val="0070C0"/>
                </a:solidFill>
              </a:rPr>
              <a:t>Jesus the God-Man</a:t>
            </a:r>
          </a:p>
          <a:p>
            <a:r>
              <a:rPr lang="en-US" b="1" dirty="0">
                <a:solidFill>
                  <a:srgbClr val="0070C0"/>
                </a:solidFill>
              </a:rPr>
              <a:t>The Work of the Holy Spirit</a:t>
            </a:r>
          </a:p>
          <a:p>
            <a:pPr marL="0" indent="0">
              <a:buNone/>
            </a:pPr>
            <a:endParaRPr lang="en-US" b="1" dirty="0">
              <a:solidFill>
                <a:srgbClr val="0070C0"/>
              </a:solidFill>
            </a:endParaRPr>
          </a:p>
          <a:p>
            <a:r>
              <a:rPr lang="en-US" b="1" dirty="0">
                <a:solidFill>
                  <a:srgbClr val="0070C0"/>
                </a:solidFill>
              </a:rPr>
              <a:t>Pre-Reformation Roman Catholicism </a:t>
            </a:r>
          </a:p>
          <a:p>
            <a:r>
              <a:rPr lang="en-US" b="1" dirty="0">
                <a:solidFill>
                  <a:srgbClr val="0070C0"/>
                </a:solidFill>
              </a:rPr>
              <a:t>Protestant Reformation Theology</a:t>
            </a:r>
          </a:p>
          <a:p>
            <a:r>
              <a:rPr lang="en-US" b="1" dirty="0">
                <a:solidFill>
                  <a:srgbClr val="0070C0"/>
                </a:solidFill>
              </a:rPr>
              <a:t>Post Reformation Doctrinal Debates</a:t>
            </a:r>
          </a:p>
          <a:p>
            <a:endParaRPr lang="en-US" b="1" dirty="0"/>
          </a:p>
        </p:txBody>
      </p:sp>
      <p:cxnSp>
        <p:nvCxnSpPr>
          <p:cNvPr id="3" name="Straight Connector 2"/>
          <p:cNvCxnSpPr/>
          <p:nvPr/>
        </p:nvCxnSpPr>
        <p:spPr>
          <a:xfrm flipV="1">
            <a:off x="921327" y="3235912"/>
            <a:ext cx="9022080" cy="5543"/>
          </a:xfrm>
          <a:prstGeom prst="line">
            <a:avLst/>
          </a:prstGeom>
          <a:ln w="571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921327" y="5058269"/>
            <a:ext cx="9022080" cy="5543"/>
          </a:xfrm>
          <a:prstGeom prst="line">
            <a:avLst/>
          </a:prstGeom>
          <a:ln w="571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8153791" y="1493469"/>
            <a:ext cx="2352040" cy="1384995"/>
          </a:xfrm>
          <a:prstGeom prst="rect">
            <a:avLst/>
          </a:prstGeom>
          <a:noFill/>
        </p:spPr>
        <p:txBody>
          <a:bodyPr wrap="square" rtlCol="0">
            <a:spAutoFit/>
          </a:bodyPr>
          <a:lstStyle/>
          <a:p>
            <a:r>
              <a:rPr lang="en-US" sz="2800" b="1" dirty="0"/>
              <a:t>The Old Testament Era</a:t>
            </a:r>
          </a:p>
          <a:p>
            <a:r>
              <a:rPr lang="en-US" sz="2800" b="1" dirty="0"/>
              <a:t>(BC)</a:t>
            </a:r>
          </a:p>
        </p:txBody>
      </p:sp>
      <p:sp>
        <p:nvSpPr>
          <p:cNvPr id="4" name="Right Brace 3"/>
          <p:cNvSpPr/>
          <p:nvPr/>
        </p:nvSpPr>
        <p:spPr>
          <a:xfrm>
            <a:off x="6742293" y="5339627"/>
            <a:ext cx="1130808" cy="139700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 name="Right Brace 9"/>
          <p:cNvSpPr/>
          <p:nvPr/>
        </p:nvSpPr>
        <p:spPr>
          <a:xfrm>
            <a:off x="6739455" y="3478286"/>
            <a:ext cx="1130808" cy="139700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 name="Right Brace 10"/>
          <p:cNvSpPr/>
          <p:nvPr/>
        </p:nvSpPr>
        <p:spPr>
          <a:xfrm>
            <a:off x="6739455" y="1251175"/>
            <a:ext cx="1181359" cy="1747906"/>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2" name="TextBox 11"/>
          <p:cNvSpPr txBox="1"/>
          <p:nvPr/>
        </p:nvSpPr>
        <p:spPr>
          <a:xfrm>
            <a:off x="8153791" y="3478286"/>
            <a:ext cx="3009509" cy="1384995"/>
          </a:xfrm>
          <a:prstGeom prst="rect">
            <a:avLst/>
          </a:prstGeom>
          <a:noFill/>
        </p:spPr>
        <p:txBody>
          <a:bodyPr wrap="square" rtlCol="0">
            <a:spAutoFit/>
          </a:bodyPr>
          <a:lstStyle/>
          <a:p>
            <a:r>
              <a:rPr lang="en-US" sz="2800" b="1" dirty="0"/>
              <a:t>The New Testament Era</a:t>
            </a:r>
          </a:p>
          <a:p>
            <a:r>
              <a:rPr lang="en-US" sz="2800" b="1" dirty="0"/>
              <a:t>(~1</a:t>
            </a:r>
            <a:r>
              <a:rPr lang="en-US" sz="2800" b="1" baseline="30000" dirty="0"/>
              <a:t>st</a:t>
            </a:r>
            <a:r>
              <a:rPr lang="en-US" sz="2800" b="1" dirty="0"/>
              <a:t> Century A.D.)</a:t>
            </a:r>
          </a:p>
        </p:txBody>
      </p:sp>
      <p:sp>
        <p:nvSpPr>
          <p:cNvPr id="13" name="TextBox 12"/>
          <p:cNvSpPr txBox="1"/>
          <p:nvPr/>
        </p:nvSpPr>
        <p:spPr>
          <a:xfrm>
            <a:off x="8153791" y="5246795"/>
            <a:ext cx="3009509" cy="1384995"/>
          </a:xfrm>
          <a:prstGeom prst="rect">
            <a:avLst/>
          </a:prstGeom>
          <a:noFill/>
        </p:spPr>
        <p:txBody>
          <a:bodyPr wrap="square" rtlCol="0">
            <a:spAutoFit/>
          </a:bodyPr>
          <a:lstStyle/>
          <a:p>
            <a:r>
              <a:rPr lang="en-US" sz="2800" b="1" dirty="0"/>
              <a:t>The Church Era (2</a:t>
            </a:r>
            <a:r>
              <a:rPr lang="en-US" sz="2800" b="1" baseline="30000" dirty="0"/>
              <a:t>nd</a:t>
            </a:r>
            <a:r>
              <a:rPr lang="en-US" sz="2800" b="1" dirty="0"/>
              <a:t> Century A.D. to present)</a:t>
            </a:r>
          </a:p>
        </p:txBody>
      </p:sp>
    </p:spTree>
    <p:extLst>
      <p:ext uri="{BB962C8B-B14F-4D97-AF65-F5344CB8AC3E}">
        <p14:creationId xmlns:p14="http://schemas.microsoft.com/office/powerpoint/2010/main" val="4245108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Mosaic Covenant Review (Exodus 19 – 24) </a:t>
            </a:r>
            <a:br>
              <a:rPr lang="en-US" sz="2800" b="1" dirty="0">
                <a:cs typeface="Arial" panose="020B0604020202020204" pitchFamily="34" charset="0"/>
              </a:rPr>
            </a:br>
            <a:endParaRPr lang="en-US" sz="2800" b="1" dirty="0">
              <a:cs typeface="Arial" panose="020B0604020202020204" pitchFamily="34" charset="0"/>
            </a:endParaRPr>
          </a:p>
        </p:txBody>
      </p:sp>
      <mc:AlternateContent xmlns:mc="http://schemas.openxmlformats.org/markup-compatibility/2006" xmlns:a14="http://schemas.microsoft.com/office/drawing/2010/main">
        <mc:Choice Requires="a14">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lvl="1"/>
                <a:r>
                  <a:rPr lang="en-US" sz="2800" b="1" dirty="0">
                    <a:solidFill>
                      <a:srgbClr val="0070C0"/>
                    </a:solidFill>
                  </a:rPr>
                  <a:t>Between the Fall and giving of the Law (</a:t>
                </a:r>
                <a14:m>
                  <m:oMath xmlns:m="http://schemas.openxmlformats.org/officeDocument/2006/math">
                    <m:r>
                      <a:rPr lang="en-US" sz="2800" b="1" i="1">
                        <a:solidFill>
                          <a:srgbClr val="0070C0"/>
                        </a:solidFill>
                        <a:latin typeface="Cambria Math" panose="02040503050406030204" pitchFamily="18" charset="0"/>
                      </a:rPr>
                      <m:t>~</m:t>
                    </m:r>
                  </m:oMath>
                </a14:m>
                <a:r>
                  <a:rPr lang="en-US" sz="2800" b="1" dirty="0">
                    <a:solidFill>
                      <a:srgbClr val="0070C0"/>
                    </a:solidFill>
                  </a:rPr>
                  <a:t> 1450 – 1400) B.C.</a:t>
                </a:r>
              </a:p>
              <a:p>
                <a:pPr marL="457200" lvl="1" indent="0">
                  <a:buNone/>
                </a:pPr>
                <a:r>
                  <a:rPr lang="en-US" sz="2800" b="1" dirty="0">
                    <a:solidFill>
                      <a:srgbClr val="0070C0"/>
                    </a:solidFill>
                  </a:rPr>
                  <a:t>   there was not an “official” way to deal with sin.</a:t>
                </a:r>
              </a:p>
              <a:p>
                <a:pPr lvl="1"/>
                <a:endParaRPr lang="en-US" sz="2800" b="1" dirty="0">
                  <a:solidFill>
                    <a:srgbClr val="0070C0"/>
                  </a:solidFill>
                </a:endParaRPr>
              </a:p>
              <a:p>
                <a:pPr lvl="1"/>
                <a:r>
                  <a:rPr lang="en-US" sz="2800" b="1" dirty="0">
                    <a:solidFill>
                      <a:srgbClr val="0070C0"/>
                    </a:solidFill>
                  </a:rPr>
                  <a:t>The Ten Commandments (20:1-21)</a:t>
                </a:r>
              </a:p>
              <a:p>
                <a:pPr lvl="1"/>
                <a:r>
                  <a:rPr lang="en-US" sz="2800" b="1" dirty="0">
                    <a:solidFill>
                      <a:srgbClr val="0070C0"/>
                    </a:solidFill>
                  </a:rPr>
                  <a:t>The Law (20:22-23:33)</a:t>
                </a:r>
              </a:p>
              <a:p>
                <a:pPr lvl="1"/>
                <a:r>
                  <a:rPr lang="en-US" sz="2800" b="1" dirty="0">
                    <a:solidFill>
                      <a:srgbClr val="0070C0"/>
                    </a:solidFill>
                  </a:rPr>
                  <a:t>Confirmation of the Covenant</a:t>
                </a:r>
              </a:p>
              <a:p>
                <a:pPr marL="457200" lvl="1" indent="0">
                  <a:buNone/>
                </a:pPr>
                <a:r>
                  <a:rPr lang="en-US" sz="2800" b="1" dirty="0"/>
                  <a:t>Moses came and told the people all the words of the LORD and all the rules. And all the people answered with one voice and said, "All the words that the LORD has spoken we will do.” </a:t>
                </a:r>
                <a:r>
                  <a:rPr lang="en-US" dirty="0"/>
                  <a:t>(Exodus 24:3)</a:t>
                </a:r>
              </a:p>
              <a:p>
                <a:pPr marL="457200" lvl="1" indent="0">
                  <a:buNone/>
                </a:pPr>
                <a:endParaRPr lang="en-US" sz="2800" b="1" dirty="0">
                  <a:solidFill>
                    <a:srgbClr val="0070C0"/>
                  </a:solidFill>
                </a:endParaRPr>
              </a:p>
              <a:p>
                <a:pPr marL="0" indent="0">
                  <a:buNone/>
                </a:pPr>
                <a:endParaRPr lang="en-US" dirty="0"/>
              </a:p>
            </p:txBody>
          </p:sp>
        </mc:Choice>
        <mc:Fallback xmlns="">
          <p:sp>
            <p:nvSpPr>
              <p:cNvPr id="9" name="Content Placeholder 8"/>
              <p:cNvSpPr>
                <a:spLocks noGrp="1" noRot="1" noChangeAspect="1" noMove="1" noResize="1" noEditPoints="1" noAdjustHandles="1" noChangeArrowheads="1" noChangeShapeType="1" noTextEdit="1"/>
              </p:cNvSpPr>
              <p:nvPr>
                <p:ph idx="1"/>
              </p:nvPr>
            </p:nvSpPr>
            <p:spPr>
              <a:xfrm>
                <a:off x="838200" y="732692"/>
                <a:ext cx="10515600" cy="5974837"/>
              </a:xfrm>
              <a:blipFill>
                <a:blip r:embed="rId2"/>
                <a:stretch>
                  <a:fillRect t="-1633" r="-522"/>
                </a:stretch>
              </a:blipFill>
            </p:spPr>
            <p:txBody>
              <a:bodyPr/>
              <a:lstStyle/>
              <a:p>
                <a:r>
                  <a:rPr lang="en-US">
                    <a:noFill/>
                  </a:rPr>
                  <a:t> </a:t>
                </a:r>
              </a:p>
            </p:txBody>
          </p:sp>
        </mc:Fallback>
      </mc:AlternateContent>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052767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Mosaic Law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The Mosaic Laws had three</a:t>
            </a:r>
            <a:r>
              <a:rPr lang="en-US" dirty="0"/>
              <a:t>*</a:t>
            </a:r>
            <a:r>
              <a:rPr lang="en-US" b="1" dirty="0">
                <a:solidFill>
                  <a:srgbClr val="0070C0"/>
                </a:solidFill>
              </a:rPr>
              <a:t> main </a:t>
            </a:r>
            <a:r>
              <a:rPr lang="en-US" b="1" dirty="0">
                <a:solidFill>
                  <a:srgbClr val="FF0000"/>
                </a:solidFill>
              </a:rPr>
              <a:t>purposes</a:t>
            </a:r>
            <a:r>
              <a:rPr lang="en-US" b="1" dirty="0">
                <a:solidFill>
                  <a:srgbClr val="0070C0"/>
                </a:solidFill>
              </a:rPr>
              <a:t>:</a:t>
            </a:r>
          </a:p>
          <a:p>
            <a:pPr marL="971550" lvl="1" indent="-514350">
              <a:buFont typeface="+mj-lt"/>
              <a:buAutoNum type="arabicPeriod"/>
            </a:pPr>
            <a:r>
              <a:rPr lang="en-US" sz="3200" b="1" dirty="0">
                <a:solidFill>
                  <a:srgbClr val="0070C0"/>
                </a:solidFill>
              </a:rPr>
              <a:t>T</a:t>
            </a:r>
            <a:r>
              <a:rPr lang="en-US" sz="2800" b="1" dirty="0">
                <a:solidFill>
                  <a:srgbClr val="0070C0"/>
                </a:solidFill>
              </a:rPr>
              <a:t>o show human sinfulness and God’s perfect righteousness.</a:t>
            </a:r>
          </a:p>
          <a:p>
            <a:pPr marL="971550" lvl="1" indent="-514350">
              <a:buFont typeface="+mj-lt"/>
              <a:buAutoNum type="arabicPeriod"/>
            </a:pPr>
            <a:r>
              <a:rPr lang="en-US" sz="2800" b="1" dirty="0">
                <a:solidFill>
                  <a:srgbClr val="0070C0"/>
                </a:solidFill>
              </a:rPr>
              <a:t>To restrain evil by requiring physical punishment for offenses.</a:t>
            </a:r>
          </a:p>
          <a:p>
            <a:pPr marL="971550" lvl="1" indent="-514350">
              <a:buFont typeface="+mj-lt"/>
              <a:buAutoNum type="arabicPeriod"/>
            </a:pPr>
            <a:r>
              <a:rPr lang="en-US" sz="2800" b="1" dirty="0">
                <a:solidFill>
                  <a:srgbClr val="0070C0"/>
                </a:solidFill>
              </a:rPr>
              <a:t>To guide people to the good works that please God.</a:t>
            </a:r>
          </a:p>
          <a:p>
            <a:r>
              <a:rPr lang="en-US" b="1" dirty="0">
                <a:solidFill>
                  <a:srgbClr val="0070C0"/>
                </a:solidFill>
              </a:rPr>
              <a:t>There were three categories of laws:</a:t>
            </a:r>
          </a:p>
          <a:p>
            <a:pPr marL="914400" lvl="1" indent="-457200">
              <a:buFont typeface="+mj-lt"/>
              <a:buAutoNum type="arabicPeriod"/>
            </a:pPr>
            <a:r>
              <a:rPr lang="en-US" sz="2800" b="1" dirty="0">
                <a:solidFill>
                  <a:srgbClr val="0070C0"/>
                </a:solidFill>
              </a:rPr>
              <a:t>Moral Law commanded what pleased God and forbade what offended him.</a:t>
            </a:r>
          </a:p>
          <a:p>
            <a:pPr marL="914400" lvl="1" indent="-457200">
              <a:buFont typeface="+mj-lt"/>
              <a:buAutoNum type="arabicPeriod"/>
            </a:pPr>
            <a:r>
              <a:rPr lang="en-US" sz="2800" b="1" dirty="0">
                <a:solidFill>
                  <a:srgbClr val="0070C0"/>
                </a:solidFill>
              </a:rPr>
              <a:t>Political Law applied the Moral Law to Israel’ s theocracy.</a:t>
            </a:r>
          </a:p>
          <a:p>
            <a:pPr marL="914400" lvl="1" indent="-457200">
              <a:buFont typeface="+mj-lt"/>
              <a:buAutoNum type="arabicPeriod"/>
            </a:pPr>
            <a:r>
              <a:rPr lang="en-US" sz="2800" b="1" dirty="0">
                <a:solidFill>
                  <a:srgbClr val="0070C0"/>
                </a:solidFill>
              </a:rPr>
              <a:t>Ceremonial Laws on diet, purity and sacrifice that enacted symbolically what Jesus fulfilled.</a:t>
            </a:r>
          </a:p>
          <a:p>
            <a:r>
              <a:rPr lang="en-US" b="1" dirty="0">
                <a:solidFill>
                  <a:srgbClr val="0070C0"/>
                </a:solidFill>
              </a:rPr>
              <a:t>As Christians we follow only the Moral Law.</a:t>
            </a:r>
          </a:p>
          <a:p>
            <a:pPr marL="0" indent="0">
              <a:buNone/>
            </a:pPr>
            <a:r>
              <a:rPr lang="en-US" dirty="0"/>
              <a:t>*Three is traditional but the Law also set the Jews apart from all the other nations they would encounter.</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575768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Mosaic Law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The Mosaic Law is comprised of 613 laws though there is not an absolutely universally agreed upon list.</a:t>
            </a:r>
          </a:p>
          <a:p>
            <a:r>
              <a:rPr lang="en-US" b="1" dirty="0">
                <a:solidFill>
                  <a:srgbClr val="0070C0"/>
                </a:solidFill>
              </a:rPr>
              <a:t>According to the Talmud Deuteronomy 33:4 is to be interpreted to mean that Moses transmitted the "Torah“ (literally the law) from God to the Israelites. </a:t>
            </a:r>
            <a:r>
              <a:rPr lang="en-US" b="1" dirty="0"/>
              <a:t>when Moses commanded us a law, as a possession for the assembly of Jacob. </a:t>
            </a:r>
            <a:r>
              <a:rPr lang="en-US" dirty="0"/>
              <a:t>(Deuteronomy 33:4)</a:t>
            </a:r>
            <a:endParaRPr lang="en-US" b="1" dirty="0">
              <a:solidFill>
                <a:srgbClr val="0070C0"/>
              </a:solidFill>
            </a:endParaRPr>
          </a:p>
          <a:p>
            <a:r>
              <a:rPr lang="en-US" b="1" dirty="0">
                <a:solidFill>
                  <a:srgbClr val="0070C0"/>
                </a:solidFill>
              </a:rPr>
              <a:t>The Talmud notes that the Hebrew numerical value of the word "Torah" is 611, and combining Moses's 611 commandments with the first two of the Ten Commandments which were the only ones heard directly from God, adds up to 613.</a:t>
            </a:r>
            <a:r>
              <a:rPr lang="en-US" b="1" baseline="30000" dirty="0">
                <a:solidFill>
                  <a:srgbClr val="0070C0"/>
                </a:solidFill>
              </a:rPr>
              <a:t> </a:t>
            </a:r>
            <a:r>
              <a:rPr lang="en-US" b="1" dirty="0">
                <a:solidFill>
                  <a:srgbClr val="0070C0"/>
                </a:solidFill>
              </a:rPr>
              <a:t> The Talmud attributes the number 613 to Rabbi </a:t>
            </a:r>
            <a:r>
              <a:rPr lang="en-US" b="1" dirty="0" err="1">
                <a:solidFill>
                  <a:srgbClr val="0070C0"/>
                </a:solidFill>
              </a:rPr>
              <a:t>Simlai</a:t>
            </a:r>
            <a:r>
              <a:rPr lang="en-US" b="1" dirty="0">
                <a:solidFill>
                  <a:srgbClr val="0070C0"/>
                </a:solidFill>
              </a:rPr>
              <a:t>.</a:t>
            </a:r>
          </a:p>
          <a:p>
            <a:r>
              <a:rPr lang="en-US" b="1" dirty="0">
                <a:solidFill>
                  <a:srgbClr val="0070C0"/>
                </a:solidFill>
              </a:rPr>
              <a:t>There are 365 negative laws (Thou shall not) and 248 positive laws (Thou shall).</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769486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Mosaic Law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Tradition says that there is one negative command for each day of the year (365) and 248 positive ones that correspond to the number bones in the human body plus the number </a:t>
            </a:r>
            <a:r>
              <a:rPr lang="en-US" b="1">
                <a:solidFill>
                  <a:srgbClr val="0070C0"/>
                </a:solidFill>
              </a:rPr>
              <a:t>of internal </a:t>
            </a:r>
            <a:r>
              <a:rPr lang="en-US" b="1" dirty="0">
                <a:solidFill>
                  <a:srgbClr val="0070C0"/>
                </a:solidFill>
              </a:rPr>
              <a:t>organs!</a:t>
            </a:r>
          </a:p>
          <a:p>
            <a:r>
              <a:rPr lang="en-US" b="1" dirty="0">
                <a:solidFill>
                  <a:srgbClr val="0070C0"/>
                </a:solidFill>
              </a:rPr>
              <a:t>Following the destruction of the Temple in A.D. 70 it is possible to only observe 77 positive commandments and 194 negative commandments. However, of the ones that can still be obeyed 26 can only be obeyed in Israel. </a:t>
            </a:r>
          </a:p>
          <a:p>
            <a:pPr lvl="1"/>
            <a:r>
              <a:rPr lang="en-US" sz="2800" b="1" dirty="0">
                <a:solidFill>
                  <a:srgbClr val="0070C0"/>
                </a:solidFill>
              </a:rPr>
              <a:t>Laws regarding services at the Temple</a:t>
            </a:r>
          </a:p>
          <a:p>
            <a:pPr lvl="1"/>
            <a:r>
              <a:rPr lang="en-US" sz="2800" b="1" dirty="0">
                <a:solidFill>
                  <a:srgbClr val="0070C0"/>
                </a:solidFill>
              </a:rPr>
              <a:t>Laws regarding the government and the king.</a:t>
            </a:r>
          </a:p>
          <a:p>
            <a:pPr lvl="1"/>
            <a:r>
              <a:rPr lang="en-US" sz="2800" b="1" dirty="0">
                <a:solidFill>
                  <a:srgbClr val="0070C0"/>
                </a:solidFill>
              </a:rPr>
              <a:t>Laws regarding products of the land.</a:t>
            </a:r>
          </a:p>
          <a:p>
            <a:pPr lvl="1"/>
            <a:r>
              <a:rPr lang="en-US" sz="2800" b="1" dirty="0">
                <a:solidFill>
                  <a:srgbClr val="0070C0"/>
                </a:solidFill>
              </a:rPr>
              <a:t>Health regulations.</a:t>
            </a:r>
          </a:p>
          <a:p>
            <a:pPr lvl="1"/>
            <a:r>
              <a:rPr lang="en-US" sz="2800" b="1" dirty="0">
                <a:solidFill>
                  <a:srgbClr val="0070C0"/>
                </a:solidFill>
              </a:rPr>
              <a:t>Laws regarding the Sanhedrin.</a:t>
            </a:r>
            <a:endParaRPr lang="en-US" sz="2800" dirty="0"/>
          </a:p>
          <a:p>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706219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Mosaic Law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Distribution of the 613 Laws within the Torah.</a:t>
            </a:r>
          </a:p>
          <a:p>
            <a:pPr marL="0" indent="0">
              <a:buNone/>
            </a:pPr>
            <a:endParaRPr lang="en-US" dirty="0">
              <a:latin typeface="Arial" panose="020B0604020202020204" pitchFamily="34" charset="0"/>
            </a:endParaRPr>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graphicFrame>
        <p:nvGraphicFramePr>
          <p:cNvPr id="3" name="Table 2"/>
          <p:cNvGraphicFramePr>
            <a:graphicFrameLocks noGrp="1"/>
          </p:cNvGraphicFramePr>
          <p:nvPr>
            <p:extLst/>
          </p:nvPr>
        </p:nvGraphicFramePr>
        <p:xfrm>
          <a:off x="838200" y="1185657"/>
          <a:ext cx="10515600" cy="4381247"/>
        </p:xfrm>
        <a:graphic>
          <a:graphicData uri="http://schemas.openxmlformats.org/drawingml/2006/table">
            <a:tbl>
              <a:tblPr firstRow="1" bandRow="1">
                <a:tableStyleId>{5C22544A-7EE6-4342-B048-85BDC9FD1C3A}</a:tableStyleId>
              </a:tblPr>
              <a:tblGrid>
                <a:gridCol w="2414954">
                  <a:extLst>
                    <a:ext uri="{9D8B030D-6E8A-4147-A177-3AD203B41FA5}">
                      <a16:colId xmlns:a16="http://schemas.microsoft.com/office/drawing/2014/main" val="2994851048"/>
                    </a:ext>
                  </a:extLst>
                </a:gridCol>
                <a:gridCol w="3094892">
                  <a:extLst>
                    <a:ext uri="{9D8B030D-6E8A-4147-A177-3AD203B41FA5}">
                      <a16:colId xmlns:a16="http://schemas.microsoft.com/office/drawing/2014/main" val="3938479613"/>
                    </a:ext>
                  </a:extLst>
                </a:gridCol>
                <a:gridCol w="3279531">
                  <a:extLst>
                    <a:ext uri="{9D8B030D-6E8A-4147-A177-3AD203B41FA5}">
                      <a16:colId xmlns:a16="http://schemas.microsoft.com/office/drawing/2014/main" val="2960849142"/>
                    </a:ext>
                  </a:extLst>
                </a:gridCol>
                <a:gridCol w="1726223">
                  <a:extLst>
                    <a:ext uri="{9D8B030D-6E8A-4147-A177-3AD203B41FA5}">
                      <a16:colId xmlns:a16="http://schemas.microsoft.com/office/drawing/2014/main" val="1897253003"/>
                    </a:ext>
                  </a:extLst>
                </a:gridCol>
              </a:tblGrid>
              <a:tr h="845567">
                <a:tc>
                  <a:txBody>
                    <a:bodyPr/>
                    <a:lstStyle/>
                    <a:p>
                      <a:r>
                        <a:rPr lang="en-US" sz="2800" dirty="0">
                          <a:solidFill>
                            <a:schemeClr val="tx1"/>
                          </a:solidFill>
                        </a:rPr>
                        <a:t>Book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800" dirty="0">
                          <a:solidFill>
                            <a:schemeClr val="tx1"/>
                          </a:solidFill>
                        </a:rPr>
                        <a:t>Hebrew Meaning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800" dirty="0">
                          <a:solidFill>
                            <a:schemeClr val="tx1"/>
                          </a:solidFill>
                        </a:rPr>
                        <a:t>Septuagint Meaning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800" dirty="0">
                          <a:solidFill>
                            <a:schemeClr val="tx1"/>
                          </a:solidFill>
                        </a:rPr>
                        <a:t># of Laws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454514175"/>
                  </a:ext>
                </a:extLst>
              </a:tr>
              <a:tr h="463698">
                <a:tc>
                  <a:txBody>
                    <a:bodyPr/>
                    <a:lstStyle/>
                    <a:p>
                      <a:r>
                        <a:rPr lang="en-US" sz="2800" dirty="0"/>
                        <a:t>Genesis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800" dirty="0"/>
                        <a:t>“In the beginning”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800" dirty="0"/>
                        <a:t>origins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800" dirty="0"/>
                        <a:t>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968501728"/>
                  </a:ext>
                </a:extLst>
              </a:tr>
              <a:tr h="463698">
                <a:tc>
                  <a:txBody>
                    <a:bodyPr/>
                    <a:lstStyle/>
                    <a:p>
                      <a:r>
                        <a:rPr lang="en-US" sz="2800" dirty="0"/>
                        <a:t>Exodus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800" dirty="0"/>
                        <a:t>“Names”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800" dirty="0"/>
                        <a:t>exit or departure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800" dirty="0"/>
                        <a:t>117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022288351"/>
                  </a:ext>
                </a:extLst>
              </a:tr>
              <a:tr h="463698">
                <a:tc>
                  <a:txBody>
                    <a:bodyPr/>
                    <a:lstStyle/>
                    <a:p>
                      <a:r>
                        <a:rPr lang="en-US" sz="2800" dirty="0"/>
                        <a:t>Leviticus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800" dirty="0"/>
                        <a:t>“He called”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800" dirty="0"/>
                        <a:t>about Levites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800" dirty="0"/>
                        <a:t>241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497946457"/>
                  </a:ext>
                </a:extLst>
              </a:tr>
              <a:tr h="463698">
                <a:tc>
                  <a:txBody>
                    <a:bodyPr/>
                    <a:lstStyle/>
                    <a:p>
                      <a:r>
                        <a:rPr lang="en-US" sz="2800" dirty="0"/>
                        <a:t>Numbers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800" dirty="0"/>
                        <a:t>“In the wilderness”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800" dirty="0"/>
                        <a:t>Numbers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800" dirty="0"/>
                        <a:t>  52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552647582"/>
                  </a:ext>
                </a:extLst>
              </a:tr>
              <a:tr h="463698">
                <a:tc>
                  <a:txBody>
                    <a:bodyPr/>
                    <a:lstStyle/>
                    <a:p>
                      <a:r>
                        <a:rPr lang="en-US" sz="2800" dirty="0"/>
                        <a:t>Deuteronomy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800" dirty="0"/>
                        <a:t>(spoken) “words”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800" dirty="0"/>
                        <a:t>repetition of the Law or 2nd Law*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800" dirty="0"/>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353880882"/>
                  </a:ext>
                </a:extLst>
              </a:tr>
              <a:tr h="463698">
                <a:tc>
                  <a:txBody>
                    <a:bodyPr/>
                    <a:lstStyle/>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800" dirty="0">
                          <a:solidFill>
                            <a:srgbClr val="FF0000"/>
                          </a:solidFill>
                        </a:rPr>
                        <a:t>Total # of Laws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800" dirty="0">
                          <a:solidFill>
                            <a:srgbClr val="FF0000"/>
                          </a:solidFill>
                        </a:rPr>
                        <a:t>613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303865242"/>
                  </a:ext>
                </a:extLst>
              </a:tr>
            </a:tbl>
          </a:graphicData>
        </a:graphic>
      </p:graphicFrame>
      <p:sp>
        <p:nvSpPr>
          <p:cNvPr id="4" name="TextBox 3"/>
          <p:cNvSpPr txBox="1"/>
          <p:nvPr/>
        </p:nvSpPr>
        <p:spPr>
          <a:xfrm>
            <a:off x="993531" y="5855677"/>
            <a:ext cx="10058400" cy="523220"/>
          </a:xfrm>
          <a:prstGeom prst="rect">
            <a:avLst/>
          </a:prstGeom>
          <a:noFill/>
        </p:spPr>
        <p:txBody>
          <a:bodyPr wrap="square" rtlCol="0">
            <a:spAutoFit/>
          </a:bodyPr>
          <a:lstStyle/>
          <a:p>
            <a:r>
              <a:rPr lang="en-US" sz="2800" dirty="0"/>
              <a:t>* Mistranslation of the Hebrew phrase “a copy of this law."</a:t>
            </a:r>
          </a:p>
        </p:txBody>
      </p:sp>
    </p:spTree>
    <p:extLst>
      <p:ext uri="{BB962C8B-B14F-4D97-AF65-F5344CB8AC3E}">
        <p14:creationId xmlns:p14="http://schemas.microsoft.com/office/powerpoint/2010/main" val="3223038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Mosaic Law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numCol="1">
            <a:normAutofit/>
          </a:bodyPr>
          <a:lstStyle/>
          <a:p>
            <a:r>
              <a:rPr lang="en-US" b="1" dirty="0">
                <a:solidFill>
                  <a:srgbClr val="0070C0"/>
                </a:solidFill>
              </a:rPr>
              <a:t>The Law can be divided into 34 categories per the following referenced website: </a:t>
            </a:r>
          </a:p>
          <a:p>
            <a:r>
              <a:rPr lang="en-US" b="1" dirty="0">
                <a:solidFill>
                  <a:srgbClr val="0070C0"/>
                </a:solidFill>
              </a:rPr>
              <a:t>To read all 613 laws go to </a:t>
            </a:r>
            <a:r>
              <a:rPr lang="en-US" b="1" dirty="0">
                <a:solidFill>
                  <a:srgbClr val="FF0000"/>
                </a:solidFill>
              </a:rPr>
              <a:t>jewfaq.org/613.htm</a:t>
            </a:r>
          </a:p>
          <a:p>
            <a:r>
              <a:rPr lang="en-US" b="1" dirty="0">
                <a:solidFill>
                  <a:srgbClr val="0070C0"/>
                </a:solidFill>
              </a:rPr>
              <a:t>The laws are derived from the Torah and contained in the </a:t>
            </a:r>
            <a:r>
              <a:rPr lang="en-US" b="1" i="1" dirty="0">
                <a:solidFill>
                  <a:srgbClr val="0070C0"/>
                </a:solidFill>
              </a:rPr>
              <a:t>Mishnah </a:t>
            </a:r>
            <a:r>
              <a:rPr lang="en-US" b="1" dirty="0">
                <a:solidFill>
                  <a:srgbClr val="0070C0"/>
                </a:solidFill>
              </a:rPr>
              <a:t>(oral law).</a:t>
            </a:r>
            <a:endParaRPr lang="en-US" b="1" i="1" dirty="0">
              <a:solidFill>
                <a:srgbClr val="0070C0"/>
              </a:solidFill>
            </a:endParaRPr>
          </a:p>
          <a:p>
            <a:r>
              <a:rPr lang="en-US" b="1" dirty="0">
                <a:solidFill>
                  <a:srgbClr val="0070C0"/>
                </a:solidFill>
              </a:rPr>
              <a:t>The following two slides list the 34 categories with the number of laws in each category.</a:t>
            </a:r>
          </a:p>
          <a:p>
            <a:r>
              <a:rPr lang="en-US" b="1" dirty="0">
                <a:solidFill>
                  <a:srgbClr val="0070C0"/>
                </a:solidFill>
              </a:rPr>
              <a:t>Each law on the list has the Scripture reference.</a:t>
            </a:r>
          </a:p>
          <a:p>
            <a:endParaRPr lang="en-US" b="1" dirty="0">
              <a:solidFill>
                <a:srgbClr val="0070C0"/>
              </a:solidFill>
            </a:endParaRPr>
          </a:p>
          <a:p>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1026475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862</Words>
  <Application>Microsoft Office PowerPoint</Application>
  <PresentationFormat>Widescreen</PresentationFormat>
  <Paragraphs>160</Paragraphs>
  <Slides>16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Cambria Math</vt:lpstr>
      <vt:lpstr>Office Theme</vt:lpstr>
      <vt:lpstr>Discipleship:  An  Introduction to  Systematic Theology and  Apologetics</vt:lpstr>
      <vt:lpstr>            Systematic Theology Syllabus</vt:lpstr>
      <vt:lpstr>Redemptive History/Doctrines of Redemption Syllabus</vt:lpstr>
      <vt:lpstr> The Law – The Mosaic Covenant Review (Exodus 19 – 24)  </vt:lpstr>
      <vt:lpstr> The Law – The Mosaic Law </vt:lpstr>
      <vt:lpstr> The Law – The Mosaic Law </vt:lpstr>
      <vt:lpstr> The Law – The Mosaic Law </vt:lpstr>
      <vt:lpstr> The Law – The Mosaic Law </vt:lpstr>
      <vt:lpstr> The Law – The Mosaic Law </vt:lpstr>
      <vt:lpstr> The Law – The Mosaic Law </vt:lpstr>
      <vt:lpstr> The Law – The Mosaic Law </vt:lpstr>
      <vt:lpstr> The Law – The Mosaic Law -  The NT Perspective </vt:lpstr>
      <vt:lpstr> The Law – The Mosaic Law -  The NT Perspective </vt:lpstr>
      <vt:lpstr> The Law – The Mosaic Law -  The NT Perspective </vt:lpstr>
      <vt:lpstr> The Law – The Mosaic Law -  The NT Perspective (Romans 7:7 – 25)</vt:lpstr>
      <vt:lpstr> The Law – The Mosaic Law -  The NT Perspective (Romans 7:7 – 25)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2017-05-08T01:16:14Z</dcterms:created>
  <dcterms:modified xsi:type="dcterms:W3CDTF">2017-05-08T01:18:14Z</dcterms:modified>
</cp:coreProperties>
</file>