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E08332-FDA5-467C-BF20-8BBAC7AA8DAA}" type="datetimeFigureOut">
              <a:rPr lang="en-US" smtClean="0"/>
              <a:t>5/28/2017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AC367A-4A98-4505-9808-3655C1B6482D}" type="slidenum">
              <a:rPr lang="en-US" smtClean="0"/>
              <a:t>‹#›</a:t>
            </a:fld>
            <a:endParaRPr lang="en-US"/>
          </a:p>
        </p:txBody>
      </p:sp>
    </p:spTree>
    <p:extLst>
      <p:ext uri="{BB962C8B-B14F-4D97-AF65-F5344CB8AC3E}">
        <p14:creationId xmlns:p14="http://schemas.microsoft.com/office/powerpoint/2010/main" val="560764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2</a:t>
            </a:fld>
            <a:endParaRPr lang="en-US" dirty="0"/>
          </a:p>
        </p:txBody>
      </p:sp>
    </p:spTree>
    <p:extLst>
      <p:ext uri="{BB962C8B-B14F-4D97-AF65-F5344CB8AC3E}">
        <p14:creationId xmlns:p14="http://schemas.microsoft.com/office/powerpoint/2010/main" val="20945689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11</a:t>
            </a:fld>
            <a:endParaRPr lang="en-US" dirty="0"/>
          </a:p>
        </p:txBody>
      </p:sp>
    </p:spTree>
    <p:extLst>
      <p:ext uri="{BB962C8B-B14F-4D97-AF65-F5344CB8AC3E}">
        <p14:creationId xmlns:p14="http://schemas.microsoft.com/office/powerpoint/2010/main" val="23916995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12</a:t>
            </a:fld>
            <a:endParaRPr lang="en-US" dirty="0"/>
          </a:p>
        </p:txBody>
      </p:sp>
    </p:spTree>
    <p:extLst>
      <p:ext uri="{BB962C8B-B14F-4D97-AF65-F5344CB8AC3E}">
        <p14:creationId xmlns:p14="http://schemas.microsoft.com/office/powerpoint/2010/main" val="36667357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13</a:t>
            </a:fld>
            <a:endParaRPr lang="en-US" dirty="0"/>
          </a:p>
        </p:txBody>
      </p:sp>
    </p:spTree>
    <p:extLst>
      <p:ext uri="{BB962C8B-B14F-4D97-AF65-F5344CB8AC3E}">
        <p14:creationId xmlns:p14="http://schemas.microsoft.com/office/powerpoint/2010/main" val="38981195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14</a:t>
            </a:fld>
            <a:endParaRPr lang="en-US" dirty="0"/>
          </a:p>
        </p:txBody>
      </p:sp>
    </p:spTree>
    <p:extLst>
      <p:ext uri="{BB962C8B-B14F-4D97-AF65-F5344CB8AC3E}">
        <p14:creationId xmlns:p14="http://schemas.microsoft.com/office/powerpoint/2010/main" val="28607856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15</a:t>
            </a:fld>
            <a:endParaRPr lang="en-US" dirty="0"/>
          </a:p>
        </p:txBody>
      </p:sp>
    </p:spTree>
    <p:extLst>
      <p:ext uri="{BB962C8B-B14F-4D97-AF65-F5344CB8AC3E}">
        <p14:creationId xmlns:p14="http://schemas.microsoft.com/office/powerpoint/2010/main" val="526924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16</a:t>
            </a:fld>
            <a:endParaRPr lang="en-US" dirty="0"/>
          </a:p>
        </p:txBody>
      </p:sp>
    </p:spTree>
    <p:extLst>
      <p:ext uri="{BB962C8B-B14F-4D97-AF65-F5344CB8AC3E}">
        <p14:creationId xmlns:p14="http://schemas.microsoft.com/office/powerpoint/2010/main" val="588722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17</a:t>
            </a:fld>
            <a:endParaRPr lang="en-US" dirty="0"/>
          </a:p>
        </p:txBody>
      </p:sp>
    </p:spTree>
    <p:extLst>
      <p:ext uri="{BB962C8B-B14F-4D97-AF65-F5344CB8AC3E}">
        <p14:creationId xmlns:p14="http://schemas.microsoft.com/office/powerpoint/2010/main" val="23453365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18</a:t>
            </a:fld>
            <a:endParaRPr lang="en-US" dirty="0"/>
          </a:p>
        </p:txBody>
      </p:sp>
    </p:spTree>
    <p:extLst>
      <p:ext uri="{BB962C8B-B14F-4D97-AF65-F5344CB8AC3E}">
        <p14:creationId xmlns:p14="http://schemas.microsoft.com/office/powerpoint/2010/main" val="10416667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19</a:t>
            </a:fld>
            <a:endParaRPr lang="en-US" dirty="0"/>
          </a:p>
        </p:txBody>
      </p:sp>
    </p:spTree>
    <p:extLst>
      <p:ext uri="{BB962C8B-B14F-4D97-AF65-F5344CB8AC3E}">
        <p14:creationId xmlns:p14="http://schemas.microsoft.com/office/powerpoint/2010/main" val="29462253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20</a:t>
            </a:fld>
            <a:endParaRPr lang="en-US" dirty="0"/>
          </a:p>
        </p:txBody>
      </p:sp>
    </p:spTree>
    <p:extLst>
      <p:ext uri="{BB962C8B-B14F-4D97-AF65-F5344CB8AC3E}">
        <p14:creationId xmlns:p14="http://schemas.microsoft.com/office/powerpoint/2010/main" val="4200975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3</a:t>
            </a:fld>
            <a:endParaRPr lang="en-US" dirty="0"/>
          </a:p>
        </p:txBody>
      </p:sp>
    </p:spTree>
    <p:extLst>
      <p:ext uri="{BB962C8B-B14F-4D97-AF65-F5344CB8AC3E}">
        <p14:creationId xmlns:p14="http://schemas.microsoft.com/office/powerpoint/2010/main" val="31189025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21</a:t>
            </a:fld>
            <a:endParaRPr lang="en-US" dirty="0"/>
          </a:p>
        </p:txBody>
      </p:sp>
    </p:spTree>
    <p:extLst>
      <p:ext uri="{BB962C8B-B14F-4D97-AF65-F5344CB8AC3E}">
        <p14:creationId xmlns:p14="http://schemas.microsoft.com/office/powerpoint/2010/main" val="737252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4</a:t>
            </a:fld>
            <a:endParaRPr lang="en-US" dirty="0"/>
          </a:p>
        </p:txBody>
      </p:sp>
    </p:spTree>
    <p:extLst>
      <p:ext uri="{BB962C8B-B14F-4D97-AF65-F5344CB8AC3E}">
        <p14:creationId xmlns:p14="http://schemas.microsoft.com/office/powerpoint/2010/main" val="1810489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5</a:t>
            </a:fld>
            <a:endParaRPr lang="en-US" dirty="0"/>
          </a:p>
        </p:txBody>
      </p:sp>
    </p:spTree>
    <p:extLst>
      <p:ext uri="{BB962C8B-B14F-4D97-AF65-F5344CB8AC3E}">
        <p14:creationId xmlns:p14="http://schemas.microsoft.com/office/powerpoint/2010/main" val="3691533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6</a:t>
            </a:fld>
            <a:endParaRPr lang="en-US" dirty="0"/>
          </a:p>
        </p:txBody>
      </p:sp>
    </p:spTree>
    <p:extLst>
      <p:ext uri="{BB962C8B-B14F-4D97-AF65-F5344CB8AC3E}">
        <p14:creationId xmlns:p14="http://schemas.microsoft.com/office/powerpoint/2010/main" val="3863774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7</a:t>
            </a:fld>
            <a:endParaRPr lang="en-US" dirty="0"/>
          </a:p>
        </p:txBody>
      </p:sp>
    </p:spTree>
    <p:extLst>
      <p:ext uri="{BB962C8B-B14F-4D97-AF65-F5344CB8AC3E}">
        <p14:creationId xmlns:p14="http://schemas.microsoft.com/office/powerpoint/2010/main" val="406147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8</a:t>
            </a:fld>
            <a:endParaRPr lang="en-US" dirty="0"/>
          </a:p>
        </p:txBody>
      </p:sp>
    </p:spTree>
    <p:extLst>
      <p:ext uri="{BB962C8B-B14F-4D97-AF65-F5344CB8AC3E}">
        <p14:creationId xmlns:p14="http://schemas.microsoft.com/office/powerpoint/2010/main" val="263260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9</a:t>
            </a:fld>
            <a:endParaRPr lang="en-US" dirty="0"/>
          </a:p>
        </p:txBody>
      </p:sp>
    </p:spTree>
    <p:extLst>
      <p:ext uri="{BB962C8B-B14F-4D97-AF65-F5344CB8AC3E}">
        <p14:creationId xmlns:p14="http://schemas.microsoft.com/office/powerpoint/2010/main" val="309822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10</a:t>
            </a:fld>
            <a:endParaRPr lang="en-US" dirty="0"/>
          </a:p>
        </p:txBody>
      </p:sp>
    </p:spTree>
    <p:extLst>
      <p:ext uri="{BB962C8B-B14F-4D97-AF65-F5344CB8AC3E}">
        <p14:creationId xmlns:p14="http://schemas.microsoft.com/office/powerpoint/2010/main" val="3598234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887B442-E57B-4643-AB65-3C9D23DE5D64}" type="datetimeFigureOut">
              <a:rPr lang="en-US" smtClean="0"/>
              <a:t>5/28/2017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A5526-474E-4828-9F81-EC755C8DFC7F}" type="slidenum">
              <a:rPr lang="en-US" smtClean="0"/>
              <a:t>‹#›</a:t>
            </a:fld>
            <a:endParaRPr lang="en-US"/>
          </a:p>
        </p:txBody>
      </p:sp>
    </p:spTree>
    <p:extLst>
      <p:ext uri="{BB962C8B-B14F-4D97-AF65-F5344CB8AC3E}">
        <p14:creationId xmlns:p14="http://schemas.microsoft.com/office/powerpoint/2010/main" val="1557554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87B442-E57B-4643-AB65-3C9D23DE5D64}" type="datetimeFigureOut">
              <a:rPr lang="en-US" smtClean="0"/>
              <a:t>5/28/2017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A5526-474E-4828-9F81-EC755C8DFC7F}" type="slidenum">
              <a:rPr lang="en-US" smtClean="0"/>
              <a:t>‹#›</a:t>
            </a:fld>
            <a:endParaRPr lang="en-US"/>
          </a:p>
        </p:txBody>
      </p:sp>
    </p:spTree>
    <p:extLst>
      <p:ext uri="{BB962C8B-B14F-4D97-AF65-F5344CB8AC3E}">
        <p14:creationId xmlns:p14="http://schemas.microsoft.com/office/powerpoint/2010/main" val="2386766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87B442-E57B-4643-AB65-3C9D23DE5D64}" type="datetimeFigureOut">
              <a:rPr lang="en-US" smtClean="0"/>
              <a:t>5/28/2017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A5526-474E-4828-9F81-EC755C8DFC7F}" type="slidenum">
              <a:rPr lang="en-US" smtClean="0"/>
              <a:t>‹#›</a:t>
            </a:fld>
            <a:endParaRPr lang="en-US"/>
          </a:p>
        </p:txBody>
      </p:sp>
    </p:spTree>
    <p:extLst>
      <p:ext uri="{BB962C8B-B14F-4D97-AF65-F5344CB8AC3E}">
        <p14:creationId xmlns:p14="http://schemas.microsoft.com/office/powerpoint/2010/main" val="3447577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87B442-E57B-4643-AB65-3C9D23DE5D64}" type="datetimeFigureOut">
              <a:rPr lang="en-US" smtClean="0"/>
              <a:t>5/28/2017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A5526-474E-4828-9F81-EC755C8DFC7F}" type="slidenum">
              <a:rPr lang="en-US" smtClean="0"/>
              <a:t>‹#›</a:t>
            </a:fld>
            <a:endParaRPr lang="en-US"/>
          </a:p>
        </p:txBody>
      </p:sp>
    </p:spTree>
    <p:extLst>
      <p:ext uri="{BB962C8B-B14F-4D97-AF65-F5344CB8AC3E}">
        <p14:creationId xmlns:p14="http://schemas.microsoft.com/office/powerpoint/2010/main" val="4095712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887B442-E57B-4643-AB65-3C9D23DE5D64}" type="datetimeFigureOut">
              <a:rPr lang="en-US" smtClean="0"/>
              <a:t>5/28/2017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A5526-474E-4828-9F81-EC755C8DFC7F}" type="slidenum">
              <a:rPr lang="en-US" smtClean="0"/>
              <a:t>‹#›</a:t>
            </a:fld>
            <a:endParaRPr lang="en-US"/>
          </a:p>
        </p:txBody>
      </p:sp>
    </p:spTree>
    <p:extLst>
      <p:ext uri="{BB962C8B-B14F-4D97-AF65-F5344CB8AC3E}">
        <p14:creationId xmlns:p14="http://schemas.microsoft.com/office/powerpoint/2010/main" val="2455150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887B442-E57B-4643-AB65-3C9D23DE5D64}" type="datetimeFigureOut">
              <a:rPr lang="en-US" smtClean="0"/>
              <a:t>5/28/2017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2A5526-474E-4828-9F81-EC755C8DFC7F}" type="slidenum">
              <a:rPr lang="en-US" smtClean="0"/>
              <a:t>‹#›</a:t>
            </a:fld>
            <a:endParaRPr lang="en-US"/>
          </a:p>
        </p:txBody>
      </p:sp>
    </p:spTree>
    <p:extLst>
      <p:ext uri="{BB962C8B-B14F-4D97-AF65-F5344CB8AC3E}">
        <p14:creationId xmlns:p14="http://schemas.microsoft.com/office/powerpoint/2010/main" val="182154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887B442-E57B-4643-AB65-3C9D23DE5D64}" type="datetimeFigureOut">
              <a:rPr lang="en-US" smtClean="0"/>
              <a:t>5/28/2017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2A5526-474E-4828-9F81-EC755C8DFC7F}" type="slidenum">
              <a:rPr lang="en-US" smtClean="0"/>
              <a:t>‹#›</a:t>
            </a:fld>
            <a:endParaRPr lang="en-US"/>
          </a:p>
        </p:txBody>
      </p:sp>
    </p:spTree>
    <p:extLst>
      <p:ext uri="{BB962C8B-B14F-4D97-AF65-F5344CB8AC3E}">
        <p14:creationId xmlns:p14="http://schemas.microsoft.com/office/powerpoint/2010/main" val="3118063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87B442-E57B-4643-AB65-3C9D23DE5D64}" type="datetimeFigureOut">
              <a:rPr lang="en-US" smtClean="0"/>
              <a:t>5/28/2017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2A5526-474E-4828-9F81-EC755C8DFC7F}" type="slidenum">
              <a:rPr lang="en-US" smtClean="0"/>
              <a:t>‹#›</a:t>
            </a:fld>
            <a:endParaRPr lang="en-US"/>
          </a:p>
        </p:txBody>
      </p:sp>
    </p:spTree>
    <p:extLst>
      <p:ext uri="{BB962C8B-B14F-4D97-AF65-F5344CB8AC3E}">
        <p14:creationId xmlns:p14="http://schemas.microsoft.com/office/powerpoint/2010/main" val="3745761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87B442-E57B-4643-AB65-3C9D23DE5D64}" type="datetimeFigureOut">
              <a:rPr lang="en-US" smtClean="0"/>
              <a:t>5/28/2017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2A5526-474E-4828-9F81-EC755C8DFC7F}" type="slidenum">
              <a:rPr lang="en-US" smtClean="0"/>
              <a:t>‹#›</a:t>
            </a:fld>
            <a:endParaRPr lang="en-US"/>
          </a:p>
        </p:txBody>
      </p:sp>
    </p:spTree>
    <p:extLst>
      <p:ext uri="{BB962C8B-B14F-4D97-AF65-F5344CB8AC3E}">
        <p14:creationId xmlns:p14="http://schemas.microsoft.com/office/powerpoint/2010/main" val="3449228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887B442-E57B-4643-AB65-3C9D23DE5D64}" type="datetimeFigureOut">
              <a:rPr lang="en-US" smtClean="0"/>
              <a:t>5/28/2017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2A5526-474E-4828-9F81-EC755C8DFC7F}" type="slidenum">
              <a:rPr lang="en-US" smtClean="0"/>
              <a:t>‹#›</a:t>
            </a:fld>
            <a:endParaRPr lang="en-US"/>
          </a:p>
        </p:txBody>
      </p:sp>
    </p:spTree>
    <p:extLst>
      <p:ext uri="{BB962C8B-B14F-4D97-AF65-F5344CB8AC3E}">
        <p14:creationId xmlns:p14="http://schemas.microsoft.com/office/powerpoint/2010/main" val="2229606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887B442-E57B-4643-AB65-3C9D23DE5D64}" type="datetimeFigureOut">
              <a:rPr lang="en-US" smtClean="0"/>
              <a:t>5/28/2017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2A5526-474E-4828-9F81-EC755C8DFC7F}" type="slidenum">
              <a:rPr lang="en-US" smtClean="0"/>
              <a:t>‹#›</a:t>
            </a:fld>
            <a:endParaRPr lang="en-US"/>
          </a:p>
        </p:txBody>
      </p:sp>
    </p:spTree>
    <p:extLst>
      <p:ext uri="{BB962C8B-B14F-4D97-AF65-F5344CB8AC3E}">
        <p14:creationId xmlns:p14="http://schemas.microsoft.com/office/powerpoint/2010/main" val="1891312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87B442-E57B-4643-AB65-3C9D23DE5D64}" type="datetimeFigureOut">
              <a:rPr lang="en-US" smtClean="0"/>
              <a:t>5/28/2017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2A5526-474E-4828-9F81-EC755C8DFC7F}" type="slidenum">
              <a:rPr lang="en-US" smtClean="0"/>
              <a:t>‹#›</a:t>
            </a:fld>
            <a:endParaRPr lang="en-US"/>
          </a:p>
        </p:txBody>
      </p:sp>
    </p:spTree>
    <p:extLst>
      <p:ext uri="{BB962C8B-B14F-4D97-AF65-F5344CB8AC3E}">
        <p14:creationId xmlns:p14="http://schemas.microsoft.com/office/powerpoint/2010/main" val="2129465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 The Law</a:t>
            </a:r>
            <a:endParaRPr lang="en-US" sz="2800" dirty="0"/>
          </a:p>
          <a:p>
            <a:r>
              <a:rPr lang="en-US" b="1" dirty="0">
                <a:solidFill>
                  <a:srgbClr val="0070C0"/>
                </a:solidFill>
              </a:rPr>
              <a:t>The Heights Church May 28, 2017</a:t>
            </a:r>
          </a:p>
        </p:txBody>
      </p:sp>
    </p:spTree>
    <p:extLst>
      <p:ext uri="{BB962C8B-B14F-4D97-AF65-F5344CB8AC3E}">
        <p14:creationId xmlns:p14="http://schemas.microsoft.com/office/powerpoint/2010/main" val="2850616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Old Testament Sacrificial System -Burnt Offerings (Leviticus 1)</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Autofit/>
          </a:bodyPr>
          <a:lstStyle/>
          <a:p>
            <a:pPr marL="457200" lvl="1" indent="0">
              <a:buNone/>
            </a:pPr>
            <a:r>
              <a:rPr lang="en-US" sz="2800" b="1" dirty="0">
                <a:solidFill>
                  <a:srgbClr val="0070C0"/>
                </a:solidFill>
              </a:rPr>
              <a:t>Goats represent his bearing of the </a:t>
            </a:r>
            <a:r>
              <a:rPr lang="en-US" sz="2800" b="1" dirty="0" err="1">
                <a:solidFill>
                  <a:srgbClr val="0070C0"/>
                </a:solidFill>
              </a:rPr>
              <a:t>offerer’s</a:t>
            </a:r>
            <a:r>
              <a:rPr lang="en-US" sz="2800" b="1" dirty="0">
                <a:solidFill>
                  <a:srgbClr val="0070C0"/>
                </a:solidFill>
              </a:rPr>
              <a:t> sin. </a:t>
            </a:r>
            <a:r>
              <a:rPr lang="en-US" sz="2800" dirty="0"/>
              <a:t>For I tell you that this Scripture must be fulfilled in me: And he was numbered with the transgressors. For what is written about me has its fulfillment. (Luke 22:37) </a:t>
            </a:r>
          </a:p>
          <a:p>
            <a:pPr marL="457200" lvl="1" indent="0">
              <a:buNone/>
            </a:pPr>
            <a:r>
              <a:rPr lang="en-US" sz="2800" dirty="0"/>
              <a:t>Therefore I will divide him a portion with the many,</a:t>
            </a:r>
            <a:r>
              <a:rPr lang="en-US" sz="2800" baseline="30000" dirty="0"/>
              <a:t> </a:t>
            </a:r>
            <a:r>
              <a:rPr lang="en-US" sz="2800" dirty="0"/>
              <a:t>and he shall divide the spoil with the strong, because he poured out his soul to death and was numbered with the transgressors; yet he bore the sin of </a:t>
            </a:r>
            <a:r>
              <a:rPr lang="en-US" sz="2800" dirty="0">
                <a:solidFill>
                  <a:srgbClr val="FF0000"/>
                </a:solidFill>
              </a:rPr>
              <a:t>many</a:t>
            </a:r>
            <a:r>
              <a:rPr lang="en-US" sz="2800" dirty="0"/>
              <a:t>, and makes intercession for the transgressors. (Isaiah 53:12)</a:t>
            </a:r>
            <a:endParaRPr lang="en-US" sz="2800" b="1" dirty="0">
              <a:solidFill>
                <a:srgbClr val="0070C0"/>
              </a:solidFill>
            </a:endParaRPr>
          </a:p>
          <a:p>
            <a:pPr marL="457200" lvl="1" indent="0">
              <a:buNone/>
            </a:pPr>
            <a:r>
              <a:rPr lang="en-US" sz="2800" b="1" dirty="0">
                <a:solidFill>
                  <a:srgbClr val="0070C0"/>
                </a:solidFill>
              </a:rPr>
              <a:t>Turtledove or pigeons symbolize his innocence and poverty. </a:t>
            </a:r>
            <a:r>
              <a:rPr lang="en-US" sz="2800" dirty="0"/>
              <a:t>For it was indeed fitting that we should have such a high priest, holy, </a:t>
            </a:r>
            <a:r>
              <a:rPr lang="en-US" sz="2800" dirty="0">
                <a:solidFill>
                  <a:srgbClr val="FF0000"/>
                </a:solidFill>
              </a:rPr>
              <a:t>innocent</a:t>
            </a:r>
            <a:r>
              <a:rPr lang="en-US" sz="2800" dirty="0"/>
              <a:t>, unstained, separated from sinners, and exalted above the heavens. (Hebrews 7:26) </a:t>
            </a:r>
          </a:p>
          <a:p>
            <a:pPr marL="457200" lvl="1" indent="0">
              <a:buNone/>
            </a:pPr>
            <a:r>
              <a:rPr lang="en-US" sz="2800" dirty="0"/>
              <a:t>For you know the grace of our Lord Jesus Christ, that though he was rich, yet for your sake he became </a:t>
            </a:r>
            <a:r>
              <a:rPr lang="en-US" sz="2800" dirty="0">
                <a:solidFill>
                  <a:srgbClr val="FF0000"/>
                </a:solidFill>
              </a:rPr>
              <a:t>poor</a:t>
            </a:r>
            <a:r>
              <a:rPr lang="en-US" sz="2800" dirty="0"/>
              <a:t>, so that you by his poverty might become rich. (2 Corinthians 8:9)</a:t>
            </a:r>
            <a:endParaRPr lang="en-US" sz="28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181430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077" y="0"/>
            <a:ext cx="10843846"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Old Testament Sacrificial System -Grain and Drink Offerings  (Leviticus 2)</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674077" y="732692"/>
            <a:ext cx="10843846" cy="5974837"/>
          </a:xfrm>
          <a:solidFill>
            <a:srgbClr val="FFFFCC"/>
          </a:solidFill>
        </p:spPr>
        <p:txBody>
          <a:bodyPr>
            <a:normAutofit/>
          </a:bodyPr>
          <a:lstStyle/>
          <a:p>
            <a:pPr>
              <a:lnSpc>
                <a:spcPct val="100000"/>
              </a:lnSpc>
            </a:pPr>
            <a:r>
              <a:rPr lang="en-US" altLang="en-US" b="1" dirty="0" bmk="">
                <a:solidFill>
                  <a:srgbClr val="0070C0"/>
                </a:solidFill>
                <a:cs typeface="Times New Roman" panose="02020603050405020304" pitchFamily="18" charset="0"/>
              </a:rPr>
              <a:t>Grain and drink offerings have two primary meanings. </a:t>
            </a:r>
          </a:p>
          <a:p>
            <a:pPr marL="1428750" lvl="2" indent="-514350">
              <a:lnSpc>
                <a:spcPct val="100000"/>
              </a:lnSpc>
              <a:buFont typeface="+mj-lt"/>
              <a:buAutoNum type="arabicPeriod"/>
            </a:pPr>
            <a:r>
              <a:rPr lang="en-US" altLang="en-US" sz="2800" b="1" dirty="0" bmk="">
                <a:solidFill>
                  <a:srgbClr val="0070C0"/>
                </a:solidFill>
                <a:cs typeface="Times New Roman" panose="02020603050405020304" pitchFamily="18" charset="0"/>
              </a:rPr>
              <a:t>They are analogous to tithes (first fruits and the bread of the Presence). God is sovereign and bountiful in his bestowal of earthly blessings so they dedicate to God the best of his gifts.</a:t>
            </a:r>
          </a:p>
          <a:p>
            <a:pPr lvl="4">
              <a:lnSpc>
                <a:spcPct val="100000"/>
              </a:lnSpc>
            </a:pPr>
            <a:r>
              <a:rPr lang="en-US" altLang="en-US" sz="2800" b="1" dirty="0" bmk="">
                <a:solidFill>
                  <a:srgbClr val="0070C0"/>
                </a:solidFill>
                <a:cs typeface="Times New Roman" panose="02020603050405020304" pitchFamily="18" charset="0"/>
              </a:rPr>
              <a:t>Flour – main support of life</a:t>
            </a:r>
          </a:p>
          <a:p>
            <a:pPr lvl="4">
              <a:lnSpc>
                <a:spcPct val="100000"/>
              </a:lnSpc>
            </a:pPr>
            <a:r>
              <a:rPr lang="en-US" altLang="en-US" sz="2800" b="1" dirty="0" bmk="">
                <a:solidFill>
                  <a:srgbClr val="0070C0"/>
                </a:solidFill>
                <a:cs typeface="Times New Roman" panose="02020603050405020304" pitchFamily="18" charset="0"/>
              </a:rPr>
              <a:t>Oil – symbol of richness</a:t>
            </a:r>
          </a:p>
          <a:p>
            <a:pPr lvl="4">
              <a:lnSpc>
                <a:spcPct val="100000"/>
              </a:lnSpc>
            </a:pPr>
            <a:r>
              <a:rPr lang="en-US" altLang="en-US" sz="2800" b="1" dirty="0" bmk="">
                <a:solidFill>
                  <a:srgbClr val="0070C0"/>
                </a:solidFill>
                <a:cs typeface="Times New Roman" panose="02020603050405020304" pitchFamily="18" charset="0"/>
              </a:rPr>
              <a:t>Wine – symbol of vigor and refreshment</a:t>
            </a:r>
          </a:p>
          <a:p>
            <a:pPr>
              <a:lnSpc>
                <a:spcPct val="100000"/>
              </a:lnSpc>
            </a:pPr>
            <a:endParaRPr lang="en-US" altLang="en-US" b="1" dirty="0" bmk="">
              <a:solidFill>
                <a:srgbClr val="0070C0"/>
              </a:solidFill>
            </a:endParaRPr>
          </a:p>
          <a:p>
            <a:pPr marL="0" indent="0">
              <a:buNone/>
            </a:pPr>
            <a:r>
              <a:rPr lang="en-US" sz="2800" b="1" dirty="0">
                <a:solidFill>
                  <a:srgbClr val="0070C0"/>
                </a:solidFill>
              </a:rPr>
              <a:t>           2.   They are a symbol of the spiritual food Israel sought from their  </a:t>
            </a:r>
          </a:p>
          <a:p>
            <a:pPr marL="0" indent="0">
              <a:buNone/>
            </a:pPr>
            <a:r>
              <a:rPr lang="en-US" b="1" dirty="0">
                <a:solidFill>
                  <a:srgbClr val="0070C0"/>
                </a:solidFill>
              </a:rPr>
              <a:t>                  spiritual labor (good works).</a:t>
            </a:r>
            <a:endParaRPr lang="en-US" sz="28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221785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Old Testament Sacrificial System -Grain Offerings (Leviticus 2)</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fontScale="92500"/>
          </a:bodyPr>
          <a:lstStyle/>
          <a:p>
            <a:pPr>
              <a:lnSpc>
                <a:spcPct val="100000"/>
              </a:lnSpc>
            </a:pPr>
            <a:r>
              <a:rPr lang="en-US" sz="3000" b="1" dirty="0">
                <a:solidFill>
                  <a:srgbClr val="0070C0"/>
                </a:solidFill>
              </a:rPr>
              <a:t>The Hebrew word for </a:t>
            </a:r>
            <a:r>
              <a:rPr lang="en-US" sz="3000" b="1" i="1" dirty="0">
                <a:solidFill>
                  <a:srgbClr val="0070C0"/>
                </a:solidFill>
              </a:rPr>
              <a:t>grain offering</a:t>
            </a:r>
            <a:r>
              <a:rPr lang="en-US" sz="3000" b="1" dirty="0">
                <a:solidFill>
                  <a:srgbClr val="0070C0"/>
                </a:solidFill>
              </a:rPr>
              <a:t>, occurs 211 times in the Old Testament. It means </a:t>
            </a:r>
            <a:r>
              <a:rPr lang="en-US" sz="3000" b="1" i="1" dirty="0">
                <a:solidFill>
                  <a:srgbClr val="0070C0"/>
                </a:solidFill>
              </a:rPr>
              <a:t>gift, present, tribute, offering, grain offering</a:t>
            </a:r>
            <a:r>
              <a:rPr lang="en-US" sz="3000" b="1" dirty="0">
                <a:solidFill>
                  <a:srgbClr val="0070C0"/>
                </a:solidFill>
              </a:rPr>
              <a:t>, and is derived from a verb root that either means </a:t>
            </a:r>
            <a:r>
              <a:rPr lang="en-US" sz="3000" b="1" i="1" dirty="0">
                <a:solidFill>
                  <a:srgbClr val="0070C0"/>
                </a:solidFill>
              </a:rPr>
              <a:t>to give or lend. </a:t>
            </a:r>
            <a:r>
              <a:rPr lang="en-US" sz="3000" b="1" i="1" dirty="0"/>
              <a:t> </a:t>
            </a:r>
          </a:p>
          <a:p>
            <a:pPr>
              <a:lnSpc>
                <a:spcPct val="100000"/>
              </a:lnSpc>
            </a:pPr>
            <a:r>
              <a:rPr lang="en-US" sz="3000" b="1" dirty="0">
                <a:solidFill>
                  <a:srgbClr val="0070C0"/>
                </a:solidFill>
              </a:rPr>
              <a:t>There were two basic ways to make the offering:</a:t>
            </a:r>
          </a:p>
          <a:p>
            <a:pPr marL="914400" lvl="1" indent="-457200">
              <a:lnSpc>
                <a:spcPct val="100000"/>
              </a:lnSpc>
              <a:buFont typeface="+mj-lt"/>
              <a:buAutoNum type="arabicPeriod"/>
            </a:pPr>
            <a:r>
              <a:rPr lang="en-US" altLang="en-US" sz="3000" b="1" dirty="0" bmk="">
                <a:solidFill>
                  <a:srgbClr val="0070C0"/>
                </a:solidFill>
                <a:cs typeface="Times New Roman" panose="02020603050405020304" pitchFamily="18" charset="0"/>
              </a:rPr>
              <a:t>Partly of unground roasted ears of grain and partly of fine flour. Oil was poured on the grain, incense added and the mixture seasoned with salt.</a:t>
            </a:r>
          </a:p>
          <a:p>
            <a:pPr marL="914400" lvl="1" indent="-457200">
              <a:lnSpc>
                <a:spcPct val="100000"/>
              </a:lnSpc>
              <a:buFont typeface="+mj-lt"/>
              <a:buAutoNum type="arabicPeriod"/>
            </a:pPr>
            <a:r>
              <a:rPr lang="en-US" altLang="en-US" sz="3000" b="1" dirty="0" bmk="">
                <a:solidFill>
                  <a:srgbClr val="0070C0"/>
                </a:solidFill>
                <a:cs typeface="Times New Roman" panose="02020603050405020304" pitchFamily="18" charset="0"/>
              </a:rPr>
              <a:t>The grain offering could also be made into cakes and cooked in </a:t>
            </a:r>
            <a:r>
              <a:rPr lang="en-US" sz="3000" b="1" dirty="0">
                <a:solidFill>
                  <a:srgbClr val="0070C0"/>
                </a:solidFill>
              </a:rPr>
              <a:t>an oven, griddle or pan before offering it. It had to be prepared of fine flour, oil seasoned with salt and without yeast. An </a:t>
            </a:r>
            <a:r>
              <a:rPr lang="en-US" sz="3000" b="1" dirty="0" err="1">
                <a:solidFill>
                  <a:srgbClr val="0070C0"/>
                </a:solidFill>
              </a:rPr>
              <a:t>omer</a:t>
            </a:r>
            <a:r>
              <a:rPr lang="en-US" sz="3000" b="1" dirty="0">
                <a:solidFill>
                  <a:srgbClr val="0070C0"/>
                </a:solidFill>
              </a:rPr>
              <a:t> of flour was used and made into ten cakes except for the High Priests daily offering of twelve cakes.</a:t>
            </a:r>
          </a:p>
          <a:p>
            <a:pPr marL="914400" lvl="1" indent="-457200">
              <a:lnSpc>
                <a:spcPct val="100000"/>
              </a:lnSpc>
              <a:buFont typeface="+mj-lt"/>
              <a:buAutoNum type="arabicPeriod"/>
            </a:pPr>
            <a:endParaRPr lang="en-US" altLang="en-US" b="1" dirty="0" bmk="">
              <a:solidFill>
                <a:srgbClr val="0070C0"/>
              </a:solidFill>
              <a:cs typeface="Times New Roman" panose="02020603050405020304" pitchFamily="18" charset="0"/>
            </a:endParaRPr>
          </a:p>
          <a:p>
            <a:pPr marL="914400" lvl="1" indent="-457200">
              <a:lnSpc>
                <a:spcPct val="100000"/>
              </a:lnSpc>
              <a:buFont typeface="+mj-lt"/>
              <a:buAutoNum type="arabicPeriod"/>
            </a:pPr>
            <a:endParaRPr lang="en-US" altLang="en-US" b="1" dirty="0" bmk="">
              <a:solidFill>
                <a:srgbClr val="0070C0"/>
              </a:solidFill>
              <a:cs typeface="Times New Roman" panose="02020603050405020304" pitchFamily="18" charset="0"/>
            </a:endParaRPr>
          </a:p>
          <a:p>
            <a:pPr>
              <a:lnSpc>
                <a:spcPct val="100000"/>
              </a:lnSpc>
            </a:pPr>
            <a:endParaRPr lang="en-US" altLang="en-US" b="1" dirty="0" bmk="">
              <a:solidFill>
                <a:srgbClr val="0070C0"/>
              </a:solidFill>
            </a:endParaRPr>
          </a:p>
          <a:p>
            <a:pPr marL="0" indent="0">
              <a:buNone/>
            </a:pPr>
            <a:endParaRPr lang="en-US" sz="28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984224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br>
              <a:rPr lang="en-US" sz="2800" b="1" dirty="0">
                <a:cs typeface="Arial" panose="020B0604020202020204" pitchFamily="34" charset="0"/>
              </a:rPr>
            </a:br>
            <a:r>
              <a:rPr lang="en-US" sz="2800" b="1" dirty="0">
                <a:cs typeface="Arial" panose="020B0604020202020204" pitchFamily="34" charset="0"/>
              </a:rPr>
              <a:t>The Old Testament Sacrificial System -Grain Offerings (Leviticus 2)</a:t>
            </a:r>
            <a:br>
              <a:rPr lang="en-US" sz="2800" b="1" dirty="0">
                <a:cs typeface="Arial" panose="020B0604020202020204" pitchFamily="34" charset="0"/>
              </a:rPr>
            </a:b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a:lnSpc>
                <a:spcPct val="100000"/>
              </a:lnSpc>
            </a:pPr>
            <a:r>
              <a:rPr lang="en-US" b="1" dirty="0">
                <a:solidFill>
                  <a:srgbClr val="0070C0"/>
                </a:solidFill>
              </a:rPr>
              <a:t>The grain offering was offered daily at 3 p.m., when the evening offering was presented, while the Israelites assembled in the outer court for prayer. </a:t>
            </a:r>
          </a:p>
          <a:p>
            <a:pPr>
              <a:lnSpc>
                <a:spcPct val="100000"/>
              </a:lnSpc>
            </a:pPr>
            <a:r>
              <a:rPr lang="en-US" b="1" dirty="0">
                <a:solidFill>
                  <a:srgbClr val="0070C0"/>
                </a:solidFill>
              </a:rPr>
              <a:t>After the priest had burnt a handful, the rest was given to the priests to eat and constituted an important part of the food available to them.</a:t>
            </a:r>
            <a:r>
              <a:rPr lang="en-US" dirty="0"/>
              <a:t> </a:t>
            </a:r>
          </a:p>
          <a:p>
            <a:pPr>
              <a:lnSpc>
                <a:spcPct val="100000"/>
              </a:lnSpc>
            </a:pPr>
            <a:r>
              <a:rPr lang="en-US" altLang="en-US" b="1" dirty="0" bmk="">
                <a:solidFill>
                  <a:srgbClr val="0070C0"/>
                </a:solidFill>
                <a:cs typeface="Times New Roman" panose="02020603050405020304" pitchFamily="18" charset="0"/>
              </a:rPr>
              <a:t>The grain and drink offerings could be public or private and could be brought by themselves or with burnt or peace offerings BUT never with sin or guilt offerings.</a:t>
            </a:r>
          </a:p>
          <a:p>
            <a:pPr>
              <a:lnSpc>
                <a:spcPct val="100000"/>
              </a:lnSpc>
            </a:pPr>
            <a:endParaRPr lang="en-US" altLang="en-US" b="1" dirty="0" bmk="">
              <a:solidFill>
                <a:srgbClr val="0070C0"/>
              </a:solidFill>
            </a:endParaRPr>
          </a:p>
          <a:p>
            <a:pPr marL="0" indent="0">
              <a:buNone/>
            </a:pPr>
            <a:endParaRPr lang="en-US" sz="28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237160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br>
              <a:rPr lang="en-US" sz="2800" b="1" dirty="0">
                <a:cs typeface="Arial" panose="020B0604020202020204" pitchFamily="34" charset="0"/>
              </a:rPr>
            </a:br>
            <a:r>
              <a:rPr lang="en-US" sz="2800" b="1" dirty="0">
                <a:cs typeface="Arial" panose="020B0604020202020204" pitchFamily="34" charset="0"/>
              </a:rPr>
              <a:t>The Old Testament Sacrificial System -Grain Offerings (Leviticus 2)</a:t>
            </a:r>
            <a:br>
              <a:rPr lang="en-US" sz="2800" b="1" dirty="0">
                <a:cs typeface="Arial" panose="020B0604020202020204" pitchFamily="34" charset="0"/>
              </a:rPr>
            </a:b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pPr>
              <a:lnSpc>
                <a:spcPct val="100000"/>
              </a:lnSpc>
            </a:pPr>
            <a:r>
              <a:rPr lang="en-US" altLang="en-US" b="1" dirty="0" bmk="">
                <a:solidFill>
                  <a:srgbClr val="0070C0"/>
                </a:solidFill>
                <a:cs typeface="Times New Roman" panose="02020603050405020304" pitchFamily="18" charset="0"/>
              </a:rPr>
              <a:t>The drink offering was always wine.</a:t>
            </a:r>
          </a:p>
          <a:p>
            <a:pPr>
              <a:lnSpc>
                <a:spcPct val="100000"/>
              </a:lnSpc>
            </a:pPr>
            <a:r>
              <a:rPr lang="en-US" b="1" dirty="0">
                <a:solidFill>
                  <a:srgbClr val="0070C0"/>
                </a:solidFill>
              </a:rPr>
              <a:t>The first recorded occurrence of a drink offering was that given by Jacob in Genesis 35:14, right after God changed his name to Israel.</a:t>
            </a:r>
          </a:p>
          <a:p>
            <a:pPr marL="0" indent="0">
              <a:lnSpc>
                <a:spcPct val="100000"/>
              </a:lnSpc>
              <a:buNone/>
            </a:pPr>
            <a:r>
              <a:rPr lang="en-US" dirty="0"/>
              <a:t>And Jacob set up a pillar in the place where he had spoken with him, a pillar of stone. He poured out a drink offering on it and poured oil on it.</a:t>
            </a:r>
            <a:endParaRPr lang="en-US" b="1" dirty="0">
              <a:solidFill>
                <a:srgbClr val="0070C0"/>
              </a:solidFill>
            </a:endParaRPr>
          </a:p>
          <a:p>
            <a:pPr>
              <a:lnSpc>
                <a:spcPct val="100000"/>
              </a:lnSpc>
            </a:pPr>
            <a:r>
              <a:rPr lang="en-US" b="1" dirty="0">
                <a:solidFill>
                  <a:srgbClr val="0070C0"/>
                </a:solidFill>
              </a:rPr>
              <a:t> Drink offerings were also included with burnt and grain offerings in God-ordained sacrifices, including the morning and evening sacrifices of Exodus 29:40. </a:t>
            </a:r>
          </a:p>
          <a:p>
            <a:pPr>
              <a:lnSpc>
                <a:spcPct val="100000"/>
              </a:lnSpc>
            </a:pPr>
            <a:r>
              <a:rPr lang="en-US" b="1" dirty="0">
                <a:solidFill>
                  <a:srgbClr val="0070C0"/>
                </a:solidFill>
              </a:rPr>
              <a:t>One-quarter </a:t>
            </a:r>
            <a:r>
              <a:rPr lang="en-US" b="1" dirty="0" err="1">
                <a:solidFill>
                  <a:srgbClr val="0070C0"/>
                </a:solidFill>
              </a:rPr>
              <a:t>hin</a:t>
            </a:r>
            <a:r>
              <a:rPr lang="en-US" b="1" dirty="0">
                <a:solidFill>
                  <a:srgbClr val="0070C0"/>
                </a:solidFill>
              </a:rPr>
              <a:t>, of wine was poured out into the altar fire for each lamb sacrificed (Numbers 15:4-5). A ram sacrifice required one third of a </a:t>
            </a:r>
            <a:r>
              <a:rPr lang="en-US" b="1" dirty="0" err="1">
                <a:solidFill>
                  <a:srgbClr val="0070C0"/>
                </a:solidFill>
              </a:rPr>
              <a:t>hin</a:t>
            </a:r>
            <a:r>
              <a:rPr lang="en-US" b="1" dirty="0">
                <a:solidFill>
                  <a:srgbClr val="0070C0"/>
                </a:solidFill>
              </a:rPr>
              <a:t> (Numbers 15:6), and a bull required one half (Numbers 15:10).</a:t>
            </a:r>
            <a:br>
              <a:rPr lang="en-US" b="1" dirty="0">
                <a:solidFill>
                  <a:srgbClr val="0070C0"/>
                </a:solidFill>
              </a:rPr>
            </a:br>
            <a:endParaRPr lang="en-US" altLang="en-US" b="1" dirty="0" bmk="">
              <a:solidFill>
                <a:srgbClr val="0070C0"/>
              </a:solidFill>
            </a:endParaRPr>
          </a:p>
          <a:p>
            <a:pPr marL="0" indent="0">
              <a:buNone/>
            </a:pPr>
            <a:endParaRPr lang="en-US" sz="28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557588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br>
              <a:rPr lang="en-US" sz="2800" b="1" dirty="0">
                <a:cs typeface="Arial" panose="020B0604020202020204" pitchFamily="34" charset="0"/>
              </a:rPr>
            </a:br>
            <a:r>
              <a:rPr lang="en-US" sz="2800" b="1" dirty="0">
                <a:cs typeface="Arial" panose="020B0604020202020204" pitchFamily="34" charset="0"/>
              </a:rPr>
              <a:t>The Old Testament Sacrificial System -Grain Offerings (Leviticus 2)</a:t>
            </a:r>
            <a:br>
              <a:rPr lang="en-US" sz="2800" b="1" dirty="0">
                <a:cs typeface="Arial" panose="020B0604020202020204" pitchFamily="34" charset="0"/>
              </a:rPr>
            </a:b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a:lnSpc>
                <a:spcPct val="100000"/>
              </a:lnSpc>
            </a:pPr>
            <a:r>
              <a:rPr lang="en-US" b="1" dirty="0">
                <a:solidFill>
                  <a:srgbClr val="0070C0"/>
                </a:solidFill>
              </a:rPr>
              <a:t>Twice Paul refers to himself as being poured out as a drink offering.</a:t>
            </a:r>
          </a:p>
          <a:p>
            <a:pPr>
              <a:lnSpc>
                <a:spcPct val="100000"/>
              </a:lnSpc>
            </a:pPr>
            <a:r>
              <a:rPr lang="en-US" dirty="0"/>
              <a:t>Even if I am to be poured out as a drink offering upon the sacrificial offering of your faith, I am glad and rejoice with you all. (Philippians 2:17)</a:t>
            </a:r>
          </a:p>
          <a:p>
            <a:r>
              <a:rPr lang="en-US" dirty="0"/>
              <a:t>For I am already being poured out as a drink offering, and the time of my departure has come. I have fought the good fight, I have finished the race, I have kept the faith. (2 Timothy 4:6-7)</a:t>
            </a:r>
          </a:p>
          <a:p>
            <a:pPr marL="0" indent="0">
              <a:lnSpc>
                <a:spcPct val="100000"/>
              </a:lnSpc>
              <a:buNone/>
            </a:pPr>
            <a:br>
              <a:rPr lang="en-US" b="1" dirty="0">
                <a:solidFill>
                  <a:srgbClr val="0070C0"/>
                </a:solidFill>
              </a:rPr>
            </a:br>
            <a:endParaRPr lang="en-US" altLang="en-US" b="1" dirty="0" bmk="">
              <a:solidFill>
                <a:srgbClr val="0070C0"/>
              </a:solidFill>
            </a:endParaRPr>
          </a:p>
          <a:p>
            <a:pPr marL="0" indent="0">
              <a:buNone/>
            </a:pPr>
            <a:endParaRPr lang="en-US" sz="28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724262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br>
              <a:rPr lang="en-US" sz="2800" b="1" dirty="0">
                <a:cs typeface="Arial" panose="020B0604020202020204" pitchFamily="34" charset="0"/>
              </a:rPr>
            </a:br>
            <a:r>
              <a:rPr lang="en-US" sz="2800" b="1" dirty="0">
                <a:cs typeface="Arial" panose="020B0604020202020204" pitchFamily="34" charset="0"/>
              </a:rPr>
              <a:t>The Old Testament Sacrificial System -Grain Offerings (Leviticus 2)</a:t>
            </a:r>
            <a:br>
              <a:rPr lang="en-US" sz="2800" b="1" dirty="0">
                <a:cs typeface="Arial" panose="020B0604020202020204" pitchFamily="34" charset="0"/>
              </a:rPr>
            </a:b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a:lnSpc>
                <a:spcPct val="100000"/>
              </a:lnSpc>
            </a:pPr>
            <a:r>
              <a:rPr lang="en-US" altLang="en-US" b="1" dirty="0" bmk="">
                <a:solidFill>
                  <a:srgbClr val="0070C0"/>
                </a:solidFill>
                <a:cs typeface="Times New Roman" panose="02020603050405020304" pitchFamily="18" charset="0"/>
              </a:rPr>
              <a:t>The public grain offerings were the 12 loaves of the bread of the Presence, the </a:t>
            </a:r>
            <a:r>
              <a:rPr lang="en-US" altLang="en-US" b="1" dirty="0" err="1" bmk="">
                <a:solidFill>
                  <a:srgbClr val="0070C0"/>
                </a:solidFill>
                <a:cs typeface="Times New Roman" panose="02020603050405020304" pitchFamily="18" charset="0"/>
              </a:rPr>
              <a:t>omer</a:t>
            </a:r>
            <a:r>
              <a:rPr lang="en-US" altLang="en-US" b="1" dirty="0" bmk="">
                <a:solidFill>
                  <a:srgbClr val="0070C0"/>
                </a:solidFill>
                <a:cs typeface="Times New Roman" panose="02020603050405020304" pitchFamily="18" charset="0"/>
              </a:rPr>
              <a:t> of wheat on the second day of Passover, and the two wave loaves at Pentecost.</a:t>
            </a:r>
          </a:p>
          <a:p>
            <a:pPr>
              <a:lnSpc>
                <a:spcPct val="100000"/>
              </a:lnSpc>
            </a:pPr>
            <a:r>
              <a:rPr lang="en-US" altLang="en-US" b="1" dirty="0" bmk="">
                <a:solidFill>
                  <a:srgbClr val="0070C0"/>
                </a:solidFill>
                <a:cs typeface="Times New Roman" panose="02020603050405020304" pitchFamily="18" charset="0"/>
              </a:rPr>
              <a:t>There were four private offerings prescribed by the Law.</a:t>
            </a:r>
          </a:p>
          <a:p>
            <a:pPr marL="971550" lvl="1" indent="-514350">
              <a:lnSpc>
                <a:spcPct val="100000"/>
              </a:lnSpc>
              <a:buFont typeface="+mj-lt"/>
              <a:buAutoNum type="arabicPeriod"/>
            </a:pPr>
            <a:r>
              <a:rPr lang="en-US" altLang="en-US" sz="2800" b="1" dirty="0" bmk="">
                <a:solidFill>
                  <a:srgbClr val="0070C0"/>
                </a:solidFill>
                <a:cs typeface="Times New Roman" panose="02020603050405020304" pitchFamily="18" charset="0"/>
              </a:rPr>
              <a:t>Daily grain offering of the High Priest baked into 12 cakes (Leviticus 6:14-18)</a:t>
            </a:r>
          </a:p>
          <a:p>
            <a:pPr marL="971550" lvl="1" indent="-514350">
              <a:lnSpc>
                <a:spcPct val="100000"/>
              </a:lnSpc>
              <a:buFont typeface="+mj-lt"/>
              <a:buAutoNum type="arabicPeriod"/>
            </a:pPr>
            <a:r>
              <a:rPr lang="en-US" altLang="en-US" sz="2800" b="1" dirty="0" bmk="">
                <a:solidFill>
                  <a:srgbClr val="0070C0"/>
                </a:solidFill>
                <a:cs typeface="Times New Roman" panose="02020603050405020304" pitchFamily="18" charset="0"/>
              </a:rPr>
              <a:t>Consecration of priests (Leviticus 6:20)</a:t>
            </a:r>
          </a:p>
          <a:p>
            <a:pPr marL="971550" lvl="1" indent="-514350">
              <a:lnSpc>
                <a:spcPct val="100000"/>
              </a:lnSpc>
              <a:buFont typeface="+mj-lt"/>
              <a:buAutoNum type="arabicPeriod"/>
            </a:pPr>
            <a:r>
              <a:rPr lang="en-US" altLang="en-US" sz="2800" b="1" dirty="0" bmk="">
                <a:solidFill>
                  <a:srgbClr val="0070C0"/>
                </a:solidFill>
                <a:cs typeface="Times New Roman" panose="02020603050405020304" pitchFamily="18" charset="0"/>
              </a:rPr>
              <a:t>Substitution for a sin offering  in the case of poverty (Leviticus 5:11-12)</a:t>
            </a:r>
          </a:p>
          <a:p>
            <a:pPr marL="971550" lvl="1" indent="-514350">
              <a:lnSpc>
                <a:spcPct val="100000"/>
              </a:lnSpc>
              <a:buFont typeface="+mj-lt"/>
              <a:buAutoNum type="arabicPeriod"/>
            </a:pPr>
            <a:r>
              <a:rPr lang="en-US" altLang="en-US" sz="2800" b="1" dirty="0" bmk="">
                <a:solidFill>
                  <a:srgbClr val="0070C0"/>
                </a:solidFill>
                <a:cs typeface="Times New Roman" panose="02020603050405020304" pitchFamily="18" charset="0"/>
              </a:rPr>
              <a:t>Jealously (Numbers 5:15)</a:t>
            </a:r>
          </a:p>
          <a:p>
            <a:pPr>
              <a:lnSpc>
                <a:spcPct val="100000"/>
              </a:lnSpc>
            </a:pPr>
            <a:endParaRPr lang="en-US" altLang="en-US" b="1" dirty="0" bmk="">
              <a:solidFill>
                <a:srgbClr val="0070C0"/>
              </a:solidFill>
            </a:endParaRPr>
          </a:p>
          <a:p>
            <a:pPr marL="0" indent="0">
              <a:buNone/>
            </a:pPr>
            <a:endParaRPr lang="en-US" sz="28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3865945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br>
              <a:rPr lang="en-US" sz="2800" b="1" dirty="0">
                <a:cs typeface="Arial" panose="020B0604020202020204" pitchFamily="34" charset="0"/>
              </a:rPr>
            </a:br>
            <a:r>
              <a:rPr lang="en-US" sz="2800" b="1" dirty="0">
                <a:cs typeface="Arial" panose="020B0604020202020204" pitchFamily="34" charset="0"/>
              </a:rPr>
              <a:t>The Old Testament Sacrificial System -Grain Offerings (Leviticus 2)</a:t>
            </a:r>
            <a:br>
              <a:rPr lang="en-US" sz="2800" b="1" dirty="0">
                <a:cs typeface="Arial" panose="020B0604020202020204" pitchFamily="34" charset="0"/>
              </a:rPr>
            </a:b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a:lnSpc>
                <a:spcPct val="100000"/>
              </a:lnSpc>
            </a:pPr>
            <a:r>
              <a:rPr lang="en-US" altLang="en-US" b="1" dirty="0" bmk="">
                <a:solidFill>
                  <a:srgbClr val="0070C0"/>
                </a:solidFill>
                <a:cs typeface="Times New Roman" panose="02020603050405020304" pitchFamily="18" charset="0"/>
              </a:rPr>
              <a:t>The priest brought the grain offering in on a silver or golden plate and then transferred it to a holy vessel. He put oil and frankincense on it. Standing at the SE corner of the alter he took the handful to be burned laid frankincense on it, salted it and placed it on the alter.</a:t>
            </a:r>
          </a:p>
          <a:p>
            <a:pPr>
              <a:lnSpc>
                <a:spcPct val="100000"/>
              </a:lnSpc>
            </a:pPr>
            <a:r>
              <a:rPr lang="en-US" altLang="en-US" sz="2800" b="1" dirty="0" bmk="">
                <a:solidFill>
                  <a:srgbClr val="0070C0"/>
                </a:solidFill>
                <a:cs typeface="Times New Roman" panose="02020603050405020304" pitchFamily="18" charset="0"/>
              </a:rPr>
              <a:t>The rest of the offering belonged to the priest except that offerings of the High Priest and the consecration of priests were entirely burned.</a:t>
            </a:r>
          </a:p>
          <a:p>
            <a:pPr>
              <a:lnSpc>
                <a:spcPct val="100000"/>
              </a:lnSpc>
            </a:pPr>
            <a:r>
              <a:rPr lang="en-US" altLang="en-US" b="1" dirty="0" bmk="">
                <a:solidFill>
                  <a:srgbClr val="0070C0"/>
                </a:solidFill>
                <a:cs typeface="Times New Roman" panose="02020603050405020304" pitchFamily="18" charset="0"/>
              </a:rPr>
              <a:t>Every grain offering was accompanied by a drink offering.</a:t>
            </a:r>
          </a:p>
          <a:p>
            <a:pPr>
              <a:lnSpc>
                <a:spcPct val="100000"/>
              </a:lnSpc>
            </a:pPr>
            <a:r>
              <a:rPr lang="en-US" b="1" dirty="0">
                <a:solidFill>
                  <a:srgbClr val="0070C0"/>
                </a:solidFill>
              </a:rPr>
              <a:t>There was also a daily grain offering wholly to be consumed by the fire. It was offered for priests from the day of their ordination and illustrated the high priest’s sinfulness and need for daily forgiveness.</a:t>
            </a:r>
          </a:p>
          <a:p>
            <a:pPr>
              <a:lnSpc>
                <a:spcPct val="100000"/>
              </a:lnSpc>
            </a:pPr>
            <a:endParaRPr lang="en-US" altLang="en-US" b="1" dirty="0" bmk="">
              <a:solidFill>
                <a:srgbClr val="0070C0"/>
              </a:solidFill>
              <a:cs typeface="Times New Roman" panose="02020603050405020304" pitchFamily="18" charset="0"/>
            </a:endParaRPr>
          </a:p>
          <a:p>
            <a:pPr>
              <a:lnSpc>
                <a:spcPct val="100000"/>
              </a:lnSpc>
            </a:pPr>
            <a:endParaRPr lang="en-US" altLang="en-US" sz="2800" b="1" dirty="0" bmk="">
              <a:solidFill>
                <a:srgbClr val="0070C0"/>
              </a:solidFill>
              <a:cs typeface="Times New Roman" panose="02020603050405020304" pitchFamily="18" charset="0"/>
            </a:endParaRPr>
          </a:p>
          <a:p>
            <a:pPr marL="0" indent="0">
              <a:lnSpc>
                <a:spcPct val="100000"/>
              </a:lnSpc>
              <a:buNone/>
            </a:pPr>
            <a:endParaRPr lang="en-US" altLang="en-US" b="1" dirty="0" bmk="">
              <a:solidFill>
                <a:srgbClr val="0070C0"/>
              </a:solidFill>
            </a:endParaRPr>
          </a:p>
          <a:p>
            <a:pPr marL="0" indent="0">
              <a:buNone/>
            </a:pPr>
            <a:endParaRPr lang="en-US" sz="28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645818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Old Testament Sacrificial System -Grain Offerings (Leviticus 2)</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a:lnSpc>
                <a:spcPct val="100000"/>
              </a:lnSpc>
            </a:pPr>
            <a:r>
              <a:rPr lang="en-US" b="1" dirty="0">
                <a:solidFill>
                  <a:srgbClr val="0070C0"/>
                </a:solidFill>
              </a:rPr>
              <a:t>The elements offered in the grain offering have symbolic meaning from the NT perspective. The offering represents Christ’s human perfections tested by suffering.</a:t>
            </a:r>
            <a:r>
              <a:rPr lang="en-US" dirty="0"/>
              <a:t> Do not labor for the food that perishes, but for the food that endures to eternal life, which the Son of Man will give to you. For on him God the Father has set his seal."  John 6:27)</a:t>
            </a:r>
            <a:endParaRPr lang="en-US" b="1" dirty="0">
              <a:solidFill>
                <a:srgbClr val="0070C0"/>
              </a:solidFill>
            </a:endParaRPr>
          </a:p>
          <a:p>
            <a:pPr lvl="1">
              <a:lnSpc>
                <a:spcPct val="100000"/>
              </a:lnSpc>
            </a:pPr>
            <a:r>
              <a:rPr lang="en-US" sz="2800" b="1" dirty="0">
                <a:solidFill>
                  <a:srgbClr val="0070C0"/>
                </a:solidFill>
              </a:rPr>
              <a:t>Fire = testing by suffering unto death</a:t>
            </a:r>
          </a:p>
          <a:p>
            <a:pPr lvl="1">
              <a:lnSpc>
                <a:spcPct val="100000"/>
              </a:lnSpc>
            </a:pPr>
            <a:r>
              <a:rPr lang="en-US" sz="2800" b="1" dirty="0">
                <a:solidFill>
                  <a:srgbClr val="0070C0"/>
                </a:solidFill>
              </a:rPr>
              <a:t>Frankincense = aroma of His life toward the Father</a:t>
            </a:r>
          </a:p>
          <a:p>
            <a:pPr lvl="1">
              <a:lnSpc>
                <a:spcPct val="100000"/>
              </a:lnSpc>
            </a:pPr>
            <a:r>
              <a:rPr lang="en-US" sz="2800" b="1" dirty="0">
                <a:solidFill>
                  <a:srgbClr val="0070C0"/>
                </a:solidFill>
              </a:rPr>
              <a:t>Absence of leaven = His character as the “Truth”</a:t>
            </a:r>
          </a:p>
          <a:p>
            <a:pPr marL="0" indent="0">
              <a:lnSpc>
                <a:spcPct val="100000"/>
              </a:lnSpc>
              <a:buNone/>
            </a:pPr>
            <a:endParaRPr lang="en-US" b="1" dirty="0">
              <a:solidFill>
                <a:srgbClr val="0070C0"/>
              </a:solidFill>
            </a:endParaRPr>
          </a:p>
          <a:p>
            <a:pPr marL="0" indent="0">
              <a:lnSpc>
                <a:spcPct val="100000"/>
              </a:lnSpc>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283351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Old Testament Sacrificial System -Grain Offerings (Leviticus 2)</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a:lnSpc>
                <a:spcPct val="100000"/>
              </a:lnSpc>
            </a:pPr>
            <a:r>
              <a:rPr lang="en-US" b="1" dirty="0">
                <a:solidFill>
                  <a:srgbClr val="0070C0"/>
                </a:solidFill>
              </a:rPr>
              <a:t>Ultimately, Jesus became the bread of life who was offered to God for us, and who is all the nourishment we need for life. </a:t>
            </a:r>
          </a:p>
          <a:p>
            <a:pPr marL="0" indent="0">
              <a:lnSpc>
                <a:spcPct val="100000"/>
              </a:lnSpc>
              <a:buNone/>
            </a:pPr>
            <a:r>
              <a:rPr lang="en-US" dirty="0"/>
              <a:t>Jesus then said to them, "Truly, truly, I say to you, it was not Moses who gave you the bread from heaven, but my Father gives you the true bread from heaven. For the bread of God is he who comes down from heaven and gives life to the world." They said to him, "Sir, give us this bread always." Jesus said to them, "I am the bread of life; whoever comes to me shall not hunger, and whoever believes in me shall never thirst. (John 6:32-35</a:t>
            </a:r>
          </a:p>
          <a:p>
            <a:pPr marL="0" indent="0">
              <a:lnSpc>
                <a:spcPct val="100000"/>
              </a:lnSpc>
              <a:buNone/>
            </a:pPr>
            <a:endParaRPr lang="en-US" b="1" dirty="0">
              <a:solidFill>
                <a:srgbClr val="0070C0"/>
              </a:solidFill>
            </a:endParaRPr>
          </a:p>
          <a:p>
            <a:pPr marL="0" indent="0">
              <a:lnSpc>
                <a:spcPct val="100000"/>
              </a:lnSpc>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316665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Old Testament Sacrificial System -Burnt Offerings (Leviticus 1)</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a:lnSpc>
                <a:spcPct val="100000"/>
              </a:lnSpc>
            </a:pPr>
            <a:r>
              <a:rPr lang="en-US" altLang="en-US" b="1" dirty="0">
                <a:solidFill>
                  <a:srgbClr val="0070C0"/>
                </a:solidFill>
                <a:latin typeface="Calibri" panose="020F0502020204030204" pitchFamily="34" charset="0"/>
                <a:cs typeface="Times New Roman" panose="02020603050405020304" pitchFamily="18" charset="0"/>
              </a:rPr>
              <a:t>The first burnt offering can be found when Noah set foot again on dry ground after the flood. (Genesis 8:20-21)</a:t>
            </a:r>
          </a:p>
          <a:p>
            <a:pPr marL="0" indent="0">
              <a:buNone/>
            </a:pPr>
            <a:r>
              <a:rPr lang="en-US" dirty="0"/>
              <a:t>Then Noah built an altar to the LORD and took some of every clean animal and some of every clean bird and offered burnt offerings on the altar.  And when the LORD smelled the pleasing aroma, the LORD said in his heart, "I will never again curse the ground because of man, for the intention of man's heart is evil from his youth. Neither will I ever again strike down every living creature as I have done. </a:t>
            </a:r>
            <a:endParaRPr lang="en-US" altLang="en-US" b="1" dirty="0">
              <a:solidFill>
                <a:srgbClr val="0070C0"/>
              </a:solidFill>
              <a:latin typeface="Calibri" panose="020F0502020204030204" pitchFamily="34" charset="0"/>
              <a:cs typeface="Times New Roman" panose="02020603050405020304" pitchFamily="18" charset="0"/>
            </a:endParaRPr>
          </a:p>
          <a:p>
            <a:pPr>
              <a:lnSpc>
                <a:spcPct val="100000"/>
              </a:lnSpc>
            </a:pPr>
            <a:r>
              <a:rPr lang="en-US" altLang="en-US" b="1" dirty="0">
                <a:solidFill>
                  <a:srgbClr val="0070C0"/>
                </a:solidFill>
                <a:latin typeface="Calibri" panose="020F0502020204030204" pitchFamily="34" charset="0"/>
                <a:cs typeface="Times New Roman" panose="02020603050405020304" pitchFamily="18" charset="0"/>
              </a:rPr>
              <a:t>The burnt offering is the first one described in Leviticus, and it is the one most frequently performed – every day in the morning” and “at twilight” (Numbers 28:4). </a:t>
            </a:r>
          </a:p>
          <a:p>
            <a:pPr>
              <a:lnSpc>
                <a:spcPct val="100000"/>
              </a:lnSpc>
            </a:pPr>
            <a:r>
              <a:rPr lang="en-US" altLang="en-US" b="1" dirty="0">
                <a:solidFill>
                  <a:srgbClr val="0070C0"/>
                </a:solidFill>
                <a:latin typeface="Calibri" panose="020F0502020204030204" pitchFamily="34" charset="0"/>
                <a:cs typeface="Times New Roman" panose="02020603050405020304" pitchFamily="18" charset="0"/>
              </a:rPr>
              <a:t>It is unique in that it is the only offering that was burned up completely (except for the animal’s skin) </a:t>
            </a:r>
          </a:p>
          <a:p>
            <a:pPr marL="0" indent="0">
              <a:lnSpc>
                <a:spcPct val="100000"/>
              </a:lnSpc>
              <a:buNone/>
            </a:pPr>
            <a:endParaRPr lang="en-US" altLang="en-US" b="1" dirty="0">
              <a:solidFill>
                <a:srgbClr val="0070C0"/>
              </a:solidFill>
              <a:latin typeface="Times New Roman" panose="02020603050405020304" pitchFamily="18" charset="0"/>
              <a:cs typeface="Times New Roman" panose="02020603050405020304" pitchFamily="18" charset="0"/>
            </a:endParaRPr>
          </a:p>
          <a:p>
            <a:pPr marL="0" indent="0">
              <a:buNone/>
            </a:pPr>
            <a:endParaRPr lang="en-US" sz="28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88695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Old Testament Sacrificial System -Grain Offerings (Leviticus 2)</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a:lnSpc>
                <a:spcPct val="100000"/>
              </a:lnSpc>
            </a:pPr>
            <a:r>
              <a:rPr lang="en-US" b="1" dirty="0">
                <a:solidFill>
                  <a:srgbClr val="0070C0"/>
                </a:solidFill>
              </a:rPr>
              <a:t>In the New Testament the Greek word commonly used for </a:t>
            </a:r>
            <a:r>
              <a:rPr lang="en-US" b="1" i="1" dirty="0">
                <a:solidFill>
                  <a:srgbClr val="0070C0"/>
                </a:solidFill>
              </a:rPr>
              <a:t>sacrifice</a:t>
            </a:r>
            <a:r>
              <a:rPr lang="en-US" b="1" dirty="0">
                <a:solidFill>
                  <a:srgbClr val="0070C0"/>
                </a:solidFill>
              </a:rPr>
              <a:t> is the same used to translate the Hebrew word for </a:t>
            </a:r>
            <a:r>
              <a:rPr lang="en-US" b="1" i="1" dirty="0">
                <a:solidFill>
                  <a:srgbClr val="0070C0"/>
                </a:solidFill>
              </a:rPr>
              <a:t>grain offering</a:t>
            </a:r>
            <a:r>
              <a:rPr lang="en-US" b="1" dirty="0">
                <a:solidFill>
                  <a:srgbClr val="0070C0"/>
                </a:solidFill>
              </a:rPr>
              <a:t> in the Septuagint.</a:t>
            </a:r>
          </a:p>
          <a:p>
            <a:pPr>
              <a:lnSpc>
                <a:spcPct val="100000"/>
              </a:lnSpc>
            </a:pPr>
            <a:r>
              <a:rPr lang="en-US" b="1" dirty="0">
                <a:solidFill>
                  <a:srgbClr val="0070C0"/>
                </a:solidFill>
              </a:rPr>
              <a:t> As the Israelites brought their best wheat kernels as an offering to the Lord, we are to show the same dedication and worship to the Lord. </a:t>
            </a:r>
          </a:p>
          <a:p>
            <a:pPr>
              <a:lnSpc>
                <a:spcPct val="100000"/>
              </a:lnSpc>
            </a:pPr>
            <a:r>
              <a:rPr lang="en-US" b="1" dirty="0">
                <a:solidFill>
                  <a:srgbClr val="0070C0"/>
                </a:solidFill>
              </a:rPr>
              <a:t>And as the offering was to be holy, without honey or yeast, we are to be holy to the Lord; and as it had to be seasoned with salt, so are we to be the “salt of the earth” (Matthew 5:3).</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353087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Old Testament Sacrificial System -Grain Offerings (Leviticus 2)</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a:lnSpc>
                <a:spcPct val="100000"/>
              </a:lnSpc>
            </a:pPr>
            <a:r>
              <a:rPr lang="en-US" b="1" dirty="0">
                <a:solidFill>
                  <a:srgbClr val="0070C0"/>
                </a:solidFill>
              </a:rPr>
              <a:t>There are two probable reasons why yeast and honey were forbidden.</a:t>
            </a:r>
          </a:p>
          <a:p>
            <a:pPr marL="971550" lvl="1" indent="-514350">
              <a:lnSpc>
                <a:spcPct val="100000"/>
              </a:lnSpc>
              <a:buFont typeface="+mj-lt"/>
              <a:buAutoNum type="arabicPeriod"/>
            </a:pPr>
            <a:r>
              <a:rPr lang="en-US" sz="2800" b="1" dirty="0">
                <a:solidFill>
                  <a:srgbClr val="0070C0"/>
                </a:solidFill>
              </a:rPr>
              <a:t>Yeast and honey would be prone to ferment and decay thus changing the nature of the offering, </a:t>
            </a:r>
          </a:p>
          <a:p>
            <a:pPr marL="971550" lvl="1" indent="-514350">
              <a:lnSpc>
                <a:spcPct val="100000"/>
              </a:lnSpc>
              <a:buFont typeface="+mj-lt"/>
              <a:buAutoNum type="arabicPeriod"/>
            </a:pPr>
            <a:r>
              <a:rPr lang="en-US" sz="2800" b="1" dirty="0">
                <a:solidFill>
                  <a:srgbClr val="0070C0"/>
                </a:solidFill>
              </a:rPr>
              <a:t>Leaven and honey were used in pagan worship practices in the ancient Near East, so they were prohibited in the Israelite religion.</a:t>
            </a:r>
            <a:endParaRPr lang="en-US" altLang="en-US" b="1" dirty="0" bmk="">
              <a:solidFill>
                <a:srgbClr val="0070C0"/>
              </a:solidFill>
            </a:endParaRPr>
          </a:p>
          <a:p>
            <a:pPr>
              <a:lnSpc>
                <a:spcPct val="100000"/>
              </a:lnSpc>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587712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Old Testament Sacrificial System -Burnt Offerings (Leviticus 1)</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a:lnSpc>
                <a:spcPct val="100000"/>
              </a:lnSpc>
            </a:pPr>
            <a:r>
              <a:rPr lang="en-US" altLang="en-US" b="1" dirty="0">
                <a:solidFill>
                  <a:srgbClr val="0070C0"/>
                </a:solidFill>
                <a:latin typeface="Calibri" panose="020F0502020204030204" pitchFamily="34" charset="0"/>
                <a:cs typeface="Times New Roman" panose="02020603050405020304" pitchFamily="18" charset="0"/>
              </a:rPr>
              <a:t>The Hebrew word for </a:t>
            </a:r>
            <a:r>
              <a:rPr lang="en-US" altLang="en-US" b="1" i="1" dirty="0">
                <a:solidFill>
                  <a:srgbClr val="0070C0"/>
                </a:solidFill>
                <a:latin typeface="Calibri" panose="020F0502020204030204" pitchFamily="34" charset="0"/>
                <a:cs typeface="Times New Roman" panose="02020603050405020304" pitchFamily="18" charset="0"/>
              </a:rPr>
              <a:t>burnt offering</a:t>
            </a:r>
            <a:r>
              <a:rPr lang="en-US" altLang="en-US" b="1" dirty="0">
                <a:solidFill>
                  <a:srgbClr val="0070C0"/>
                </a:solidFill>
                <a:latin typeface="Calibri" panose="020F0502020204030204" pitchFamily="34" charset="0"/>
                <a:cs typeface="Times New Roman" panose="02020603050405020304" pitchFamily="18" charset="0"/>
              </a:rPr>
              <a:t> is (</a:t>
            </a:r>
            <a:r>
              <a:rPr lang="en-US" altLang="en-US" b="1" i="1" dirty="0" err="1">
                <a:solidFill>
                  <a:srgbClr val="0070C0"/>
                </a:solidFill>
                <a:latin typeface="Calibri" panose="020F0502020204030204" pitchFamily="34" charset="0"/>
                <a:cs typeface="Times New Roman" panose="02020603050405020304" pitchFamily="18" charset="0"/>
              </a:rPr>
              <a:t>ōlâ</a:t>
            </a:r>
            <a:r>
              <a:rPr lang="en-US" altLang="en-US" b="1" dirty="0">
                <a:solidFill>
                  <a:srgbClr val="0070C0"/>
                </a:solidFill>
                <a:latin typeface="Calibri" panose="020F0502020204030204" pitchFamily="34" charset="0"/>
                <a:cs typeface="Times New Roman" panose="02020603050405020304" pitchFamily="18" charset="0"/>
              </a:rPr>
              <a:t>), occurring 287 times </a:t>
            </a:r>
            <a:r>
              <a:rPr lang="en-US" altLang="en-US" b="1" dirty="0" bmk="">
                <a:solidFill>
                  <a:srgbClr val="0070C0"/>
                </a:solidFill>
                <a:latin typeface="Calibri" panose="020F0502020204030204" pitchFamily="34" charset="0"/>
                <a:cs typeface="Times New Roman" panose="02020603050405020304" pitchFamily="18" charset="0"/>
              </a:rPr>
              <a:t>in the Old Testament, and means </a:t>
            </a:r>
            <a:r>
              <a:rPr lang="en-US" altLang="en-US" b="1" i="1" dirty="0" bmk="">
                <a:solidFill>
                  <a:srgbClr val="0070C0"/>
                </a:solidFill>
                <a:latin typeface="Calibri" panose="020F0502020204030204" pitchFamily="34" charset="0"/>
                <a:cs typeface="Times New Roman" panose="02020603050405020304" pitchFamily="18" charset="0"/>
              </a:rPr>
              <a:t>ascent. </a:t>
            </a:r>
            <a:endParaRPr lang="en-US" altLang="en-US" b="1" dirty="0" bmk="">
              <a:solidFill>
                <a:srgbClr val="0070C0"/>
              </a:solidFill>
              <a:latin typeface="Calibri" panose="020F0502020204030204" pitchFamily="34" charset="0"/>
              <a:cs typeface="Times New Roman" panose="02020603050405020304" pitchFamily="18" charset="0"/>
            </a:endParaRPr>
          </a:p>
          <a:p>
            <a:pPr>
              <a:lnSpc>
                <a:spcPct val="100000"/>
              </a:lnSpc>
            </a:pPr>
            <a:r>
              <a:rPr lang="en-US" altLang="en-US" b="1" dirty="0" bmk="">
                <a:solidFill>
                  <a:srgbClr val="0070C0"/>
                </a:solidFill>
                <a:latin typeface="Calibri" panose="020F0502020204030204" pitchFamily="34" charset="0"/>
                <a:cs typeface="Times New Roman" panose="02020603050405020304" pitchFamily="18" charset="0"/>
              </a:rPr>
              <a:t> It was the smoke of the burning sacrifice that ascended to the Lord, as “an aroma pleasing to the Lord”. </a:t>
            </a:r>
          </a:p>
          <a:p>
            <a:pPr>
              <a:lnSpc>
                <a:spcPct val="100000"/>
              </a:lnSpc>
            </a:pPr>
            <a:r>
              <a:rPr lang="en-US" altLang="en-US" b="1" dirty="0" bmk="">
                <a:solidFill>
                  <a:srgbClr val="0070C0"/>
                </a:solidFill>
                <a:latin typeface="Calibri" panose="020F0502020204030204" pitchFamily="34" charset="0"/>
                <a:cs typeface="Times New Roman" panose="02020603050405020304" pitchFamily="18" charset="0"/>
              </a:rPr>
              <a:t>The burnt offering symbolized the entire surrender to God of the individual or congregation. </a:t>
            </a:r>
          </a:p>
          <a:p>
            <a:pPr>
              <a:lnSpc>
                <a:spcPct val="100000"/>
              </a:lnSpc>
            </a:pPr>
            <a:r>
              <a:rPr lang="en-US" altLang="en-US" b="1" dirty="0" bmk="">
                <a:solidFill>
                  <a:srgbClr val="0070C0"/>
                </a:solidFill>
                <a:latin typeface="Calibri" panose="020F0502020204030204" pitchFamily="34" charset="0"/>
                <a:cs typeface="Times New Roman" panose="02020603050405020304" pitchFamily="18" charset="0"/>
              </a:rPr>
              <a:t>God’s acceptance of the of the burnt offering signified the renewal and sanctification of the entire person and consecration to a life pleasing to God.</a:t>
            </a:r>
          </a:p>
          <a:p>
            <a:pPr>
              <a:lnSpc>
                <a:spcPct val="100000"/>
              </a:lnSpc>
            </a:pPr>
            <a:r>
              <a:rPr lang="en-US" altLang="en-US" b="1" dirty="0" bmk="">
                <a:solidFill>
                  <a:srgbClr val="0070C0"/>
                </a:solidFill>
                <a:latin typeface="Calibri" panose="020F0502020204030204" pitchFamily="34" charset="0"/>
                <a:cs typeface="Times New Roman" panose="02020603050405020304" pitchFamily="18" charset="0"/>
              </a:rPr>
              <a:t>The burnt offering did not atone for or forgive sins.</a:t>
            </a:r>
          </a:p>
          <a:p>
            <a:pPr>
              <a:lnSpc>
                <a:spcPct val="100000"/>
              </a:lnSpc>
            </a:pPr>
            <a:r>
              <a:rPr lang="en-US" altLang="en-US" b="1" dirty="0" bmk="">
                <a:solidFill>
                  <a:srgbClr val="0070C0"/>
                </a:solidFill>
                <a:latin typeface="Calibri" panose="020F0502020204030204" pitchFamily="34" charset="0"/>
                <a:cs typeface="Times New Roman" panose="02020603050405020304" pitchFamily="18" charset="0"/>
              </a:rPr>
              <a:t>Because Israel was in a covenant of grace with God the burnt offering could only be offered by a covenant keeping Jew. </a:t>
            </a:r>
          </a:p>
          <a:p>
            <a:pPr>
              <a:lnSpc>
                <a:spcPct val="100000"/>
              </a:lnSpc>
            </a:pPr>
            <a:endParaRPr lang="en-US" altLang="en-US" b="1" dirty="0" bmk="">
              <a:solidFill>
                <a:srgbClr val="0070C0"/>
              </a:solidFill>
              <a:latin typeface="Times New Roman" panose="02020603050405020304" pitchFamily="18" charset="0"/>
              <a:cs typeface="Times New Roman" panose="02020603050405020304" pitchFamily="18" charset="0"/>
            </a:endParaRPr>
          </a:p>
          <a:p>
            <a:pPr>
              <a:lnSpc>
                <a:spcPct val="100000"/>
              </a:lnSpc>
            </a:pPr>
            <a:endParaRPr lang="en-US" altLang="en-US" b="1" dirty="0">
              <a:solidFill>
                <a:srgbClr val="0070C0"/>
              </a:solidFill>
              <a:latin typeface="Times New Roman" panose="02020603050405020304" pitchFamily="18" charset="0"/>
              <a:cs typeface="Times New Roman" panose="02020603050405020304" pitchFamily="18" charset="0"/>
            </a:endParaRPr>
          </a:p>
          <a:p>
            <a:pPr marL="0" indent="0">
              <a:buNone/>
            </a:pPr>
            <a:endParaRPr lang="en-US" sz="28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15187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Old Testament Sacrificial System -Burnt Offerings (Leviticus 1)</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eaLnBrk="0" fontAlgn="base" hangingPunct="0">
              <a:lnSpc>
                <a:spcPct val="100000"/>
              </a:lnSpc>
              <a:spcBef>
                <a:spcPct val="0"/>
              </a:spcBef>
              <a:spcAft>
                <a:spcPct val="0"/>
              </a:spcAft>
            </a:pPr>
            <a:r>
              <a:rPr lang="en-US" altLang="en-US" b="1" dirty="0" bmk="">
                <a:solidFill>
                  <a:srgbClr val="0070C0"/>
                </a:solidFill>
                <a:cs typeface="Times New Roman" panose="02020603050405020304" pitchFamily="18" charset="0"/>
              </a:rPr>
              <a:t>However, Gentile believers who had not committed significant sins could offer a burnt offering without being fully admitted into the covenant.</a:t>
            </a:r>
          </a:p>
          <a:p>
            <a:pPr eaLnBrk="0" fontAlgn="base" hangingPunct="0">
              <a:lnSpc>
                <a:spcPct val="100000"/>
              </a:lnSpc>
              <a:spcBef>
                <a:spcPct val="0"/>
              </a:spcBef>
              <a:spcAft>
                <a:spcPct val="0"/>
              </a:spcAft>
            </a:pPr>
            <a:r>
              <a:rPr lang="en-US" altLang="en-US" b="1" dirty="0" bmk="">
                <a:solidFill>
                  <a:srgbClr val="0070C0"/>
                </a:solidFill>
                <a:cs typeface="Times New Roman" panose="02020603050405020304" pitchFamily="18" charset="0"/>
              </a:rPr>
              <a:t>Anyone who had forfeited his covenant rights by sin had to first offer a sin offering before they could make a burnt offering.</a:t>
            </a:r>
          </a:p>
          <a:p>
            <a:pPr eaLnBrk="0" fontAlgn="base" hangingPunct="0">
              <a:lnSpc>
                <a:spcPct val="100000"/>
              </a:lnSpc>
              <a:spcBef>
                <a:spcPct val="0"/>
              </a:spcBef>
              <a:spcAft>
                <a:spcPct val="0"/>
              </a:spcAft>
            </a:pPr>
            <a:r>
              <a:rPr lang="en-US" altLang="en-US" b="1" dirty="0" bmk="">
                <a:solidFill>
                  <a:srgbClr val="0070C0"/>
                </a:solidFill>
                <a:cs typeface="Times New Roman" panose="02020603050405020304" pitchFamily="18" charset="0"/>
              </a:rPr>
              <a:t>The Lord provided a way for everyone to bring this offering to Him, by either accepting a bull (the most valuable), or a male lamb or goat, or a dove or pigeon (for the poor). “It was offered to God to secure the acceptance of the </a:t>
            </a:r>
            <a:r>
              <a:rPr lang="en-US" altLang="en-US" b="1" dirty="0" err="1" bmk="">
                <a:solidFill>
                  <a:srgbClr val="0070C0"/>
                </a:solidFill>
                <a:cs typeface="Times New Roman" panose="02020603050405020304" pitchFamily="18" charset="0"/>
              </a:rPr>
              <a:t>offerer</a:t>
            </a:r>
            <a:r>
              <a:rPr lang="en-US" altLang="en-US" b="1" dirty="0" bmk="">
                <a:solidFill>
                  <a:srgbClr val="0070C0"/>
                </a:solidFill>
                <a:cs typeface="Times New Roman" panose="02020603050405020304" pitchFamily="18" charset="0"/>
              </a:rPr>
              <a:t>.” </a:t>
            </a:r>
            <a:r>
              <a:rPr lang="en-US" altLang="en-US" dirty="0" bmk="">
                <a:solidFill>
                  <a:srgbClr val="000000"/>
                </a:solidFill>
                <a:cs typeface="Times New Roman" panose="02020603050405020304" pitchFamily="18" charset="0"/>
              </a:rPr>
              <a:t> </a:t>
            </a:r>
          </a:p>
          <a:p>
            <a:pPr eaLnBrk="0" fontAlgn="base" hangingPunct="0">
              <a:lnSpc>
                <a:spcPct val="100000"/>
              </a:lnSpc>
              <a:spcBef>
                <a:spcPct val="0"/>
              </a:spcBef>
              <a:spcAft>
                <a:spcPct val="0"/>
              </a:spcAft>
            </a:pPr>
            <a:r>
              <a:rPr lang="en-US" altLang="en-US" b="1" dirty="0" bmk="">
                <a:solidFill>
                  <a:srgbClr val="0070C0"/>
                </a:solidFill>
                <a:cs typeface="Times New Roman" panose="02020603050405020304" pitchFamily="18" charset="0"/>
              </a:rPr>
              <a:t>The person who brought the animal offering must kill, skin and cut up the offering, but the Priest must bring the offering to God.</a:t>
            </a:r>
          </a:p>
          <a:p>
            <a:pPr eaLnBrk="0" fontAlgn="base" hangingPunct="0">
              <a:lnSpc>
                <a:spcPct val="100000"/>
              </a:lnSpc>
              <a:spcBef>
                <a:spcPct val="0"/>
              </a:spcBef>
              <a:spcAft>
                <a:spcPct val="0"/>
              </a:spcAft>
            </a:pPr>
            <a:r>
              <a:rPr lang="en-US" altLang="en-US" b="1" dirty="0" bmk="">
                <a:solidFill>
                  <a:srgbClr val="0070C0"/>
                </a:solidFill>
                <a:cs typeface="Times New Roman" panose="02020603050405020304" pitchFamily="18" charset="0"/>
              </a:rPr>
              <a:t>Bird offerings were handled only by the Priest</a:t>
            </a:r>
            <a:r>
              <a:rPr lang="en-US" altLang="en-US" b="1" dirty="0" bmk="">
                <a:solidFill>
                  <a:srgbClr val="0070C0"/>
                </a:solidFill>
                <a:latin typeface="Times New Roman" panose="02020603050405020304" pitchFamily="18" charset="0"/>
                <a:cs typeface="Times New Roman" panose="02020603050405020304" pitchFamily="18" charset="0"/>
              </a:rPr>
              <a:t>.</a:t>
            </a:r>
            <a:endParaRPr lang="en-US" altLang="en-US" b="1" dirty="0" bmk="">
              <a:solidFill>
                <a:srgbClr val="0070C0"/>
              </a:solidFill>
            </a:endParaRPr>
          </a:p>
          <a:p>
            <a:pPr marL="0" indent="0">
              <a:lnSpc>
                <a:spcPct val="100000"/>
              </a:lnSpc>
              <a:buNone/>
            </a:pPr>
            <a:endParaRPr lang="en-US" altLang="en-US" b="1" dirty="0" bmk="">
              <a:solidFill>
                <a:srgbClr val="0070C0"/>
              </a:solidFill>
              <a:latin typeface="Times New Roman" panose="02020603050405020304" pitchFamily="18" charset="0"/>
              <a:cs typeface="Times New Roman" panose="02020603050405020304" pitchFamily="18" charset="0"/>
            </a:endParaRPr>
          </a:p>
          <a:p>
            <a:pPr marL="0" indent="0">
              <a:buNone/>
            </a:pPr>
            <a:endParaRPr lang="en-US" sz="28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517442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Old Testament Sacrificial System -Burnt Offerings (Leviticus 1)</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sz="2800" b="1" dirty="0">
                <a:solidFill>
                  <a:srgbClr val="0070C0"/>
                </a:solidFill>
              </a:rPr>
              <a:t>Burnt offerings were always males (young bull, a ram, male lamb or male goat). In the case of poverty when turtledoves or pigeons were substituted eith</a:t>
            </a:r>
            <a:r>
              <a:rPr lang="en-US" b="1" dirty="0">
                <a:solidFill>
                  <a:srgbClr val="0070C0"/>
                </a:solidFill>
              </a:rPr>
              <a:t>er sex could be used. </a:t>
            </a:r>
          </a:p>
          <a:p>
            <a:r>
              <a:rPr lang="en-US" sz="2800" b="1" dirty="0">
                <a:solidFill>
                  <a:srgbClr val="0070C0"/>
                </a:solidFill>
              </a:rPr>
              <a:t>Besides a burnt offerings every morning and evening, </a:t>
            </a:r>
            <a:r>
              <a:rPr lang="en-US" b="1" dirty="0">
                <a:solidFill>
                  <a:srgbClr val="0070C0"/>
                </a:solidFill>
              </a:rPr>
              <a:t>double burnt offering were given on each Sabbath.</a:t>
            </a:r>
          </a:p>
          <a:p>
            <a:pPr>
              <a:lnSpc>
                <a:spcPct val="100000"/>
              </a:lnSpc>
            </a:pPr>
            <a:r>
              <a:rPr lang="en-US" sz="2800" b="1" dirty="0">
                <a:solidFill>
                  <a:srgbClr val="0070C0"/>
                </a:solidFill>
              </a:rPr>
              <a:t>Burnt offerings were also required at:</a:t>
            </a:r>
            <a:endParaRPr lang="en-US" b="1" dirty="0">
              <a:solidFill>
                <a:srgbClr val="0070C0"/>
              </a:solidFill>
            </a:endParaRPr>
          </a:p>
          <a:p>
            <a:pPr marL="914400" lvl="1" indent="-457200">
              <a:lnSpc>
                <a:spcPct val="100000"/>
              </a:lnSpc>
              <a:buFont typeface="+mj-lt"/>
              <a:buAutoNum type="arabicPeriod"/>
            </a:pPr>
            <a:r>
              <a:rPr lang="en-US" sz="2800" b="1" dirty="0">
                <a:solidFill>
                  <a:srgbClr val="0070C0"/>
                </a:solidFill>
              </a:rPr>
              <a:t>New Moon</a:t>
            </a:r>
          </a:p>
          <a:p>
            <a:pPr marL="914400" lvl="1" indent="-457200">
              <a:lnSpc>
                <a:spcPct val="100000"/>
              </a:lnSpc>
              <a:buFont typeface="+mj-lt"/>
              <a:buAutoNum type="arabicPeriod"/>
            </a:pPr>
            <a:r>
              <a:rPr lang="en-US" sz="2800" b="1" dirty="0">
                <a:solidFill>
                  <a:srgbClr val="0070C0"/>
                </a:solidFill>
              </a:rPr>
              <a:t>Passover</a:t>
            </a:r>
          </a:p>
          <a:p>
            <a:pPr marL="914400" lvl="1" indent="-457200">
              <a:lnSpc>
                <a:spcPct val="100000"/>
              </a:lnSpc>
              <a:buFont typeface="+mj-lt"/>
              <a:buAutoNum type="arabicPeriod"/>
            </a:pPr>
            <a:r>
              <a:rPr lang="en-US" sz="2800" b="1" dirty="0">
                <a:solidFill>
                  <a:srgbClr val="0070C0"/>
                </a:solidFill>
              </a:rPr>
              <a:t>Pentecost </a:t>
            </a:r>
          </a:p>
          <a:p>
            <a:pPr marL="914400" lvl="1" indent="-457200">
              <a:lnSpc>
                <a:spcPct val="100000"/>
              </a:lnSpc>
              <a:buFont typeface="+mj-lt"/>
              <a:buAutoNum type="arabicPeriod"/>
            </a:pPr>
            <a:r>
              <a:rPr lang="en-US" sz="2800" b="1" dirty="0">
                <a:solidFill>
                  <a:srgbClr val="0070C0"/>
                </a:solidFill>
              </a:rPr>
              <a:t>Feast of Booths</a:t>
            </a:r>
          </a:p>
          <a:p>
            <a:pPr marL="914400" lvl="1" indent="-457200">
              <a:lnSpc>
                <a:spcPct val="100000"/>
              </a:lnSpc>
              <a:buFont typeface="+mj-lt"/>
              <a:buAutoNum type="arabicPeriod"/>
            </a:pPr>
            <a:r>
              <a:rPr lang="en-US" sz="2800" b="1" dirty="0">
                <a:solidFill>
                  <a:srgbClr val="0070C0"/>
                </a:solidFill>
              </a:rPr>
              <a:t>Feast of Trumpets</a:t>
            </a:r>
          </a:p>
          <a:p>
            <a:pPr marL="914400" lvl="1" indent="-457200">
              <a:lnSpc>
                <a:spcPct val="100000"/>
              </a:lnSpc>
              <a:buFont typeface="+mj-lt"/>
              <a:buAutoNum type="arabicPeriod"/>
            </a:pPr>
            <a:r>
              <a:rPr lang="en-US" sz="2800" b="1" dirty="0">
                <a:solidFill>
                  <a:srgbClr val="0070C0"/>
                </a:solidFill>
              </a:rPr>
              <a:t>Day of Atonement (Yom Kippur)</a:t>
            </a:r>
          </a:p>
          <a:p>
            <a:endParaRPr lang="en-US" sz="28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789725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Old Testament Sacrificial System -Burnt Offerings (Leviticus 1)</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sz="2800" b="1" dirty="0">
                <a:solidFill>
                  <a:srgbClr val="0070C0"/>
                </a:solidFill>
              </a:rPr>
              <a:t>Special burnt offerings were made for:</a:t>
            </a:r>
          </a:p>
          <a:p>
            <a:pPr marL="971550" lvl="1" indent="-514350">
              <a:buFont typeface="+mj-lt"/>
              <a:buAutoNum type="arabicPeriod"/>
            </a:pPr>
            <a:r>
              <a:rPr lang="en-US" sz="2800" b="1" dirty="0">
                <a:solidFill>
                  <a:srgbClr val="0070C0"/>
                </a:solidFill>
              </a:rPr>
              <a:t>Consecration of Priests</a:t>
            </a:r>
          </a:p>
          <a:p>
            <a:pPr marL="971550" lvl="1" indent="-514350">
              <a:buFont typeface="+mj-lt"/>
              <a:buAutoNum type="arabicPeriod"/>
            </a:pPr>
            <a:r>
              <a:rPr lang="en-US" sz="2800" b="1" dirty="0">
                <a:solidFill>
                  <a:srgbClr val="0070C0"/>
                </a:solidFill>
              </a:rPr>
              <a:t>Purification of women</a:t>
            </a:r>
          </a:p>
          <a:p>
            <a:pPr marL="971550" lvl="1" indent="-514350">
              <a:buFont typeface="+mj-lt"/>
              <a:buAutoNum type="arabicPeriod"/>
            </a:pPr>
            <a:r>
              <a:rPr lang="en-US" sz="2800" b="1" dirty="0">
                <a:solidFill>
                  <a:srgbClr val="0070C0"/>
                </a:solidFill>
              </a:rPr>
              <a:t>Cleansing of lepers</a:t>
            </a:r>
          </a:p>
          <a:p>
            <a:pPr marL="971550" lvl="1" indent="-514350">
              <a:buFont typeface="+mj-lt"/>
              <a:buAutoNum type="arabicPeriod"/>
            </a:pPr>
            <a:r>
              <a:rPr lang="en-US" sz="2800" b="1" dirty="0">
                <a:solidFill>
                  <a:srgbClr val="0070C0"/>
                </a:solidFill>
              </a:rPr>
              <a:t>Removal of other ceremonial uncleanness</a:t>
            </a:r>
          </a:p>
          <a:p>
            <a:pPr marL="971550" lvl="1" indent="-514350">
              <a:buFont typeface="+mj-lt"/>
              <a:buAutoNum type="arabicPeriod"/>
            </a:pPr>
            <a:r>
              <a:rPr lang="en-US" sz="2800" b="1" dirty="0">
                <a:solidFill>
                  <a:srgbClr val="0070C0"/>
                </a:solidFill>
              </a:rPr>
              <a:t>Accidental breach of a Nazarite vow</a:t>
            </a:r>
          </a:p>
          <a:p>
            <a:pPr marL="971550" lvl="1" indent="-514350">
              <a:buFont typeface="+mj-lt"/>
              <a:buAutoNum type="arabicPeriod"/>
            </a:pPr>
            <a:r>
              <a:rPr lang="en-US" sz="2800" b="1" dirty="0">
                <a:solidFill>
                  <a:srgbClr val="0070C0"/>
                </a:solidFill>
              </a:rPr>
              <a:t>Conclusion of a Nazarite vow</a:t>
            </a:r>
          </a:p>
          <a:p>
            <a:pPr marL="971550" lvl="1" indent="-514350">
              <a:buFont typeface="+mj-lt"/>
              <a:buAutoNum type="arabicPeriod"/>
            </a:pPr>
            <a:r>
              <a:rPr lang="en-US" sz="2800" b="1" dirty="0">
                <a:solidFill>
                  <a:srgbClr val="0070C0"/>
                </a:solidFill>
              </a:rPr>
              <a:t>Freewill burnt offerings were made on solemn occasions (dedication of the Tabernacle – Numbers 7 and Dedication of the Temple – 1 Kings 8:64) </a:t>
            </a:r>
          </a:p>
          <a:p>
            <a:pPr marL="457200" lvl="1" indent="0">
              <a:buNone/>
            </a:pPr>
            <a:endParaRPr lang="en-US" sz="28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021892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Old Testament Sacrificial System -Burnt Offerings (Leviticus 1)</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sz="2800" b="1" dirty="0">
                <a:solidFill>
                  <a:srgbClr val="0070C0"/>
                </a:solidFill>
              </a:rPr>
              <a:t>The offering process:</a:t>
            </a:r>
          </a:p>
          <a:p>
            <a:pPr marL="971550" lvl="1" indent="-514350">
              <a:buFont typeface="+mj-lt"/>
              <a:buAutoNum type="arabicPeriod"/>
            </a:pPr>
            <a:r>
              <a:rPr lang="en-US" sz="2800" b="1" dirty="0">
                <a:solidFill>
                  <a:srgbClr val="0070C0"/>
                </a:solidFill>
              </a:rPr>
              <a:t>The </a:t>
            </a:r>
            <a:r>
              <a:rPr lang="en-US" sz="2800" b="1" dirty="0" err="1">
                <a:solidFill>
                  <a:srgbClr val="0070C0"/>
                </a:solidFill>
              </a:rPr>
              <a:t>offerer</a:t>
            </a:r>
            <a:r>
              <a:rPr lang="en-US" sz="2800" b="1" dirty="0">
                <a:solidFill>
                  <a:srgbClr val="0070C0"/>
                </a:solidFill>
              </a:rPr>
              <a:t> lead the victim (bull, goat or sheep*) to the alter, laid hands on it to consecrate it and then killed it.</a:t>
            </a:r>
          </a:p>
          <a:p>
            <a:pPr marL="971550" lvl="1" indent="-514350">
              <a:buFont typeface="+mj-lt"/>
              <a:buAutoNum type="arabicPeriod"/>
            </a:pPr>
            <a:r>
              <a:rPr lang="en-US" sz="2800" b="1" dirty="0">
                <a:solidFill>
                  <a:srgbClr val="0070C0"/>
                </a:solidFill>
              </a:rPr>
              <a:t>The officiating priest sprinkled the blood on the alter.</a:t>
            </a:r>
          </a:p>
          <a:p>
            <a:pPr marL="971550" lvl="1" indent="-514350">
              <a:buFont typeface="+mj-lt"/>
              <a:buAutoNum type="arabicPeriod"/>
            </a:pPr>
            <a:r>
              <a:rPr lang="en-US" sz="2800" b="1" dirty="0">
                <a:solidFill>
                  <a:srgbClr val="0070C0"/>
                </a:solidFill>
              </a:rPr>
              <a:t>The hind legs and intestines were washed and placed on the alter along with the cut up flesh.  Except for the hide, the entire animal was burned on the alter. </a:t>
            </a:r>
          </a:p>
          <a:p>
            <a:pPr marL="971550" lvl="1" indent="-514350">
              <a:buFont typeface="+mj-lt"/>
              <a:buAutoNum type="arabicPeriod"/>
            </a:pPr>
            <a:r>
              <a:rPr lang="en-US" sz="2800" b="1" dirty="0">
                <a:solidFill>
                  <a:srgbClr val="0070C0"/>
                </a:solidFill>
              </a:rPr>
              <a:t>The officiating priest kept the hide.</a:t>
            </a:r>
          </a:p>
          <a:p>
            <a:pPr marL="971550" lvl="1" indent="-514350">
              <a:buFont typeface="+mj-lt"/>
              <a:buAutoNum type="arabicPeriod"/>
            </a:pPr>
            <a:r>
              <a:rPr lang="en-US" sz="2800" b="1" dirty="0">
                <a:solidFill>
                  <a:srgbClr val="0070C0"/>
                </a:solidFill>
              </a:rPr>
              <a:t>If the offering was a pigeon, the priest wrung its’ neck, let the blood flow beside the alter, threw the crop and feathers on the ash heap next to the alter and burned the remainder.</a:t>
            </a:r>
          </a:p>
          <a:p>
            <a:pPr marL="457200" lvl="1" indent="0">
              <a:buNone/>
            </a:pPr>
            <a:endParaRPr lang="en-US" sz="2800" b="1" dirty="0">
              <a:solidFill>
                <a:srgbClr val="0070C0"/>
              </a:solidFill>
            </a:endParaRPr>
          </a:p>
          <a:p>
            <a:pPr marL="457200" lvl="1" indent="0">
              <a:buNone/>
            </a:pPr>
            <a:r>
              <a:rPr lang="en-US" sz="2800" b="1" dirty="0">
                <a:solidFill>
                  <a:srgbClr val="0070C0"/>
                </a:solidFill>
              </a:rPr>
              <a:t>*Smaller cattle, sheep and goats also required a grain and drink offering. Sheep and goats had to be a male without blemish.</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286722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Old Testament Sacrificial System -Burnt Offerings (Leviticus 1)</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The burnt offering represented Christ offering himself without spot.</a:t>
            </a:r>
          </a:p>
          <a:p>
            <a:r>
              <a:rPr lang="en-US" sz="2800" b="1" dirty="0">
                <a:solidFill>
                  <a:srgbClr val="0070C0"/>
                </a:solidFill>
              </a:rPr>
              <a:t>Burnt offerings are pleasant (soothing) aromas to God because they represent Christ’s perfections and perfect devotion to the Father’s will.</a:t>
            </a:r>
          </a:p>
          <a:p>
            <a:r>
              <a:rPr lang="en-US" b="1" dirty="0">
                <a:solidFill>
                  <a:srgbClr val="0070C0"/>
                </a:solidFill>
              </a:rPr>
              <a:t>Offerings that represent Christ as the bearer of the </a:t>
            </a:r>
            <a:r>
              <a:rPr lang="en-US" b="1" dirty="0" err="1">
                <a:solidFill>
                  <a:srgbClr val="0070C0"/>
                </a:solidFill>
              </a:rPr>
              <a:t>offerer’s</a:t>
            </a:r>
            <a:r>
              <a:rPr lang="en-US" b="1" dirty="0">
                <a:solidFill>
                  <a:srgbClr val="0070C0"/>
                </a:solidFill>
              </a:rPr>
              <a:t> sin are not a pleasant aroma to God.</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198352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Old Testament Sacrificial System -Burnt Offerings (Leviticus 1)</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sz="2800" b="1" dirty="0">
                <a:solidFill>
                  <a:srgbClr val="0070C0"/>
                </a:solidFill>
              </a:rPr>
              <a:t>The burnt offering is substitutionary (Christ dies for the believer) and atoning (Christ redeems).</a:t>
            </a:r>
          </a:p>
          <a:p>
            <a:r>
              <a:rPr lang="en-US" sz="2800" b="1" dirty="0">
                <a:solidFill>
                  <a:srgbClr val="0070C0"/>
                </a:solidFill>
              </a:rPr>
              <a:t>Cattle represent his patient endurance as Savior. </a:t>
            </a:r>
            <a:r>
              <a:rPr lang="en-US" dirty="0"/>
              <a:t>Have this mind among yourselves, which is yours in Christ Jesus, who, though he was in the form of God, did not count equality with God a thing to be grasped, but made himself nothing, taking the form of a servant, being born in the likeness of men. And being found in human form, he humbled himself by becoming obedient to the point of death, even death on a cross. (Philippians 2:5-8)</a:t>
            </a:r>
          </a:p>
          <a:p>
            <a:r>
              <a:rPr lang="en-US" b="1" dirty="0">
                <a:solidFill>
                  <a:srgbClr val="0070C0"/>
                </a:solidFill>
              </a:rPr>
              <a:t>Sheep represent his unresisting submission to death. </a:t>
            </a:r>
            <a:r>
              <a:rPr lang="en-US" dirty="0"/>
              <a:t>He was oppressed, and he was afflicted, yet he opened not his mouth; like a lamb that is led to the slaughter, and like a sheep that before its shearers is silent, so he opened not his mouth. (Isaiah 53:7</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6187483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1797</Words>
  <Application>Microsoft Office PowerPoint</Application>
  <PresentationFormat>Widescreen</PresentationFormat>
  <Paragraphs>144</Paragraphs>
  <Slides>21</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Office Theme</vt:lpstr>
      <vt:lpstr>Discipleship:  An  Introduction to  Systematic Theology and  Apologetics</vt:lpstr>
      <vt:lpstr> The Old Testament Sacrificial System -Burnt Offerings (Leviticus 1) </vt:lpstr>
      <vt:lpstr> The Old Testament Sacrificial System -Burnt Offerings (Leviticus 1) </vt:lpstr>
      <vt:lpstr> The Old Testament Sacrificial System -Burnt Offerings (Leviticus 1) </vt:lpstr>
      <vt:lpstr> The Old Testament Sacrificial System -Burnt Offerings (Leviticus 1) </vt:lpstr>
      <vt:lpstr> The Old Testament Sacrificial System -Burnt Offerings (Leviticus 1) </vt:lpstr>
      <vt:lpstr> The Old Testament Sacrificial System -Burnt Offerings (Leviticus 1) </vt:lpstr>
      <vt:lpstr> The Old Testament Sacrificial System -Burnt Offerings (Leviticus 1) </vt:lpstr>
      <vt:lpstr> The Old Testament Sacrificial System -Burnt Offerings (Leviticus 1) </vt:lpstr>
      <vt:lpstr> The Old Testament Sacrificial System -Burnt Offerings (Leviticus 1) </vt:lpstr>
      <vt:lpstr> The Old Testament Sacrificial System -Grain and Drink Offerings  (Leviticus 2) </vt:lpstr>
      <vt:lpstr> The Old Testament Sacrificial System -Grain Offerings (Leviticus 2) </vt:lpstr>
      <vt:lpstr>  The Old Testament Sacrificial System -Grain Offerings (Leviticus 2)  </vt:lpstr>
      <vt:lpstr>  The Old Testament Sacrificial System -Grain Offerings (Leviticus 2)  </vt:lpstr>
      <vt:lpstr>  The Old Testament Sacrificial System -Grain Offerings (Leviticus 2)  </vt:lpstr>
      <vt:lpstr>  The Old Testament Sacrificial System -Grain Offerings (Leviticus 2)  </vt:lpstr>
      <vt:lpstr>  The Old Testament Sacrificial System -Grain Offerings (Leviticus 2)  </vt:lpstr>
      <vt:lpstr> The Old Testament Sacrificial System -Grain Offerings (Leviticus 2) </vt:lpstr>
      <vt:lpstr> The Old Testament Sacrificial System -Grain Offerings (Leviticus 2) </vt:lpstr>
      <vt:lpstr> The Old Testament Sacrificial System -Grain Offerings (Leviticus 2) </vt:lpstr>
      <vt:lpstr> The Old Testament Sacrificial System -Grain Offerings (Leviticus 2)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2017-05-29T01:02:27Z</dcterms:created>
  <dcterms:modified xsi:type="dcterms:W3CDTF">2017-05-29T01:04:20Z</dcterms:modified>
</cp:coreProperties>
</file>