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83475-DD21-4F31-8DD4-42C8AF024A41}" type="datetimeFigureOut">
              <a:rPr lang="en-US" smtClean="0"/>
              <a:t>6/4/2017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1C816-2439-4172-90F0-86FF15217782}" type="slidenum">
              <a:rPr lang="en-US" smtClean="0"/>
              <a:t>‹#›</a:t>
            </a:fld>
            <a:endParaRPr lang="en-US"/>
          </a:p>
        </p:txBody>
      </p:sp>
    </p:spTree>
    <p:extLst>
      <p:ext uri="{BB962C8B-B14F-4D97-AF65-F5344CB8AC3E}">
        <p14:creationId xmlns:p14="http://schemas.microsoft.com/office/powerpoint/2010/main" val="123728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a:t>
            </a:fld>
            <a:endParaRPr lang="en-US" dirty="0"/>
          </a:p>
        </p:txBody>
      </p:sp>
    </p:spTree>
    <p:extLst>
      <p:ext uri="{BB962C8B-B14F-4D97-AF65-F5344CB8AC3E}">
        <p14:creationId xmlns:p14="http://schemas.microsoft.com/office/powerpoint/2010/main" val="10141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11</a:t>
            </a:fld>
            <a:endParaRPr lang="en-US" dirty="0"/>
          </a:p>
        </p:txBody>
      </p:sp>
    </p:spTree>
    <p:extLst>
      <p:ext uri="{BB962C8B-B14F-4D97-AF65-F5344CB8AC3E}">
        <p14:creationId xmlns:p14="http://schemas.microsoft.com/office/powerpoint/2010/main" val="1811725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12</a:t>
            </a:fld>
            <a:endParaRPr lang="en-US" dirty="0"/>
          </a:p>
        </p:txBody>
      </p:sp>
    </p:spTree>
    <p:extLst>
      <p:ext uri="{BB962C8B-B14F-4D97-AF65-F5344CB8AC3E}">
        <p14:creationId xmlns:p14="http://schemas.microsoft.com/office/powerpoint/2010/main" val="297394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13</a:t>
            </a:fld>
            <a:endParaRPr lang="en-US" dirty="0"/>
          </a:p>
        </p:txBody>
      </p:sp>
    </p:spTree>
    <p:extLst>
      <p:ext uri="{BB962C8B-B14F-4D97-AF65-F5344CB8AC3E}">
        <p14:creationId xmlns:p14="http://schemas.microsoft.com/office/powerpoint/2010/main" val="1399447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14</a:t>
            </a:fld>
            <a:endParaRPr lang="en-US" dirty="0"/>
          </a:p>
        </p:txBody>
      </p:sp>
    </p:spTree>
    <p:extLst>
      <p:ext uri="{BB962C8B-B14F-4D97-AF65-F5344CB8AC3E}">
        <p14:creationId xmlns:p14="http://schemas.microsoft.com/office/powerpoint/2010/main" val="340033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15</a:t>
            </a:fld>
            <a:endParaRPr lang="en-US" dirty="0"/>
          </a:p>
        </p:txBody>
      </p:sp>
    </p:spTree>
    <p:extLst>
      <p:ext uri="{BB962C8B-B14F-4D97-AF65-F5344CB8AC3E}">
        <p14:creationId xmlns:p14="http://schemas.microsoft.com/office/powerpoint/2010/main" val="94517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16</a:t>
            </a:fld>
            <a:endParaRPr lang="en-US" dirty="0"/>
          </a:p>
        </p:txBody>
      </p:sp>
    </p:spTree>
    <p:extLst>
      <p:ext uri="{BB962C8B-B14F-4D97-AF65-F5344CB8AC3E}">
        <p14:creationId xmlns:p14="http://schemas.microsoft.com/office/powerpoint/2010/main" val="335997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17</a:t>
            </a:fld>
            <a:endParaRPr lang="en-US" dirty="0"/>
          </a:p>
        </p:txBody>
      </p:sp>
    </p:spTree>
    <p:extLst>
      <p:ext uri="{BB962C8B-B14F-4D97-AF65-F5344CB8AC3E}">
        <p14:creationId xmlns:p14="http://schemas.microsoft.com/office/powerpoint/2010/main" val="95694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3</a:t>
            </a:fld>
            <a:endParaRPr lang="en-US" dirty="0"/>
          </a:p>
        </p:txBody>
      </p:sp>
    </p:spTree>
    <p:extLst>
      <p:ext uri="{BB962C8B-B14F-4D97-AF65-F5344CB8AC3E}">
        <p14:creationId xmlns:p14="http://schemas.microsoft.com/office/powerpoint/2010/main" val="345889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4</a:t>
            </a:fld>
            <a:endParaRPr lang="en-US" dirty="0"/>
          </a:p>
        </p:txBody>
      </p:sp>
    </p:spTree>
    <p:extLst>
      <p:ext uri="{BB962C8B-B14F-4D97-AF65-F5344CB8AC3E}">
        <p14:creationId xmlns:p14="http://schemas.microsoft.com/office/powerpoint/2010/main" val="141148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5</a:t>
            </a:fld>
            <a:endParaRPr lang="en-US" dirty="0"/>
          </a:p>
        </p:txBody>
      </p:sp>
    </p:spTree>
    <p:extLst>
      <p:ext uri="{BB962C8B-B14F-4D97-AF65-F5344CB8AC3E}">
        <p14:creationId xmlns:p14="http://schemas.microsoft.com/office/powerpoint/2010/main" val="89359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6</a:t>
            </a:fld>
            <a:endParaRPr lang="en-US" dirty="0"/>
          </a:p>
        </p:txBody>
      </p:sp>
    </p:spTree>
    <p:extLst>
      <p:ext uri="{BB962C8B-B14F-4D97-AF65-F5344CB8AC3E}">
        <p14:creationId xmlns:p14="http://schemas.microsoft.com/office/powerpoint/2010/main" val="148930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7</a:t>
            </a:fld>
            <a:endParaRPr lang="en-US" dirty="0"/>
          </a:p>
        </p:txBody>
      </p:sp>
    </p:spTree>
    <p:extLst>
      <p:ext uri="{BB962C8B-B14F-4D97-AF65-F5344CB8AC3E}">
        <p14:creationId xmlns:p14="http://schemas.microsoft.com/office/powerpoint/2010/main" val="15725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8</a:t>
            </a:fld>
            <a:endParaRPr lang="en-US" dirty="0"/>
          </a:p>
        </p:txBody>
      </p:sp>
    </p:spTree>
    <p:extLst>
      <p:ext uri="{BB962C8B-B14F-4D97-AF65-F5344CB8AC3E}">
        <p14:creationId xmlns:p14="http://schemas.microsoft.com/office/powerpoint/2010/main" val="3204981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9</a:t>
            </a:fld>
            <a:endParaRPr lang="en-US" dirty="0"/>
          </a:p>
        </p:txBody>
      </p:sp>
    </p:spTree>
    <p:extLst>
      <p:ext uri="{BB962C8B-B14F-4D97-AF65-F5344CB8AC3E}">
        <p14:creationId xmlns:p14="http://schemas.microsoft.com/office/powerpoint/2010/main" val="187382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10</a:t>
            </a:fld>
            <a:endParaRPr lang="en-US" dirty="0"/>
          </a:p>
        </p:txBody>
      </p:sp>
    </p:spTree>
    <p:extLst>
      <p:ext uri="{BB962C8B-B14F-4D97-AF65-F5344CB8AC3E}">
        <p14:creationId xmlns:p14="http://schemas.microsoft.com/office/powerpoint/2010/main" val="84877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99ABFD-98BE-47DB-91C4-9C1F802D408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141616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9ABFD-98BE-47DB-91C4-9C1F802D408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257086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9ABFD-98BE-47DB-91C4-9C1F802D408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425689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9ABFD-98BE-47DB-91C4-9C1F802D408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113563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99ABFD-98BE-47DB-91C4-9C1F802D408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359653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99ABFD-98BE-47DB-91C4-9C1F802D4088}"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355840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9ABFD-98BE-47DB-91C4-9C1F802D4088}"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293545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99ABFD-98BE-47DB-91C4-9C1F802D4088}"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388286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9ABFD-98BE-47DB-91C4-9C1F802D4088}"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271618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99ABFD-98BE-47DB-91C4-9C1F802D4088}"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332665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99ABFD-98BE-47DB-91C4-9C1F802D4088}"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26B0E-5B08-4AF9-9617-01F508550BEF}" type="slidenum">
              <a:rPr lang="en-US" smtClean="0"/>
              <a:t>‹#›</a:t>
            </a:fld>
            <a:endParaRPr lang="en-US"/>
          </a:p>
        </p:txBody>
      </p:sp>
    </p:spTree>
    <p:extLst>
      <p:ext uri="{BB962C8B-B14F-4D97-AF65-F5344CB8AC3E}">
        <p14:creationId xmlns:p14="http://schemas.microsoft.com/office/powerpoint/2010/main" val="195018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9ABFD-98BE-47DB-91C4-9C1F802D4088}" type="datetimeFigureOut">
              <a:rPr lang="en-US" smtClean="0"/>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26B0E-5B08-4AF9-9617-01F508550BEF}" type="slidenum">
              <a:rPr lang="en-US" smtClean="0"/>
              <a:t>‹#›</a:t>
            </a:fld>
            <a:endParaRPr lang="en-US"/>
          </a:p>
        </p:txBody>
      </p:sp>
    </p:spTree>
    <p:extLst>
      <p:ext uri="{BB962C8B-B14F-4D97-AF65-F5344CB8AC3E}">
        <p14:creationId xmlns:p14="http://schemas.microsoft.com/office/powerpoint/2010/main" val="791383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16689"/>
            <a:ext cx="9144000" cy="4213184"/>
          </a:xfrm>
          <a:solidFill>
            <a:srgbClr val="FFFFCC"/>
          </a:solidFill>
        </p:spPr>
        <p:txBody>
          <a:bodyPr>
            <a:noAutofit/>
          </a:bodyPr>
          <a:lstStyle/>
          <a:p>
            <a:r>
              <a:rPr lang="en-US" b="1" dirty="0">
                <a:solidFill>
                  <a:srgbClr val="0070C0"/>
                </a:solidFill>
              </a:rPr>
              <a:t>Discipleship: </a:t>
            </a:r>
            <a:br>
              <a:rPr lang="en-US" b="1" dirty="0">
                <a:solidFill>
                  <a:srgbClr val="0070C0"/>
                </a:solidFill>
              </a:rPr>
            </a:br>
            <a:r>
              <a:rPr lang="en-US" b="1" dirty="0">
                <a:solidFill>
                  <a:srgbClr val="0070C0"/>
                </a:solidFill>
              </a:rPr>
              <a:t>An </a:t>
            </a:r>
            <a:br>
              <a:rPr lang="en-US" b="1" dirty="0">
                <a:solidFill>
                  <a:srgbClr val="0070C0"/>
                </a:solidFill>
              </a:rPr>
            </a:br>
            <a:r>
              <a:rPr lang="en-US" b="1" dirty="0">
                <a:solidFill>
                  <a:srgbClr val="0070C0"/>
                </a:solidFill>
              </a:rPr>
              <a:t>Introduction to </a:t>
            </a:r>
            <a:br>
              <a:rPr lang="en-US" b="1" dirty="0">
                <a:solidFill>
                  <a:srgbClr val="0070C0"/>
                </a:solidFill>
              </a:rPr>
            </a:br>
            <a:r>
              <a:rPr lang="en-US" b="1" dirty="0">
                <a:solidFill>
                  <a:srgbClr val="0070C0"/>
                </a:solidFill>
              </a:rPr>
              <a:t>Systematic Theology and </a:t>
            </a:r>
            <a:br>
              <a:rPr lang="en-US" b="1" dirty="0">
                <a:solidFill>
                  <a:srgbClr val="0070C0"/>
                </a:solidFill>
              </a:rPr>
            </a:br>
            <a:r>
              <a:rPr lang="en-US" b="1" dirty="0">
                <a:solidFill>
                  <a:srgbClr val="0070C0"/>
                </a:solidFill>
              </a:rPr>
              <a:t>Apologetics</a:t>
            </a:r>
          </a:p>
        </p:txBody>
      </p:sp>
      <p:sp>
        <p:nvSpPr>
          <p:cNvPr id="5" name="Subtitle 4"/>
          <p:cNvSpPr>
            <a:spLocks noGrp="1"/>
          </p:cNvSpPr>
          <p:nvPr>
            <p:ph type="subTitle" idx="1"/>
          </p:nvPr>
        </p:nvSpPr>
        <p:spPr>
          <a:xfrm>
            <a:off x="1587660" y="4956276"/>
            <a:ext cx="9144000" cy="1655762"/>
          </a:xfrm>
          <a:solidFill>
            <a:srgbClr val="FFFFCC"/>
          </a:solidFill>
        </p:spPr>
        <p:txBody>
          <a:bodyPr>
            <a:normAutofit/>
          </a:bodyPr>
          <a:lstStyle/>
          <a:p>
            <a:r>
              <a:rPr lang="en-US" sz="3600" dirty="0"/>
              <a:t>The Doctrines of Redemption: The Law</a:t>
            </a:r>
            <a:endParaRPr lang="en-US" sz="2800" dirty="0"/>
          </a:p>
          <a:p>
            <a:r>
              <a:rPr lang="en-US" b="1" dirty="0">
                <a:solidFill>
                  <a:srgbClr val="0070C0"/>
                </a:solidFill>
              </a:rPr>
              <a:t>The Heights Church June 4, 2017</a:t>
            </a:r>
          </a:p>
        </p:txBody>
      </p:sp>
    </p:spTree>
    <p:extLst>
      <p:ext uri="{BB962C8B-B14F-4D97-AF65-F5344CB8AC3E}">
        <p14:creationId xmlns:p14="http://schemas.microsoft.com/office/powerpoint/2010/main" val="205872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1026" name="Picture 2" descr="https://upload.wikimedia.org/wikipedia/commons/1/18/Stiftshuette_Modell_Timnapark.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2876" y="733425"/>
            <a:ext cx="8966248" cy="597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9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135" y="1079743"/>
            <a:ext cx="7138995" cy="5363170"/>
          </a:xfrm>
          <a:prstGeom prst="rect">
            <a:avLst/>
          </a:prstGeom>
        </p:spPr>
      </p:pic>
    </p:spTree>
    <p:extLst>
      <p:ext uri="{BB962C8B-B14F-4D97-AF65-F5344CB8AC3E}">
        <p14:creationId xmlns:p14="http://schemas.microsoft.com/office/powerpoint/2010/main" val="69737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917" y="847586"/>
            <a:ext cx="7599021" cy="5860946"/>
          </a:xfrm>
          <a:prstGeom prst="rect">
            <a:avLst/>
          </a:prstGeom>
        </p:spPr>
      </p:pic>
    </p:spTree>
    <p:extLst>
      <p:ext uri="{BB962C8B-B14F-4D97-AF65-F5344CB8AC3E}">
        <p14:creationId xmlns:p14="http://schemas.microsoft.com/office/powerpoint/2010/main" val="220687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536" y="952500"/>
            <a:ext cx="8109664" cy="5729654"/>
          </a:xfrm>
          <a:prstGeom prst="rect">
            <a:avLst/>
          </a:prstGeom>
        </p:spPr>
      </p:pic>
    </p:spTree>
    <p:extLst>
      <p:ext uri="{BB962C8B-B14F-4D97-AF65-F5344CB8AC3E}">
        <p14:creationId xmlns:p14="http://schemas.microsoft.com/office/powerpoint/2010/main" val="2161855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47" y="761690"/>
            <a:ext cx="4516377" cy="5997748"/>
          </a:xfrm>
          <a:prstGeom prst="rect">
            <a:avLst/>
          </a:prstGeom>
        </p:spPr>
      </p:pic>
      <p:sp>
        <p:nvSpPr>
          <p:cNvPr id="7" name="TextBox 6"/>
          <p:cNvSpPr txBox="1"/>
          <p:nvPr/>
        </p:nvSpPr>
        <p:spPr>
          <a:xfrm>
            <a:off x="2822330" y="3156026"/>
            <a:ext cx="501162" cy="369332"/>
          </a:xfrm>
          <a:prstGeom prst="rect">
            <a:avLst/>
          </a:prstGeom>
          <a:noFill/>
        </p:spPr>
        <p:txBody>
          <a:bodyPr wrap="square" rtlCol="0">
            <a:spAutoFit/>
          </a:bodyPr>
          <a:lstStyle/>
          <a:p>
            <a:r>
              <a:rPr lang="en-US" b="1" dirty="0">
                <a:solidFill>
                  <a:srgbClr val="FF0000"/>
                </a:solidFill>
              </a:rPr>
              <a:t>OX</a:t>
            </a:r>
          </a:p>
        </p:txBody>
      </p:sp>
      <p:sp>
        <p:nvSpPr>
          <p:cNvPr id="10" name="TextBox 9"/>
          <p:cNvSpPr txBox="1"/>
          <p:nvPr/>
        </p:nvSpPr>
        <p:spPr>
          <a:xfrm>
            <a:off x="6731665" y="5418502"/>
            <a:ext cx="680250" cy="369332"/>
          </a:xfrm>
          <a:prstGeom prst="rect">
            <a:avLst/>
          </a:prstGeom>
          <a:noFill/>
        </p:spPr>
        <p:txBody>
          <a:bodyPr wrap="square" rtlCol="0">
            <a:spAutoFit/>
          </a:bodyPr>
          <a:lstStyle/>
          <a:p>
            <a:r>
              <a:rPr lang="en-US" b="1" dirty="0">
                <a:solidFill>
                  <a:srgbClr val="FF0000"/>
                </a:solidFill>
              </a:rPr>
              <a:t>MAN</a:t>
            </a:r>
          </a:p>
        </p:txBody>
      </p:sp>
      <p:sp>
        <p:nvSpPr>
          <p:cNvPr id="11" name="TextBox 10"/>
          <p:cNvSpPr txBox="1"/>
          <p:nvPr/>
        </p:nvSpPr>
        <p:spPr>
          <a:xfrm>
            <a:off x="8018958" y="3050828"/>
            <a:ext cx="680250" cy="369332"/>
          </a:xfrm>
          <a:prstGeom prst="rect">
            <a:avLst/>
          </a:prstGeom>
          <a:noFill/>
        </p:spPr>
        <p:txBody>
          <a:bodyPr wrap="square" rtlCol="0">
            <a:spAutoFit/>
          </a:bodyPr>
          <a:lstStyle/>
          <a:p>
            <a:r>
              <a:rPr lang="en-US" b="1" dirty="0">
                <a:solidFill>
                  <a:srgbClr val="FF0000"/>
                </a:solidFill>
              </a:rPr>
              <a:t>LION</a:t>
            </a:r>
          </a:p>
        </p:txBody>
      </p:sp>
      <p:sp>
        <p:nvSpPr>
          <p:cNvPr id="12" name="TextBox 11"/>
          <p:cNvSpPr txBox="1"/>
          <p:nvPr/>
        </p:nvSpPr>
        <p:spPr>
          <a:xfrm>
            <a:off x="6701266" y="1130786"/>
            <a:ext cx="956834" cy="369332"/>
          </a:xfrm>
          <a:prstGeom prst="rect">
            <a:avLst/>
          </a:prstGeom>
          <a:noFill/>
        </p:spPr>
        <p:txBody>
          <a:bodyPr wrap="square" rtlCol="0">
            <a:spAutoFit/>
          </a:bodyPr>
          <a:lstStyle/>
          <a:p>
            <a:r>
              <a:rPr lang="en-US" b="1" dirty="0">
                <a:solidFill>
                  <a:srgbClr val="FF0000"/>
                </a:solidFill>
              </a:rPr>
              <a:t>EAGLE</a:t>
            </a:r>
          </a:p>
        </p:txBody>
      </p:sp>
    </p:spTree>
    <p:extLst>
      <p:ext uri="{BB962C8B-B14F-4D97-AF65-F5344CB8AC3E}">
        <p14:creationId xmlns:p14="http://schemas.microsoft.com/office/powerpoint/2010/main" val="264712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5668"/>
            <a:ext cx="11822556" cy="663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2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The Tabernacle contained:</a:t>
            </a:r>
          </a:p>
          <a:p>
            <a:pPr lvl="1">
              <a:lnSpc>
                <a:spcPct val="100000"/>
              </a:lnSpc>
            </a:pPr>
            <a:r>
              <a:rPr lang="en-US" sz="2800" b="1" dirty="0">
                <a:solidFill>
                  <a:srgbClr val="0070C0"/>
                </a:solidFill>
              </a:rPr>
              <a:t>A little over one ton of Au </a:t>
            </a:r>
            <a:r>
              <a:rPr lang="en-US" sz="2000" dirty="0">
                <a:solidFill>
                  <a:srgbClr val="0070C0"/>
                </a:solidFill>
              </a:rPr>
              <a:t>(gold)</a:t>
            </a:r>
          </a:p>
          <a:p>
            <a:pPr lvl="1">
              <a:lnSpc>
                <a:spcPct val="100000"/>
              </a:lnSpc>
            </a:pPr>
            <a:r>
              <a:rPr lang="en-US" sz="2800" b="1" dirty="0">
                <a:solidFill>
                  <a:srgbClr val="0070C0"/>
                </a:solidFill>
              </a:rPr>
              <a:t>3.75 tons of Ag </a:t>
            </a:r>
            <a:r>
              <a:rPr lang="en-US" sz="2000" dirty="0">
                <a:solidFill>
                  <a:srgbClr val="0070C0"/>
                </a:solidFill>
              </a:rPr>
              <a:t>(silver)</a:t>
            </a:r>
          </a:p>
          <a:p>
            <a:pPr lvl="1">
              <a:lnSpc>
                <a:spcPct val="100000"/>
              </a:lnSpc>
            </a:pPr>
            <a:r>
              <a:rPr lang="en-US" sz="2800" b="1" dirty="0">
                <a:solidFill>
                  <a:srgbClr val="0070C0"/>
                </a:solidFill>
              </a:rPr>
              <a:t>2.5 tons of bronze</a:t>
            </a:r>
          </a:p>
          <a:p>
            <a:pPr>
              <a:lnSpc>
                <a:spcPct val="100000"/>
              </a:lnSpc>
            </a:pPr>
            <a:r>
              <a:rPr lang="en-US" b="1" dirty="0">
                <a:solidFill>
                  <a:srgbClr val="0070C0"/>
                </a:solidFill>
              </a:rPr>
              <a:t>Total value of the materials at todays prices of Au/Ag is approximately 47 – 48 million dollars.</a:t>
            </a:r>
          </a:p>
          <a:p>
            <a:pPr>
              <a:lnSpc>
                <a:spcPct val="100000"/>
              </a:lnSpc>
            </a:pPr>
            <a:r>
              <a:rPr lang="en-US" b="1" dirty="0">
                <a:solidFill>
                  <a:srgbClr val="0070C0"/>
                </a:solidFill>
              </a:rPr>
              <a:t>The weight of the tabernacle and its furnishings is estimated at about ten tons (20,000 pounds).</a:t>
            </a:r>
          </a:p>
          <a:p>
            <a:pPr>
              <a:lnSpc>
                <a:spcPct val="100000"/>
              </a:lnSpc>
            </a:pPr>
            <a:r>
              <a:rPr lang="en-US" b="1" dirty="0">
                <a:solidFill>
                  <a:srgbClr val="0070C0"/>
                </a:solidFill>
              </a:rPr>
              <a:t>It is estimated that there were between 32,000 and 75,000 adult male Levites!</a:t>
            </a:r>
          </a:p>
          <a:p>
            <a:pPr>
              <a:lnSpc>
                <a:spcPct val="100000"/>
              </a:lnSpc>
            </a:pPr>
            <a:r>
              <a:rPr lang="en-US" b="1" dirty="0">
                <a:solidFill>
                  <a:srgbClr val="0070C0"/>
                </a:solidFill>
              </a:rPr>
              <a:t>A U.S. combat soldier carries at least 60 pounds requiring about 333.333 men to carry the Tabernacle and its furnishings.</a:t>
            </a:r>
          </a:p>
          <a:p>
            <a:pPr lvl="1">
              <a:lnSpc>
                <a:spcPct val="100000"/>
              </a:lnSpc>
            </a:pPr>
            <a:endParaRPr lang="en-US" sz="2000" dirty="0">
              <a:solidFill>
                <a:srgbClr val="0070C0"/>
              </a:solidFill>
            </a:endParaRPr>
          </a:p>
          <a:p>
            <a:pPr lvl="1">
              <a:lnSpc>
                <a:spcPct val="100000"/>
              </a:lnSpc>
            </a:pPr>
            <a:endParaRPr lang="en-US" b="1" dirty="0">
              <a:solidFill>
                <a:srgbClr val="0070C0"/>
              </a:solidFill>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2427296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(Acacia Wood)</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591864" y="654562"/>
            <a:ext cx="10515600" cy="5974837"/>
          </a:xfrm>
          <a:solidFill>
            <a:srgbClr val="FFFFCC"/>
          </a:solidFill>
        </p:spPr>
        <p:txBody>
          <a:bodyPr>
            <a:normAutofit/>
          </a:bodyPr>
          <a:lstStyle/>
          <a:p>
            <a:pPr marL="0" indent="0">
              <a:lnSpc>
                <a:spcPct val="100000"/>
              </a:lnSpc>
              <a:buNone/>
            </a:pPr>
            <a:r>
              <a:rPr lang="en-US" dirty="0"/>
              <a:t>Acacia hardwood is a thick, dense byproduct of a species of tree or shrub in the Acacia family. The global Acacia family contains over 100 species of plants and trees that thrive in warm, tropical climates of Asia, Australia and Africa to the arid Middle East.</a:t>
            </a:r>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4100" name="Picture 4" descr="Image result for biblical acacia w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08" y="2601005"/>
            <a:ext cx="4955023" cy="37162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96781" y="1979708"/>
            <a:ext cx="3716267" cy="495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3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Peace Offerings (Leviticus 3)</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The Hebrew word for </a:t>
            </a:r>
            <a:r>
              <a:rPr lang="en-US" b="1" i="1" dirty="0">
                <a:solidFill>
                  <a:srgbClr val="0070C0"/>
                </a:solidFill>
              </a:rPr>
              <a:t>fellowship offering </a:t>
            </a:r>
            <a:r>
              <a:rPr lang="en-US" b="1" dirty="0">
                <a:solidFill>
                  <a:srgbClr val="0070C0"/>
                </a:solidFill>
              </a:rPr>
              <a:t>is </a:t>
            </a:r>
            <a:r>
              <a:rPr lang="en-US" b="1" i="1" dirty="0" err="1">
                <a:solidFill>
                  <a:srgbClr val="0070C0"/>
                </a:solidFill>
              </a:rPr>
              <a:t>shelem</a:t>
            </a:r>
            <a:r>
              <a:rPr lang="en-US" b="1" dirty="0">
                <a:solidFill>
                  <a:srgbClr val="0070C0"/>
                </a:solidFill>
              </a:rPr>
              <a:t>, occurring 87 times in the Old Testament, meaning </a:t>
            </a:r>
            <a:r>
              <a:rPr lang="en-US" b="1" i="1" dirty="0">
                <a:solidFill>
                  <a:srgbClr val="0070C0"/>
                </a:solidFill>
              </a:rPr>
              <a:t>peace offering, requital, sacrifice for alliance or friendship, voluntary sacrifice of thanks</a:t>
            </a:r>
            <a:r>
              <a:rPr lang="en-US" b="1" dirty="0">
                <a:solidFill>
                  <a:srgbClr val="0070C0"/>
                </a:solidFill>
              </a:rPr>
              <a:t>. </a:t>
            </a:r>
          </a:p>
          <a:p>
            <a:pPr>
              <a:lnSpc>
                <a:spcPct val="100000"/>
              </a:lnSpc>
            </a:pPr>
            <a:r>
              <a:rPr lang="en-US" b="1" dirty="0">
                <a:solidFill>
                  <a:srgbClr val="0070C0"/>
                </a:solidFill>
              </a:rPr>
              <a:t>There were three forms of Peace offering:</a:t>
            </a:r>
          </a:p>
          <a:p>
            <a:pPr lvl="1">
              <a:lnSpc>
                <a:spcPct val="100000"/>
              </a:lnSpc>
            </a:pPr>
            <a:r>
              <a:rPr lang="en-US" sz="2800" b="1" dirty="0">
                <a:solidFill>
                  <a:srgbClr val="0070C0"/>
                </a:solidFill>
              </a:rPr>
              <a:t>Thank offerings for prosperity or success </a:t>
            </a:r>
            <a:r>
              <a:rPr lang="en-US" sz="2800" dirty="0">
                <a:solidFill>
                  <a:srgbClr val="0070C0"/>
                </a:solidFill>
              </a:rPr>
              <a:t>(Leviticus 7:12, 22:29). </a:t>
            </a:r>
          </a:p>
          <a:p>
            <a:pPr lvl="1">
              <a:lnSpc>
                <a:spcPct val="100000"/>
              </a:lnSpc>
            </a:pPr>
            <a:r>
              <a:rPr lang="en-US" sz="2800" b="1" dirty="0">
                <a:solidFill>
                  <a:srgbClr val="0070C0"/>
                </a:solidFill>
              </a:rPr>
              <a:t>Vow offerings to secure a desired blessing </a:t>
            </a:r>
            <a:r>
              <a:rPr lang="en-US" sz="2800" dirty="0">
                <a:solidFill>
                  <a:srgbClr val="0070C0"/>
                </a:solidFill>
              </a:rPr>
              <a:t>(Numbers 6:2, 15:3, 15:8).</a:t>
            </a:r>
          </a:p>
          <a:p>
            <a:pPr lvl="1">
              <a:lnSpc>
                <a:spcPct val="100000"/>
              </a:lnSpc>
            </a:pPr>
            <a:r>
              <a:rPr lang="en-US" sz="2800" b="1" dirty="0">
                <a:solidFill>
                  <a:srgbClr val="0070C0"/>
                </a:solidFill>
              </a:rPr>
              <a:t>Freewill offerings to thank God for His bounty and assure its continuance </a:t>
            </a:r>
            <a:r>
              <a:rPr lang="en-US" sz="2800" dirty="0">
                <a:solidFill>
                  <a:srgbClr val="0070C0"/>
                </a:solidFill>
              </a:rPr>
              <a:t>(Leviticus 7:16, 22:18, 22:21). </a:t>
            </a:r>
          </a:p>
          <a:p>
            <a:pPr>
              <a:lnSpc>
                <a:spcPct val="100000"/>
              </a:lnSpc>
            </a:pPr>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65949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Peace Offerings (Leviticus 3)</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Peace offerings were unique in that the </a:t>
            </a:r>
            <a:r>
              <a:rPr lang="en-US" b="1" dirty="0" err="1">
                <a:solidFill>
                  <a:srgbClr val="0070C0"/>
                </a:solidFill>
              </a:rPr>
              <a:t>offerer</a:t>
            </a:r>
            <a:r>
              <a:rPr lang="en-US" b="1" dirty="0">
                <a:solidFill>
                  <a:srgbClr val="0070C0"/>
                </a:solidFill>
              </a:rPr>
              <a:t> could share together with the priest in the consumption of the meat, hence the name fellowship offering.</a:t>
            </a:r>
            <a:r>
              <a:rPr lang="en-US" dirty="0"/>
              <a:t> </a:t>
            </a:r>
          </a:p>
          <a:p>
            <a:pPr>
              <a:lnSpc>
                <a:spcPct val="100000"/>
              </a:lnSpc>
            </a:pPr>
            <a:r>
              <a:rPr lang="en-US" b="1" dirty="0">
                <a:solidFill>
                  <a:srgbClr val="0070C0"/>
                </a:solidFill>
              </a:rPr>
              <a:t>The procedure for the sacrifice was analogous to the burnt offering. However, God commanded the animal’s fat to be removed and burned on top of the burnt offering as “an aroma pleasing to the Lord” (Lev 3:5). </a:t>
            </a:r>
          </a:p>
          <a:p>
            <a:pPr marL="0" indent="0">
              <a:lnSpc>
                <a:spcPct val="100000"/>
              </a:lnSpc>
              <a:buNone/>
            </a:pPr>
            <a:r>
              <a:rPr lang="en-US" b="1" dirty="0"/>
              <a:t>All fat is the LORD's. It shall be a statute forever throughout your generations, in all your dwelling places, that you eat neither fat nor blood. </a:t>
            </a:r>
            <a:r>
              <a:rPr lang="en-US" dirty="0"/>
              <a:t>(Leviticus 3:16-17)</a:t>
            </a:r>
          </a:p>
          <a:p>
            <a:pPr>
              <a:lnSpc>
                <a:spcPct val="100000"/>
              </a:lnSpc>
            </a:pPr>
            <a:endParaRPr lang="en-US" b="1" dirty="0">
              <a:solidFill>
                <a:srgbClr val="0070C0"/>
              </a:solidFill>
            </a:endParaRPr>
          </a:p>
          <a:p>
            <a:pPr>
              <a:lnSpc>
                <a:spcPct val="100000"/>
              </a:lnSpc>
            </a:pPr>
            <a:endParaRPr lang="en-US" b="1" dirty="0">
              <a:solidFill>
                <a:srgbClr val="0070C0"/>
              </a:solidFill>
            </a:endParaRPr>
          </a:p>
          <a:p>
            <a:pPr>
              <a:lnSpc>
                <a:spcPct val="100000"/>
              </a:lnSpc>
            </a:pPr>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366995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Peace Offerings (Leviticus 3)</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The animal could either be an unblemished oxen or smaller cattle of either sex. (Deformed animals were allowed for a for freewill offerings -  Leviticus 22:23) </a:t>
            </a:r>
          </a:p>
          <a:p>
            <a:pPr>
              <a:lnSpc>
                <a:spcPct val="100000"/>
              </a:lnSpc>
            </a:pPr>
            <a:r>
              <a:rPr lang="en-US" b="1" dirty="0">
                <a:solidFill>
                  <a:srgbClr val="0070C0"/>
                </a:solidFill>
              </a:rPr>
              <a:t>Peace offerings were always accompanied by grain and drink offerings.</a:t>
            </a:r>
          </a:p>
          <a:p>
            <a:pPr>
              <a:lnSpc>
                <a:spcPct val="100000"/>
              </a:lnSpc>
            </a:pPr>
            <a:r>
              <a:rPr lang="en-US" b="1" dirty="0">
                <a:solidFill>
                  <a:srgbClr val="0070C0"/>
                </a:solidFill>
              </a:rPr>
              <a:t>Public Peace offerings could be public for the nation as a whole or private for individuals.</a:t>
            </a:r>
          </a:p>
          <a:p>
            <a:pPr>
              <a:lnSpc>
                <a:spcPct val="100000"/>
              </a:lnSpc>
            </a:pPr>
            <a:r>
              <a:rPr lang="en-US" b="1" dirty="0">
                <a:solidFill>
                  <a:srgbClr val="0070C0"/>
                </a:solidFill>
              </a:rPr>
              <a:t>The right shoulder was “heaved” (laid aside for the officiating priest).</a:t>
            </a:r>
          </a:p>
          <a:p>
            <a:pPr>
              <a:lnSpc>
                <a:spcPct val="100000"/>
              </a:lnSpc>
            </a:pPr>
            <a:r>
              <a:rPr lang="en-US" b="1" dirty="0">
                <a:solidFill>
                  <a:srgbClr val="0070C0"/>
                </a:solidFill>
              </a:rPr>
              <a:t>The rib cage was “waived” (symbolically presented to the Lord but physically given to the priests).</a:t>
            </a:r>
          </a:p>
          <a:p>
            <a:pPr>
              <a:lnSpc>
                <a:spcPct val="100000"/>
              </a:lnSpc>
            </a:pPr>
            <a:r>
              <a:rPr lang="en-US" b="1" dirty="0">
                <a:solidFill>
                  <a:srgbClr val="0070C0"/>
                </a:solidFill>
              </a:rPr>
              <a:t>The rest of the flesh belonged to the </a:t>
            </a:r>
            <a:r>
              <a:rPr lang="en-US" b="1" dirty="0" err="1">
                <a:solidFill>
                  <a:srgbClr val="0070C0"/>
                </a:solidFill>
              </a:rPr>
              <a:t>offerer</a:t>
            </a:r>
            <a:r>
              <a:rPr lang="en-US" b="1" dirty="0">
                <a:solidFill>
                  <a:srgbClr val="0070C0"/>
                </a:solidFill>
              </a:rPr>
              <a:t>.</a:t>
            </a:r>
          </a:p>
          <a:p>
            <a:pPr>
              <a:lnSpc>
                <a:spcPct val="100000"/>
              </a:lnSpc>
            </a:pPr>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360249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Peace Offerings (Leviticus 3)</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As the </a:t>
            </a:r>
            <a:r>
              <a:rPr lang="en-US" b="1" dirty="0" err="1">
                <a:solidFill>
                  <a:srgbClr val="0070C0"/>
                </a:solidFill>
              </a:rPr>
              <a:t>offerer</a:t>
            </a:r>
            <a:r>
              <a:rPr lang="en-US" b="1" dirty="0">
                <a:solidFill>
                  <a:srgbClr val="0070C0"/>
                </a:solidFill>
              </a:rPr>
              <a:t> had fellowship with God through his sacrifice, so can we today have fellowship with God through Christ. We are reminded of the last supper, when the believer was “invited to feast regularly upon the blood and body of the lamb of God.”</a:t>
            </a:r>
          </a:p>
          <a:p>
            <a:pPr>
              <a:lnSpc>
                <a:spcPct val="100000"/>
              </a:lnSpc>
            </a:pPr>
            <a:endParaRPr lang="en-US" dirty="0"/>
          </a:p>
          <a:p>
            <a:pPr>
              <a:lnSpc>
                <a:spcPct val="100000"/>
              </a:lnSpc>
            </a:pPr>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347973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Red Heifer Offering (Numbers 19)</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The purpose of  this offering was to purify a person who had contact with a dead person.</a:t>
            </a:r>
          </a:p>
          <a:p>
            <a:pPr>
              <a:lnSpc>
                <a:spcPct val="100000"/>
              </a:lnSpc>
            </a:pPr>
            <a:r>
              <a:rPr lang="en-US" b="1" dirty="0">
                <a:solidFill>
                  <a:srgbClr val="0070C0"/>
                </a:solidFill>
              </a:rPr>
              <a:t>An unblemished heifer that had never been yoked was killed outside the camp. </a:t>
            </a:r>
          </a:p>
          <a:p>
            <a:pPr>
              <a:lnSpc>
                <a:spcPct val="100000"/>
              </a:lnSpc>
            </a:pPr>
            <a:r>
              <a:rPr lang="en-US" b="1" dirty="0">
                <a:solidFill>
                  <a:srgbClr val="0070C0"/>
                </a:solidFill>
              </a:rPr>
              <a:t>The High Priest (</a:t>
            </a:r>
            <a:r>
              <a:rPr lang="en-US" b="1" dirty="0" err="1">
                <a:solidFill>
                  <a:srgbClr val="0070C0"/>
                </a:solidFill>
              </a:rPr>
              <a:t>Eleazar</a:t>
            </a:r>
            <a:r>
              <a:rPr lang="en-US" b="1" dirty="0">
                <a:solidFill>
                  <a:srgbClr val="0070C0"/>
                </a:solidFill>
              </a:rPr>
              <a:t> or his successor) dipped his finger in the blood and sprinkled it seven times in the direction of the sanctuary.</a:t>
            </a:r>
          </a:p>
          <a:p>
            <a:pPr>
              <a:lnSpc>
                <a:spcPct val="100000"/>
              </a:lnSpc>
            </a:pPr>
            <a:r>
              <a:rPr lang="en-US" b="1" dirty="0">
                <a:solidFill>
                  <a:srgbClr val="0070C0"/>
                </a:solidFill>
              </a:rPr>
              <a:t>The entire heifer was burned in the presence of the priest who cast cedar wood, hyssop and scarlet woolen material on the flames.</a:t>
            </a:r>
          </a:p>
          <a:p>
            <a:pPr>
              <a:lnSpc>
                <a:spcPct val="100000"/>
              </a:lnSpc>
            </a:pPr>
            <a:r>
              <a:rPr lang="en-US" b="1" dirty="0">
                <a:solidFill>
                  <a:srgbClr val="0070C0"/>
                </a:solidFill>
              </a:rPr>
              <a:t>An undefiled man gathered the ashes and stored them outside the camp.</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126377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Red Heifer Offering (Numbers 19)</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On the third and seventh day the defiled person was sprinkled using hyssop with some of the ashes over which running water had been poured.</a:t>
            </a:r>
          </a:p>
          <a:p>
            <a:pPr>
              <a:lnSpc>
                <a:spcPct val="100000"/>
              </a:lnSpc>
            </a:pPr>
            <a:r>
              <a:rPr lang="en-US" b="1" dirty="0">
                <a:solidFill>
                  <a:srgbClr val="0070C0"/>
                </a:solidFill>
              </a:rPr>
              <a:t>The tent and any furniture connected to the dead person was also sprinkled.</a:t>
            </a:r>
          </a:p>
          <a:p>
            <a:pPr>
              <a:lnSpc>
                <a:spcPct val="100000"/>
              </a:lnSpc>
            </a:pPr>
            <a:r>
              <a:rPr lang="en-US" b="1" dirty="0">
                <a:solidFill>
                  <a:srgbClr val="0070C0"/>
                </a:solidFill>
              </a:rPr>
              <a:t>The red heifer portrays the sacrifice of Christ that cleanses the believer from the pollution contracted from living in a fallen world.</a:t>
            </a:r>
          </a:p>
          <a:p>
            <a:pPr>
              <a:lnSpc>
                <a:spcPct val="100000"/>
              </a:lnSpc>
            </a:pPr>
            <a:r>
              <a:rPr lang="en-US" b="1" dirty="0">
                <a:solidFill>
                  <a:srgbClr val="0070C0"/>
                </a:solidFill>
              </a:rPr>
              <a:t>Since death is the result of sin, the red heifer is considered a sin offering.</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314912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Red Heifer Offering (Numbers 19)</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10" name="Content Placeholder 9"/>
          <p:cNvSpPr>
            <a:spLocks noGrp="1"/>
          </p:cNvSpPr>
          <p:nvPr>
            <p:ph idx="1"/>
          </p:nvPr>
        </p:nvSpPr>
        <p:spPr/>
        <p:txBody>
          <a:bodyPr/>
          <a:lstStyle/>
          <a:p>
            <a:pPr marL="0" indent="0">
              <a:buNone/>
            </a:pPr>
            <a:r>
              <a:rPr lang="en-US" dirty="0"/>
              <a:t>Hyssop</a:t>
            </a:r>
          </a:p>
          <a:p>
            <a:pPr marL="0" indent="0">
              <a:buNone/>
            </a:pPr>
            <a:endParaRPr lang="en-US" dirty="0"/>
          </a:p>
          <a:p>
            <a:pPr marL="0" indent="0">
              <a:buNone/>
            </a:pPr>
            <a:endParaRPr lang="en-US" dirty="0"/>
          </a:p>
          <a:p>
            <a:pPr marL="0" indent="0">
              <a:buNone/>
            </a:pP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311" y="861646"/>
            <a:ext cx="3888374" cy="5767754"/>
          </a:xfrm>
          <a:prstGeom prst="rect">
            <a:avLst/>
          </a:prstGeom>
        </p:spPr>
      </p:pic>
    </p:spTree>
    <p:extLst>
      <p:ext uri="{BB962C8B-B14F-4D97-AF65-F5344CB8AC3E}">
        <p14:creationId xmlns:p14="http://schemas.microsoft.com/office/powerpoint/2010/main" val="195974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Major Offering Summary</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graphicFrame>
        <p:nvGraphicFramePr>
          <p:cNvPr id="5" name="Table 4"/>
          <p:cNvGraphicFramePr>
            <a:graphicFrameLocks noGrp="1"/>
          </p:cNvGraphicFramePr>
          <p:nvPr>
            <p:extLst/>
          </p:nvPr>
        </p:nvGraphicFramePr>
        <p:xfrm>
          <a:off x="80777" y="735037"/>
          <a:ext cx="12030446" cy="6035040"/>
        </p:xfrm>
        <a:graphic>
          <a:graphicData uri="http://schemas.openxmlformats.org/drawingml/2006/table">
            <a:tbl>
              <a:tblPr firstRow="1" bandRow="1">
                <a:tableStyleId>{5C22544A-7EE6-4342-B048-85BDC9FD1C3A}</a:tableStyleId>
              </a:tblPr>
              <a:tblGrid>
                <a:gridCol w="1298330">
                  <a:extLst>
                    <a:ext uri="{9D8B030D-6E8A-4147-A177-3AD203B41FA5}">
                      <a16:colId xmlns:a16="http://schemas.microsoft.com/office/drawing/2014/main" val="3785835305"/>
                    </a:ext>
                  </a:extLst>
                </a:gridCol>
                <a:gridCol w="1872762">
                  <a:extLst>
                    <a:ext uri="{9D8B030D-6E8A-4147-A177-3AD203B41FA5}">
                      <a16:colId xmlns:a16="http://schemas.microsoft.com/office/drawing/2014/main" val="1760350794"/>
                    </a:ext>
                  </a:extLst>
                </a:gridCol>
                <a:gridCol w="1890346">
                  <a:extLst>
                    <a:ext uri="{9D8B030D-6E8A-4147-A177-3AD203B41FA5}">
                      <a16:colId xmlns:a16="http://schemas.microsoft.com/office/drawing/2014/main" val="3671259621"/>
                    </a:ext>
                  </a:extLst>
                </a:gridCol>
                <a:gridCol w="1424354">
                  <a:extLst>
                    <a:ext uri="{9D8B030D-6E8A-4147-A177-3AD203B41FA5}">
                      <a16:colId xmlns:a16="http://schemas.microsoft.com/office/drawing/2014/main" val="2650011327"/>
                    </a:ext>
                  </a:extLst>
                </a:gridCol>
                <a:gridCol w="3121269">
                  <a:extLst>
                    <a:ext uri="{9D8B030D-6E8A-4147-A177-3AD203B41FA5}">
                      <a16:colId xmlns:a16="http://schemas.microsoft.com/office/drawing/2014/main" val="876337314"/>
                    </a:ext>
                  </a:extLst>
                </a:gridCol>
                <a:gridCol w="1274885">
                  <a:extLst>
                    <a:ext uri="{9D8B030D-6E8A-4147-A177-3AD203B41FA5}">
                      <a16:colId xmlns:a16="http://schemas.microsoft.com/office/drawing/2014/main" val="2437771982"/>
                    </a:ext>
                  </a:extLst>
                </a:gridCol>
                <a:gridCol w="1148500">
                  <a:extLst>
                    <a:ext uri="{9D8B030D-6E8A-4147-A177-3AD203B41FA5}">
                      <a16:colId xmlns:a16="http://schemas.microsoft.com/office/drawing/2014/main" val="1455276921"/>
                    </a:ext>
                  </a:extLst>
                </a:gridCol>
              </a:tblGrid>
              <a:tr h="370840">
                <a:tc>
                  <a:txBody>
                    <a:bodyPr/>
                    <a:lstStyle/>
                    <a:p>
                      <a:r>
                        <a:rPr lang="en-US" sz="2400" dirty="0"/>
                        <a:t>Offering </a:t>
                      </a:r>
                    </a:p>
                  </a:txBody>
                  <a:tcPr>
                    <a:solidFill>
                      <a:srgbClr val="008000"/>
                    </a:solidFill>
                  </a:tcPr>
                </a:tc>
                <a:tc>
                  <a:txBody>
                    <a:bodyPr/>
                    <a:lstStyle/>
                    <a:p>
                      <a:r>
                        <a:rPr lang="en-US" sz="2400" dirty="0"/>
                        <a:t>Purpose</a:t>
                      </a:r>
                    </a:p>
                  </a:txBody>
                  <a:tcPr>
                    <a:solidFill>
                      <a:srgbClr val="008000"/>
                    </a:solidFill>
                  </a:tcPr>
                </a:tc>
                <a:tc>
                  <a:txBody>
                    <a:bodyPr/>
                    <a:lstStyle/>
                    <a:p>
                      <a:r>
                        <a:rPr lang="en-US" sz="2400" dirty="0"/>
                        <a:t>Animal</a:t>
                      </a:r>
                    </a:p>
                  </a:txBody>
                  <a:tcPr>
                    <a:solidFill>
                      <a:srgbClr val="008000"/>
                    </a:solidFill>
                  </a:tcPr>
                </a:tc>
                <a:tc>
                  <a:txBody>
                    <a:bodyPr/>
                    <a:lstStyle/>
                    <a:p>
                      <a:r>
                        <a:rPr lang="en-US" sz="2400" dirty="0"/>
                        <a:t>Lay Hands</a:t>
                      </a:r>
                    </a:p>
                  </a:txBody>
                  <a:tcPr>
                    <a:solidFill>
                      <a:srgbClr val="008000"/>
                    </a:solidFill>
                  </a:tcPr>
                </a:tc>
                <a:tc>
                  <a:txBody>
                    <a:bodyPr/>
                    <a:lstStyle/>
                    <a:p>
                      <a:r>
                        <a:rPr lang="en-US" sz="2400" dirty="0"/>
                        <a:t>Use of Blood</a:t>
                      </a:r>
                    </a:p>
                  </a:txBody>
                  <a:tcPr>
                    <a:solidFill>
                      <a:srgbClr val="008000"/>
                    </a:solidFill>
                  </a:tcPr>
                </a:tc>
                <a:tc>
                  <a:txBody>
                    <a:bodyPr/>
                    <a:lstStyle/>
                    <a:p>
                      <a:r>
                        <a:rPr lang="en-US" sz="2400" dirty="0"/>
                        <a:t>Priestly</a:t>
                      </a:r>
                    </a:p>
                    <a:p>
                      <a:r>
                        <a:rPr lang="en-US" sz="2400" dirty="0"/>
                        <a:t>portion</a:t>
                      </a:r>
                    </a:p>
                  </a:txBody>
                  <a:tcPr>
                    <a:solidFill>
                      <a:srgbClr val="008000"/>
                    </a:solidFill>
                  </a:tcPr>
                </a:tc>
                <a:tc>
                  <a:txBody>
                    <a:bodyPr/>
                    <a:lstStyle/>
                    <a:p>
                      <a:r>
                        <a:rPr lang="en-US" sz="2400" dirty="0"/>
                        <a:t>Lay portion</a:t>
                      </a:r>
                    </a:p>
                  </a:txBody>
                  <a:tcPr>
                    <a:solidFill>
                      <a:srgbClr val="008000"/>
                    </a:solidFill>
                  </a:tcPr>
                </a:tc>
                <a:extLst>
                  <a:ext uri="{0D108BD9-81ED-4DB2-BD59-A6C34878D82A}">
                    <a16:rowId xmlns:a16="http://schemas.microsoft.com/office/drawing/2014/main" val="3249857555"/>
                  </a:ext>
                </a:extLst>
              </a:tr>
              <a:tr h="370840">
                <a:tc>
                  <a:txBody>
                    <a:bodyPr/>
                    <a:lstStyle/>
                    <a:p>
                      <a:r>
                        <a:rPr lang="en-US" sz="2400" b="0" dirty="0">
                          <a:solidFill>
                            <a:schemeClr val="bg1"/>
                          </a:solidFill>
                        </a:rPr>
                        <a:t>Sin</a:t>
                      </a:r>
                      <a:r>
                        <a:rPr lang="en-US" sz="2400" dirty="0">
                          <a:solidFill>
                            <a:schemeClr val="bg1"/>
                          </a:solidFill>
                        </a:rPr>
                        <a:t> </a:t>
                      </a:r>
                    </a:p>
                  </a:txBody>
                  <a:tcPr>
                    <a:solidFill>
                      <a:srgbClr val="008000"/>
                    </a:solidFill>
                  </a:tcPr>
                </a:tc>
                <a:tc>
                  <a:txBody>
                    <a:bodyPr/>
                    <a:lstStyle/>
                    <a:p>
                      <a:r>
                        <a:rPr lang="en-US" sz="2400" dirty="0">
                          <a:solidFill>
                            <a:schemeClr val="bg1"/>
                          </a:solidFill>
                        </a:rPr>
                        <a:t>Atone for sin</a:t>
                      </a:r>
                    </a:p>
                  </a:txBody>
                  <a:tcPr>
                    <a:solidFill>
                      <a:srgbClr val="008000"/>
                    </a:solidFill>
                  </a:tcPr>
                </a:tc>
                <a:tc>
                  <a:txBody>
                    <a:bodyPr/>
                    <a:lstStyle/>
                    <a:p>
                      <a:r>
                        <a:rPr lang="en-US" sz="2400" dirty="0">
                          <a:solidFill>
                            <a:schemeClr val="bg1"/>
                          </a:solidFill>
                        </a:rPr>
                        <a:t>Cattle, Sheep, </a:t>
                      </a:r>
                    </a:p>
                    <a:p>
                      <a:r>
                        <a:rPr lang="en-US" sz="2400" dirty="0">
                          <a:solidFill>
                            <a:schemeClr val="bg1"/>
                          </a:solidFill>
                        </a:rPr>
                        <a:t>Goats, Birds</a:t>
                      </a:r>
                    </a:p>
                  </a:txBody>
                  <a:tcPr>
                    <a:solidFill>
                      <a:srgbClr val="008000"/>
                    </a:solidFill>
                  </a:tcPr>
                </a:tc>
                <a:tc>
                  <a:txBody>
                    <a:bodyPr/>
                    <a:lstStyle/>
                    <a:p>
                      <a:r>
                        <a:rPr lang="en-US" sz="2400" dirty="0">
                          <a:solidFill>
                            <a:schemeClr val="bg1"/>
                          </a:solidFill>
                        </a:rPr>
                        <a:t>Yes</a:t>
                      </a:r>
                    </a:p>
                  </a:txBody>
                  <a:tcPr>
                    <a:solidFill>
                      <a:srgbClr val="008000"/>
                    </a:solidFill>
                  </a:tcPr>
                </a:tc>
                <a:tc>
                  <a:txBody>
                    <a:bodyPr/>
                    <a:lstStyle/>
                    <a:p>
                      <a:r>
                        <a:rPr lang="en-US" sz="2400" dirty="0">
                          <a:solidFill>
                            <a:schemeClr val="bg1"/>
                          </a:solidFill>
                        </a:rPr>
                        <a:t>Smear on alter; sprinkle in tent (on curtain for High Priest)</a:t>
                      </a:r>
                    </a:p>
                  </a:txBody>
                  <a:tcPr>
                    <a:solidFill>
                      <a:srgbClr val="008000"/>
                    </a:solidFill>
                  </a:tcPr>
                </a:tc>
                <a:tc>
                  <a:txBody>
                    <a:bodyPr/>
                    <a:lstStyle/>
                    <a:p>
                      <a:r>
                        <a:rPr lang="en-US" sz="2400" dirty="0">
                          <a:solidFill>
                            <a:schemeClr val="bg1"/>
                          </a:solidFill>
                        </a:rPr>
                        <a:t>Yes</a:t>
                      </a:r>
                    </a:p>
                  </a:txBody>
                  <a:tcPr>
                    <a:solidFill>
                      <a:srgbClr val="008000"/>
                    </a:solidFill>
                  </a:tcPr>
                </a:tc>
                <a:tc>
                  <a:txBody>
                    <a:bodyPr/>
                    <a:lstStyle/>
                    <a:p>
                      <a:r>
                        <a:rPr lang="en-US" sz="2400" dirty="0">
                          <a:solidFill>
                            <a:schemeClr val="bg1"/>
                          </a:solidFill>
                        </a:rPr>
                        <a:t>No</a:t>
                      </a:r>
                    </a:p>
                  </a:txBody>
                  <a:tcPr>
                    <a:solidFill>
                      <a:srgbClr val="008000"/>
                    </a:solidFill>
                  </a:tcPr>
                </a:tc>
                <a:extLst>
                  <a:ext uri="{0D108BD9-81ED-4DB2-BD59-A6C34878D82A}">
                    <a16:rowId xmlns:a16="http://schemas.microsoft.com/office/drawing/2014/main" val="1220046366"/>
                  </a:ext>
                </a:extLst>
              </a:tr>
              <a:tr h="370840">
                <a:tc>
                  <a:txBody>
                    <a:bodyPr/>
                    <a:lstStyle/>
                    <a:p>
                      <a:r>
                        <a:rPr lang="en-US" sz="2400" b="1" dirty="0">
                          <a:solidFill>
                            <a:schemeClr val="bg1"/>
                          </a:solidFill>
                        </a:rPr>
                        <a:t>Guilt</a:t>
                      </a:r>
                    </a:p>
                  </a:txBody>
                  <a:tcPr>
                    <a:solidFill>
                      <a:srgbClr val="008000"/>
                    </a:solidFill>
                  </a:tcPr>
                </a:tc>
                <a:tc>
                  <a:txBody>
                    <a:bodyPr/>
                    <a:lstStyle/>
                    <a:p>
                      <a:r>
                        <a:rPr lang="en-US" sz="2400" dirty="0">
                          <a:solidFill>
                            <a:schemeClr val="bg1"/>
                          </a:solidFill>
                        </a:rPr>
                        <a:t>Reparation/</a:t>
                      </a:r>
                    </a:p>
                    <a:p>
                      <a:r>
                        <a:rPr lang="en-US" sz="2400" dirty="0">
                          <a:solidFill>
                            <a:schemeClr val="bg1"/>
                          </a:solidFill>
                        </a:rPr>
                        <a:t>Atonement  for sin</a:t>
                      </a:r>
                    </a:p>
                  </a:txBody>
                  <a:tcPr>
                    <a:solidFill>
                      <a:srgbClr val="008000"/>
                    </a:solidFill>
                  </a:tcPr>
                </a:tc>
                <a:tc>
                  <a:txBody>
                    <a:bodyPr/>
                    <a:lstStyle/>
                    <a:p>
                      <a:r>
                        <a:rPr lang="en-US" sz="2400" dirty="0">
                          <a:solidFill>
                            <a:schemeClr val="bg1"/>
                          </a:solidFill>
                        </a:rPr>
                        <a:t>Rams</a:t>
                      </a:r>
                    </a:p>
                  </a:txBody>
                  <a:tcPr>
                    <a:solidFill>
                      <a:srgbClr val="008000"/>
                    </a:solidFill>
                  </a:tcPr>
                </a:tc>
                <a:tc>
                  <a:txBody>
                    <a:bodyPr/>
                    <a:lstStyle/>
                    <a:p>
                      <a:r>
                        <a:rPr lang="en-US" sz="2400" dirty="0">
                          <a:solidFill>
                            <a:schemeClr val="bg1"/>
                          </a:solidFill>
                        </a:rPr>
                        <a:t>Probably</a:t>
                      </a:r>
                    </a:p>
                  </a:txBody>
                  <a:tcPr>
                    <a:solidFill>
                      <a:srgbClr val="008000"/>
                    </a:solidFill>
                  </a:tcPr>
                </a:tc>
                <a:tc>
                  <a:txBody>
                    <a:bodyPr/>
                    <a:lstStyle/>
                    <a:p>
                      <a:r>
                        <a:rPr lang="en-US" sz="2400" dirty="0">
                          <a:solidFill>
                            <a:schemeClr val="bg1"/>
                          </a:solidFill>
                        </a:rPr>
                        <a:t>Pour on alter sides</a:t>
                      </a:r>
                    </a:p>
                  </a:txBody>
                  <a:tcPr>
                    <a:solidFill>
                      <a:srgbClr val="008000"/>
                    </a:solidFill>
                  </a:tcPr>
                </a:tc>
                <a:tc>
                  <a:txBody>
                    <a:bodyPr/>
                    <a:lstStyle/>
                    <a:p>
                      <a:r>
                        <a:rPr lang="en-US" sz="2400" dirty="0">
                          <a:solidFill>
                            <a:schemeClr val="bg1"/>
                          </a:solidFill>
                        </a:rPr>
                        <a:t>Yes</a:t>
                      </a:r>
                    </a:p>
                  </a:txBody>
                  <a:tcPr>
                    <a:solidFill>
                      <a:srgbClr val="008000"/>
                    </a:solidFill>
                  </a:tcPr>
                </a:tc>
                <a:tc>
                  <a:txBody>
                    <a:bodyPr/>
                    <a:lstStyle/>
                    <a:p>
                      <a:r>
                        <a:rPr lang="en-US" sz="2400" dirty="0">
                          <a:solidFill>
                            <a:schemeClr val="bg1"/>
                          </a:solidFill>
                        </a:rPr>
                        <a:t>No</a:t>
                      </a:r>
                    </a:p>
                  </a:txBody>
                  <a:tcPr>
                    <a:solidFill>
                      <a:srgbClr val="008000"/>
                    </a:solidFill>
                  </a:tcPr>
                </a:tc>
                <a:extLst>
                  <a:ext uri="{0D108BD9-81ED-4DB2-BD59-A6C34878D82A}">
                    <a16:rowId xmlns:a16="http://schemas.microsoft.com/office/drawing/2014/main" val="3005951517"/>
                  </a:ext>
                </a:extLst>
              </a:tr>
              <a:tr h="370840">
                <a:tc>
                  <a:txBody>
                    <a:bodyPr/>
                    <a:lstStyle/>
                    <a:p>
                      <a:r>
                        <a:rPr lang="en-US" sz="2400" b="1" dirty="0">
                          <a:solidFill>
                            <a:schemeClr val="bg1"/>
                          </a:solidFill>
                        </a:rPr>
                        <a:t>Burnt</a:t>
                      </a:r>
                    </a:p>
                  </a:txBody>
                  <a:tcPr>
                    <a:solidFill>
                      <a:srgbClr val="008000"/>
                    </a:solidFill>
                  </a:tcPr>
                </a:tc>
                <a:tc>
                  <a:txBody>
                    <a:bodyPr/>
                    <a:lstStyle/>
                    <a:p>
                      <a:r>
                        <a:rPr lang="en-US" sz="2400" dirty="0">
                          <a:solidFill>
                            <a:schemeClr val="bg1"/>
                          </a:solidFill>
                        </a:rPr>
                        <a:t>Surrender completely to God</a:t>
                      </a:r>
                    </a:p>
                  </a:txBody>
                  <a:tcPr>
                    <a:solidFill>
                      <a:srgbClr val="008000"/>
                    </a:solidFill>
                  </a:tcPr>
                </a:tc>
                <a:tc>
                  <a:txBody>
                    <a:bodyPr/>
                    <a:lstStyle/>
                    <a:p>
                      <a:r>
                        <a:rPr lang="en-US" sz="2400" dirty="0">
                          <a:solidFill>
                            <a:schemeClr val="bg1"/>
                          </a:solidFill>
                        </a:rPr>
                        <a:t>Cattle, Sheep, </a:t>
                      </a:r>
                    </a:p>
                    <a:p>
                      <a:r>
                        <a:rPr lang="en-US" sz="2400" dirty="0">
                          <a:solidFill>
                            <a:schemeClr val="bg1"/>
                          </a:solidFill>
                        </a:rPr>
                        <a:t>Goats, Birds</a:t>
                      </a:r>
                    </a:p>
                  </a:txBody>
                  <a:tcPr>
                    <a:solidFill>
                      <a:srgbClr val="008000"/>
                    </a:solidFill>
                  </a:tcPr>
                </a:tc>
                <a:tc>
                  <a:txBody>
                    <a:bodyPr/>
                    <a:lstStyle/>
                    <a:p>
                      <a:r>
                        <a:rPr lang="en-US" sz="2400" dirty="0">
                          <a:solidFill>
                            <a:schemeClr val="bg1"/>
                          </a:solidFill>
                        </a:rPr>
                        <a:t>Yes</a:t>
                      </a:r>
                    </a:p>
                  </a:txBody>
                  <a:tcPr>
                    <a:solidFill>
                      <a:srgbClr val="008000"/>
                    </a:solidFill>
                  </a:tcPr>
                </a:tc>
                <a:tc>
                  <a:txBody>
                    <a:bodyPr/>
                    <a:lstStyle/>
                    <a:p>
                      <a:r>
                        <a:rPr lang="en-US" sz="2400" dirty="0">
                          <a:solidFill>
                            <a:schemeClr val="bg1"/>
                          </a:solidFill>
                        </a:rPr>
                        <a:t>Pour on alter sides</a:t>
                      </a:r>
                    </a:p>
                  </a:txBody>
                  <a:tcPr>
                    <a:solidFill>
                      <a:srgbClr val="008000"/>
                    </a:solidFill>
                  </a:tcPr>
                </a:tc>
                <a:tc>
                  <a:txBody>
                    <a:bodyPr/>
                    <a:lstStyle/>
                    <a:p>
                      <a:r>
                        <a:rPr lang="en-US" sz="2400" dirty="0">
                          <a:solidFill>
                            <a:schemeClr val="bg1"/>
                          </a:solidFill>
                        </a:rPr>
                        <a:t>No</a:t>
                      </a:r>
                    </a:p>
                  </a:txBody>
                  <a:tcPr>
                    <a:solidFill>
                      <a:srgbClr val="008000"/>
                    </a:solidFill>
                  </a:tcPr>
                </a:tc>
                <a:tc>
                  <a:txBody>
                    <a:bodyPr/>
                    <a:lstStyle/>
                    <a:p>
                      <a:r>
                        <a:rPr lang="en-US" sz="2400" dirty="0">
                          <a:solidFill>
                            <a:schemeClr val="bg1"/>
                          </a:solidFill>
                        </a:rPr>
                        <a:t>No</a:t>
                      </a:r>
                    </a:p>
                  </a:txBody>
                  <a:tcPr>
                    <a:solidFill>
                      <a:srgbClr val="008000"/>
                    </a:solidFill>
                  </a:tcPr>
                </a:tc>
                <a:extLst>
                  <a:ext uri="{0D108BD9-81ED-4DB2-BD59-A6C34878D82A}">
                    <a16:rowId xmlns:a16="http://schemas.microsoft.com/office/drawing/2014/main" val="3694366383"/>
                  </a:ext>
                </a:extLst>
              </a:tr>
              <a:tr h="370840">
                <a:tc>
                  <a:txBody>
                    <a:bodyPr/>
                    <a:lstStyle/>
                    <a:p>
                      <a:r>
                        <a:rPr lang="en-US" sz="2400" b="1" dirty="0">
                          <a:solidFill>
                            <a:schemeClr val="bg1"/>
                          </a:solidFill>
                        </a:rPr>
                        <a:t>Grain</a:t>
                      </a:r>
                    </a:p>
                  </a:txBody>
                  <a:tcPr>
                    <a:solidFill>
                      <a:srgbClr val="008000"/>
                    </a:solidFill>
                  </a:tcPr>
                </a:tc>
                <a:tc>
                  <a:txBody>
                    <a:bodyPr/>
                    <a:lstStyle/>
                    <a:p>
                      <a:r>
                        <a:rPr lang="en-US" sz="2400" dirty="0">
                          <a:solidFill>
                            <a:schemeClr val="bg1"/>
                          </a:solidFill>
                        </a:rPr>
                        <a:t>First Fruits</a:t>
                      </a:r>
                    </a:p>
                  </a:txBody>
                  <a:tcPr>
                    <a:solidFill>
                      <a:srgbClr val="008000"/>
                    </a:solidFill>
                  </a:tcPr>
                </a:tc>
                <a:tc>
                  <a:txBody>
                    <a:bodyPr/>
                    <a:lstStyle/>
                    <a:p>
                      <a:r>
                        <a:rPr lang="en-US" sz="2400" dirty="0">
                          <a:solidFill>
                            <a:schemeClr val="bg1"/>
                          </a:solidFill>
                        </a:rPr>
                        <a:t>Grain (wine)</a:t>
                      </a:r>
                    </a:p>
                  </a:txBody>
                  <a:tcPr>
                    <a:solidFill>
                      <a:srgbClr val="008000"/>
                    </a:solidFill>
                  </a:tcPr>
                </a:tc>
                <a:tc>
                  <a:txBody>
                    <a:bodyPr/>
                    <a:lstStyle/>
                    <a:p>
                      <a:r>
                        <a:rPr lang="en-US" sz="2400" dirty="0">
                          <a:solidFill>
                            <a:schemeClr val="bg1"/>
                          </a:solidFill>
                        </a:rPr>
                        <a:t>N/A</a:t>
                      </a:r>
                    </a:p>
                  </a:txBody>
                  <a:tcPr>
                    <a:solidFill>
                      <a:srgbClr val="008000"/>
                    </a:solidFill>
                  </a:tcPr>
                </a:tc>
                <a:tc>
                  <a:txBody>
                    <a:bodyPr/>
                    <a:lstStyle/>
                    <a:p>
                      <a:r>
                        <a:rPr lang="en-US" sz="2400" dirty="0">
                          <a:solidFill>
                            <a:schemeClr val="bg1"/>
                          </a:solidFill>
                        </a:rPr>
                        <a:t>N/A</a:t>
                      </a:r>
                    </a:p>
                  </a:txBody>
                  <a:tcPr>
                    <a:solidFill>
                      <a:srgbClr val="008000"/>
                    </a:solidFill>
                  </a:tcPr>
                </a:tc>
                <a:tc>
                  <a:txBody>
                    <a:bodyPr/>
                    <a:lstStyle/>
                    <a:p>
                      <a:r>
                        <a:rPr lang="en-US" sz="2400" dirty="0">
                          <a:solidFill>
                            <a:schemeClr val="bg1"/>
                          </a:solidFill>
                        </a:rPr>
                        <a:t>Yes</a:t>
                      </a:r>
                    </a:p>
                  </a:txBody>
                  <a:tcPr>
                    <a:solidFill>
                      <a:srgbClr val="008000"/>
                    </a:solidFill>
                  </a:tcPr>
                </a:tc>
                <a:tc>
                  <a:txBody>
                    <a:bodyPr/>
                    <a:lstStyle/>
                    <a:p>
                      <a:r>
                        <a:rPr lang="en-US" sz="2400" dirty="0">
                          <a:solidFill>
                            <a:schemeClr val="bg1"/>
                          </a:solidFill>
                        </a:rPr>
                        <a:t>No</a:t>
                      </a:r>
                    </a:p>
                  </a:txBody>
                  <a:tcPr>
                    <a:solidFill>
                      <a:srgbClr val="008000"/>
                    </a:solidFill>
                  </a:tcPr>
                </a:tc>
                <a:extLst>
                  <a:ext uri="{0D108BD9-81ED-4DB2-BD59-A6C34878D82A}">
                    <a16:rowId xmlns:a16="http://schemas.microsoft.com/office/drawing/2014/main" val="3645783142"/>
                  </a:ext>
                </a:extLst>
              </a:tr>
              <a:tr h="370840">
                <a:tc>
                  <a:txBody>
                    <a:bodyPr/>
                    <a:lstStyle/>
                    <a:p>
                      <a:r>
                        <a:rPr lang="en-US" sz="2400" b="1" dirty="0">
                          <a:solidFill>
                            <a:schemeClr val="bg1"/>
                          </a:solidFill>
                        </a:rPr>
                        <a:t>Peace</a:t>
                      </a:r>
                    </a:p>
                  </a:txBody>
                  <a:tcPr>
                    <a:solidFill>
                      <a:srgbClr val="008000"/>
                    </a:solidFill>
                  </a:tcPr>
                </a:tc>
                <a:tc>
                  <a:txBody>
                    <a:bodyPr/>
                    <a:lstStyle/>
                    <a:p>
                      <a:r>
                        <a:rPr lang="en-US" sz="2400" dirty="0">
                          <a:solidFill>
                            <a:schemeClr val="bg1"/>
                          </a:solidFill>
                        </a:rPr>
                        <a:t>Fellowship with God</a:t>
                      </a:r>
                    </a:p>
                  </a:txBody>
                  <a:tcPr>
                    <a:solidFill>
                      <a:srgbClr val="008000"/>
                    </a:solidFill>
                  </a:tcPr>
                </a:tc>
                <a:tc>
                  <a:txBody>
                    <a:bodyPr/>
                    <a:lstStyle/>
                    <a:p>
                      <a:r>
                        <a:rPr lang="en-US" sz="2400" dirty="0">
                          <a:solidFill>
                            <a:schemeClr val="bg1"/>
                          </a:solidFill>
                        </a:rPr>
                        <a:t>Cattle, Sheep, </a:t>
                      </a:r>
                    </a:p>
                    <a:p>
                      <a:r>
                        <a:rPr lang="en-US" sz="2400" dirty="0">
                          <a:solidFill>
                            <a:schemeClr val="bg1"/>
                          </a:solidFill>
                        </a:rPr>
                        <a:t>Goats</a:t>
                      </a:r>
                    </a:p>
                  </a:txBody>
                  <a:tcPr>
                    <a:solidFill>
                      <a:srgbClr val="008000"/>
                    </a:solidFill>
                  </a:tcPr>
                </a:tc>
                <a:tc>
                  <a:txBody>
                    <a:bodyPr/>
                    <a:lstStyle/>
                    <a:p>
                      <a:r>
                        <a:rPr lang="en-US" sz="2400" dirty="0">
                          <a:solidFill>
                            <a:schemeClr val="bg1"/>
                          </a:solidFill>
                        </a:rPr>
                        <a:t>Yes</a:t>
                      </a:r>
                    </a:p>
                  </a:txBody>
                  <a:tcPr>
                    <a:solidFill>
                      <a:srgbClr val="008000"/>
                    </a:solidFill>
                  </a:tcPr>
                </a:tc>
                <a:tc>
                  <a:txBody>
                    <a:bodyPr/>
                    <a:lstStyle/>
                    <a:p>
                      <a:r>
                        <a:rPr lang="en-US" sz="2400" dirty="0">
                          <a:solidFill>
                            <a:schemeClr val="bg1"/>
                          </a:solidFill>
                        </a:rPr>
                        <a:t>Pour on alter sides</a:t>
                      </a:r>
                    </a:p>
                  </a:txBody>
                  <a:tcPr>
                    <a:solidFill>
                      <a:srgbClr val="008000"/>
                    </a:solidFill>
                  </a:tcPr>
                </a:tc>
                <a:tc>
                  <a:txBody>
                    <a:bodyPr/>
                    <a:lstStyle/>
                    <a:p>
                      <a:r>
                        <a:rPr lang="en-US" sz="2400" dirty="0">
                          <a:solidFill>
                            <a:schemeClr val="bg1"/>
                          </a:solidFill>
                        </a:rPr>
                        <a:t>Yes</a:t>
                      </a:r>
                    </a:p>
                  </a:txBody>
                  <a:tcPr>
                    <a:solidFill>
                      <a:srgbClr val="008000"/>
                    </a:solidFill>
                  </a:tcPr>
                </a:tc>
                <a:tc>
                  <a:txBody>
                    <a:bodyPr/>
                    <a:lstStyle/>
                    <a:p>
                      <a:r>
                        <a:rPr lang="en-US" sz="2400" dirty="0">
                          <a:solidFill>
                            <a:schemeClr val="bg1"/>
                          </a:solidFill>
                        </a:rPr>
                        <a:t>Yes</a:t>
                      </a:r>
                    </a:p>
                  </a:txBody>
                  <a:tcPr>
                    <a:solidFill>
                      <a:srgbClr val="008000"/>
                    </a:solidFill>
                  </a:tcPr>
                </a:tc>
                <a:extLst>
                  <a:ext uri="{0D108BD9-81ED-4DB2-BD59-A6C34878D82A}">
                    <a16:rowId xmlns:a16="http://schemas.microsoft.com/office/drawing/2014/main" val="1232050975"/>
                  </a:ext>
                </a:extLst>
              </a:tr>
            </a:tbl>
          </a:graphicData>
        </a:graphic>
      </p:graphicFrame>
    </p:spTree>
    <p:extLst>
      <p:ext uri="{BB962C8B-B14F-4D97-AF65-F5344CB8AC3E}">
        <p14:creationId xmlns:p14="http://schemas.microsoft.com/office/powerpoint/2010/main" val="4194463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622</Words>
  <Application>Microsoft Office PowerPoint</Application>
  <PresentationFormat>Widescreen</PresentationFormat>
  <Paragraphs>126</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Discipleship:  An  Introduction to  Systematic Theology and  Apologetics</vt:lpstr>
      <vt:lpstr> The Old Testament Sacrificial System – Peace Offerings (Leviticus 3) </vt:lpstr>
      <vt:lpstr> The Old Testament Sacrificial System – Peace Offerings (Leviticus 3) </vt:lpstr>
      <vt:lpstr> The Old Testament Sacrificial System – Peace Offerings (Leviticus 3) </vt:lpstr>
      <vt:lpstr> The Old Testament Sacrificial System – Peace Offerings (Leviticus 3) </vt:lpstr>
      <vt:lpstr> The Old Testament Sacrificial System – Red Heifer Offering (Numbers 19) </vt:lpstr>
      <vt:lpstr> The Old Testament Sacrificial System – Red Heifer Offering (Numbers 19) </vt:lpstr>
      <vt:lpstr> The Old Testament Sacrificial System – Red Heifer Offering (Numbers 19) </vt:lpstr>
      <vt:lpstr> The Old Testament Sacrificial System – Major Offering Summary</vt:lpstr>
      <vt:lpstr> The Old Testament Sacrificial System – The Tabernacle </vt:lpstr>
      <vt:lpstr> The Old Testament Sacrificial System – The Tabernacle </vt:lpstr>
      <vt:lpstr> The Old Testament Sacrificial System – The Tabernacle </vt:lpstr>
      <vt:lpstr> The Old Testament Sacrificial System – The Tabernacle </vt:lpstr>
      <vt:lpstr> The Old Testament Sacrificial System – The Tabernacle </vt:lpstr>
      <vt:lpstr> The Old Testament Sacrificial System – The Tabernacle </vt:lpstr>
      <vt:lpstr> The Old Testament Sacrificial System – The Tabernacle </vt:lpstr>
      <vt:lpstr> The Old Testament Sacrificial System – (Acacia Wood)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cp:revision>
  <dcterms:created xsi:type="dcterms:W3CDTF">2017-06-05T01:29:18Z</dcterms:created>
  <dcterms:modified xsi:type="dcterms:W3CDTF">2017-06-05T01:31:46Z</dcterms:modified>
</cp:coreProperties>
</file>