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03F72-1693-4A03-B615-01CA8A22B2C4}" type="datetimeFigureOut">
              <a:rPr lang="en-US" smtClean="0"/>
              <a:t>6/25/2017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3C2E1-88A3-44B9-BDA9-BC4A588F2491}" type="slidenum">
              <a:rPr lang="en-US" smtClean="0"/>
              <a:t>‹#›</a:t>
            </a:fld>
            <a:endParaRPr lang="en-US"/>
          </a:p>
        </p:txBody>
      </p:sp>
    </p:spTree>
    <p:extLst>
      <p:ext uri="{BB962C8B-B14F-4D97-AF65-F5344CB8AC3E}">
        <p14:creationId xmlns:p14="http://schemas.microsoft.com/office/powerpoint/2010/main" val="302785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a:t>
            </a:fld>
            <a:endParaRPr lang="en-US" dirty="0"/>
          </a:p>
        </p:txBody>
      </p:sp>
    </p:spTree>
    <p:extLst>
      <p:ext uri="{BB962C8B-B14F-4D97-AF65-F5344CB8AC3E}">
        <p14:creationId xmlns:p14="http://schemas.microsoft.com/office/powerpoint/2010/main" val="318044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11</a:t>
            </a:fld>
            <a:endParaRPr lang="en-US" dirty="0"/>
          </a:p>
        </p:txBody>
      </p:sp>
    </p:spTree>
    <p:extLst>
      <p:ext uri="{BB962C8B-B14F-4D97-AF65-F5344CB8AC3E}">
        <p14:creationId xmlns:p14="http://schemas.microsoft.com/office/powerpoint/2010/main" val="324145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12</a:t>
            </a:fld>
            <a:endParaRPr lang="en-US" dirty="0"/>
          </a:p>
        </p:txBody>
      </p:sp>
    </p:spTree>
    <p:extLst>
      <p:ext uri="{BB962C8B-B14F-4D97-AF65-F5344CB8AC3E}">
        <p14:creationId xmlns:p14="http://schemas.microsoft.com/office/powerpoint/2010/main" val="64734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13</a:t>
            </a:fld>
            <a:endParaRPr lang="en-US" dirty="0"/>
          </a:p>
        </p:txBody>
      </p:sp>
    </p:spTree>
    <p:extLst>
      <p:ext uri="{BB962C8B-B14F-4D97-AF65-F5344CB8AC3E}">
        <p14:creationId xmlns:p14="http://schemas.microsoft.com/office/powerpoint/2010/main" val="120153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3</a:t>
            </a:fld>
            <a:endParaRPr lang="en-US" dirty="0"/>
          </a:p>
        </p:txBody>
      </p:sp>
    </p:spTree>
    <p:extLst>
      <p:ext uri="{BB962C8B-B14F-4D97-AF65-F5344CB8AC3E}">
        <p14:creationId xmlns:p14="http://schemas.microsoft.com/office/powerpoint/2010/main" val="42990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4</a:t>
            </a:fld>
            <a:endParaRPr lang="en-US" dirty="0"/>
          </a:p>
        </p:txBody>
      </p:sp>
    </p:spTree>
    <p:extLst>
      <p:ext uri="{BB962C8B-B14F-4D97-AF65-F5344CB8AC3E}">
        <p14:creationId xmlns:p14="http://schemas.microsoft.com/office/powerpoint/2010/main" val="421506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5</a:t>
            </a:fld>
            <a:endParaRPr lang="en-US" dirty="0"/>
          </a:p>
        </p:txBody>
      </p:sp>
    </p:spTree>
    <p:extLst>
      <p:ext uri="{BB962C8B-B14F-4D97-AF65-F5344CB8AC3E}">
        <p14:creationId xmlns:p14="http://schemas.microsoft.com/office/powerpoint/2010/main" val="264916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6</a:t>
            </a:fld>
            <a:endParaRPr lang="en-US" dirty="0"/>
          </a:p>
        </p:txBody>
      </p:sp>
    </p:spTree>
    <p:extLst>
      <p:ext uri="{BB962C8B-B14F-4D97-AF65-F5344CB8AC3E}">
        <p14:creationId xmlns:p14="http://schemas.microsoft.com/office/powerpoint/2010/main" val="176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7</a:t>
            </a:fld>
            <a:endParaRPr lang="en-US" dirty="0"/>
          </a:p>
        </p:txBody>
      </p:sp>
    </p:spTree>
    <p:extLst>
      <p:ext uri="{BB962C8B-B14F-4D97-AF65-F5344CB8AC3E}">
        <p14:creationId xmlns:p14="http://schemas.microsoft.com/office/powerpoint/2010/main" val="303756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8</a:t>
            </a:fld>
            <a:endParaRPr lang="en-US" dirty="0"/>
          </a:p>
        </p:txBody>
      </p:sp>
    </p:spTree>
    <p:extLst>
      <p:ext uri="{BB962C8B-B14F-4D97-AF65-F5344CB8AC3E}">
        <p14:creationId xmlns:p14="http://schemas.microsoft.com/office/powerpoint/2010/main" val="159296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9</a:t>
            </a:fld>
            <a:endParaRPr lang="en-US" dirty="0"/>
          </a:p>
        </p:txBody>
      </p:sp>
    </p:spTree>
    <p:extLst>
      <p:ext uri="{BB962C8B-B14F-4D97-AF65-F5344CB8AC3E}">
        <p14:creationId xmlns:p14="http://schemas.microsoft.com/office/powerpoint/2010/main" val="244399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10</a:t>
            </a:fld>
            <a:endParaRPr lang="en-US" dirty="0"/>
          </a:p>
        </p:txBody>
      </p:sp>
    </p:spTree>
    <p:extLst>
      <p:ext uri="{BB962C8B-B14F-4D97-AF65-F5344CB8AC3E}">
        <p14:creationId xmlns:p14="http://schemas.microsoft.com/office/powerpoint/2010/main" val="82418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839A-EC55-46A8-8635-F37E6F42E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EF3E77-E749-4E3D-B92F-5C61C85D47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BEA184-8A46-4E97-8C89-7B90D76A13A0}"/>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5" name="Footer Placeholder 4">
            <a:extLst>
              <a:ext uri="{FF2B5EF4-FFF2-40B4-BE49-F238E27FC236}">
                <a16:creationId xmlns:a16="http://schemas.microsoft.com/office/drawing/2014/main" id="{8C646466-91F2-4691-A458-CE67B56F8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6C028-AF3F-43B8-B67C-37FBB7AA10E8}"/>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325187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0667-A126-488B-9132-694D4EB082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BA69A4-D6D5-408A-A2CB-A71D39CAAF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B3D8B-640F-437F-B88C-74E9AFF1EB42}"/>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5" name="Footer Placeholder 4">
            <a:extLst>
              <a:ext uri="{FF2B5EF4-FFF2-40B4-BE49-F238E27FC236}">
                <a16:creationId xmlns:a16="http://schemas.microsoft.com/office/drawing/2014/main" id="{8ECE0FCE-6CF2-4D85-B330-7E0876A43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32FAA-9D8B-47D7-B89F-B768195C21D8}"/>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207308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EA39D9-D395-4243-9FE5-733CFBE63D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6D6552-5C6F-43FD-AFD9-101CEBA30D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EB082-0F97-489F-9510-EB74D637BED8}"/>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5" name="Footer Placeholder 4">
            <a:extLst>
              <a:ext uri="{FF2B5EF4-FFF2-40B4-BE49-F238E27FC236}">
                <a16:creationId xmlns:a16="http://schemas.microsoft.com/office/drawing/2014/main" id="{46B05083-95A8-46C3-BA15-EFA28FC83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1D310-6817-4DE7-B823-97F8EAC1F62B}"/>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341810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5346-C517-4CA8-9C2B-ADE308A69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29353-18AB-4F60-B121-3E6C5396F7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13442-CF91-4C0F-90DA-4A62C6175EAC}"/>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5" name="Footer Placeholder 4">
            <a:extLst>
              <a:ext uri="{FF2B5EF4-FFF2-40B4-BE49-F238E27FC236}">
                <a16:creationId xmlns:a16="http://schemas.microsoft.com/office/drawing/2014/main" id="{9E1915F1-E48F-4150-BB80-D85373012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EDDE1-9522-4F86-9CBD-E3F7C7ACF028}"/>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368206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BAF6-2144-4716-A0F7-E62367E37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971EED-B432-4A5F-BA48-CB40AE319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E9C734-2323-4745-974F-FC74BB1F0E63}"/>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5" name="Footer Placeholder 4">
            <a:extLst>
              <a:ext uri="{FF2B5EF4-FFF2-40B4-BE49-F238E27FC236}">
                <a16:creationId xmlns:a16="http://schemas.microsoft.com/office/drawing/2014/main" id="{AC455E17-DD59-4C17-B0EA-A5352B13E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E2531-FED1-4591-A0DF-D90A01023059}"/>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422781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C6E7-DAC5-43E6-BA18-D77BB9F55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7DDA5-BD90-4989-B54C-33C4B6052A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4EEC6-4DAD-4598-98FF-F3895A7B14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B2E78-3586-43BF-98B9-78161CCA4F7E}"/>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6" name="Footer Placeholder 5">
            <a:extLst>
              <a:ext uri="{FF2B5EF4-FFF2-40B4-BE49-F238E27FC236}">
                <a16:creationId xmlns:a16="http://schemas.microsoft.com/office/drawing/2014/main" id="{B736201B-F00A-41F4-A33E-BC3371FB0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30B94F-660C-4EF6-8D51-6D78ABA3E2DF}"/>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390787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6C9F-46BC-42C7-AE29-5165688B3E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52079-3A51-4D74-8F72-AAAC18E8E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F550FF-9FF9-4A29-9AD8-7FF09049A0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1E3CE2-99E7-4BF7-BC3C-CAD4B86F64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251508-F0FF-4F47-8418-1683837609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14C568-D97F-47A6-855C-B6DE32A19A8D}"/>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8" name="Footer Placeholder 7">
            <a:extLst>
              <a:ext uri="{FF2B5EF4-FFF2-40B4-BE49-F238E27FC236}">
                <a16:creationId xmlns:a16="http://schemas.microsoft.com/office/drawing/2014/main" id="{EF640195-6EB0-4BEA-A9BD-4AC31A37B8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FAD622-FC24-4B6C-BB55-96D3AB320F90}"/>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103388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A857-4D59-4731-A49F-15E0D8903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223B1A-BD5C-4A5C-949D-7A478B9ABA3F}"/>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4" name="Footer Placeholder 3">
            <a:extLst>
              <a:ext uri="{FF2B5EF4-FFF2-40B4-BE49-F238E27FC236}">
                <a16:creationId xmlns:a16="http://schemas.microsoft.com/office/drawing/2014/main" id="{9C719FBC-8BED-4D46-977A-683F32E76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8AC26A-78BC-4F6A-931E-DF7B81805464}"/>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230046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AC512-4852-40A7-BDEC-8F0345826C71}"/>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3" name="Footer Placeholder 2">
            <a:extLst>
              <a:ext uri="{FF2B5EF4-FFF2-40B4-BE49-F238E27FC236}">
                <a16:creationId xmlns:a16="http://schemas.microsoft.com/office/drawing/2014/main" id="{8AFBEC18-8E6D-444A-8733-A7BE9B9330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86CBC9-4B0F-4CE1-83B9-C0B4DE06BB56}"/>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336579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BE15-B01D-4498-A0DC-44DEBE539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80A7D-0071-4010-815F-899368B34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92841-C480-4AA5-A85B-FF1136AC5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6D9A78-C0B5-4B93-9339-DA1CEF25EF54}"/>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6" name="Footer Placeholder 5">
            <a:extLst>
              <a:ext uri="{FF2B5EF4-FFF2-40B4-BE49-F238E27FC236}">
                <a16:creationId xmlns:a16="http://schemas.microsoft.com/office/drawing/2014/main" id="{01B1467F-C736-499A-92CE-9486A10BA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4C379-F7E0-495B-897C-0CC69E13CAAF}"/>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117661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CDD1-DD25-4162-9BFD-115B0E414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34135D-55EB-4960-991D-7AC6D8AD66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25EA8-085E-4D96-A04D-89C387FB6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34D73E-F461-4C02-A728-F1BC3517512A}"/>
              </a:ext>
            </a:extLst>
          </p:cNvPr>
          <p:cNvSpPr>
            <a:spLocks noGrp="1"/>
          </p:cNvSpPr>
          <p:nvPr>
            <p:ph type="dt" sz="half" idx="10"/>
          </p:nvPr>
        </p:nvSpPr>
        <p:spPr/>
        <p:txBody>
          <a:bodyPr/>
          <a:lstStyle/>
          <a:p>
            <a:fld id="{6BD1957F-8F95-4832-A934-244AE0740CA2}" type="datetimeFigureOut">
              <a:rPr lang="en-US" smtClean="0"/>
              <a:t>6/25/2017</a:t>
            </a:fld>
            <a:endParaRPr lang="en-US"/>
          </a:p>
        </p:txBody>
      </p:sp>
      <p:sp>
        <p:nvSpPr>
          <p:cNvPr id="6" name="Footer Placeholder 5">
            <a:extLst>
              <a:ext uri="{FF2B5EF4-FFF2-40B4-BE49-F238E27FC236}">
                <a16:creationId xmlns:a16="http://schemas.microsoft.com/office/drawing/2014/main" id="{2081B7E9-B785-443D-B9DF-3F8A020BB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F4097-DAC6-4614-8520-CF7DF6D79285}"/>
              </a:ext>
            </a:extLst>
          </p:cNvPr>
          <p:cNvSpPr>
            <a:spLocks noGrp="1"/>
          </p:cNvSpPr>
          <p:nvPr>
            <p:ph type="sldNum" sz="quarter" idx="12"/>
          </p:nvPr>
        </p:nvSpPr>
        <p:spPr/>
        <p:txBody>
          <a:bodyPr/>
          <a:lstStyle/>
          <a:p>
            <a:fld id="{93FE6F21-A008-4A71-92FA-7D9D0B54305D}" type="slidenum">
              <a:rPr lang="en-US" smtClean="0"/>
              <a:t>‹#›</a:t>
            </a:fld>
            <a:endParaRPr lang="en-US"/>
          </a:p>
        </p:txBody>
      </p:sp>
    </p:spTree>
    <p:extLst>
      <p:ext uri="{BB962C8B-B14F-4D97-AF65-F5344CB8AC3E}">
        <p14:creationId xmlns:p14="http://schemas.microsoft.com/office/powerpoint/2010/main" val="27692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F86C8-7BE3-4A2B-8453-D4219BC64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C1C3BA-BBF0-429A-BE52-E972818D2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B2D86-F9A5-4520-829D-6496D0005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1957F-8F95-4832-A934-244AE0740CA2}" type="datetimeFigureOut">
              <a:rPr lang="en-US" smtClean="0"/>
              <a:t>6/25/2017</a:t>
            </a:fld>
            <a:endParaRPr lang="en-US"/>
          </a:p>
        </p:txBody>
      </p:sp>
      <p:sp>
        <p:nvSpPr>
          <p:cNvPr id="5" name="Footer Placeholder 4">
            <a:extLst>
              <a:ext uri="{FF2B5EF4-FFF2-40B4-BE49-F238E27FC236}">
                <a16:creationId xmlns:a16="http://schemas.microsoft.com/office/drawing/2014/main" id="{1E49EE47-BEE2-4574-91F6-7574DECE0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990DAB-93CB-4648-840E-4E728148D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E6F21-A008-4A71-92FA-7D9D0B54305D}" type="slidenum">
              <a:rPr lang="en-US" smtClean="0"/>
              <a:t>‹#›</a:t>
            </a:fld>
            <a:endParaRPr lang="en-US"/>
          </a:p>
        </p:txBody>
      </p:sp>
    </p:spTree>
    <p:extLst>
      <p:ext uri="{BB962C8B-B14F-4D97-AF65-F5344CB8AC3E}">
        <p14:creationId xmlns:p14="http://schemas.microsoft.com/office/powerpoint/2010/main" val="239407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16689"/>
            <a:ext cx="9144000" cy="4213184"/>
          </a:xfrm>
          <a:solidFill>
            <a:srgbClr val="FFFFCC"/>
          </a:solidFill>
        </p:spPr>
        <p:txBody>
          <a:bodyPr>
            <a:noAutofit/>
          </a:bodyPr>
          <a:lstStyle/>
          <a:p>
            <a:r>
              <a:rPr lang="en-US" b="1" dirty="0">
                <a:solidFill>
                  <a:srgbClr val="0070C0"/>
                </a:solidFill>
              </a:rPr>
              <a:t>Discipleship: </a:t>
            </a:r>
            <a:br>
              <a:rPr lang="en-US" b="1" dirty="0">
                <a:solidFill>
                  <a:srgbClr val="0070C0"/>
                </a:solidFill>
              </a:rPr>
            </a:br>
            <a:r>
              <a:rPr lang="en-US" b="1" dirty="0">
                <a:solidFill>
                  <a:srgbClr val="0070C0"/>
                </a:solidFill>
              </a:rPr>
              <a:t>An </a:t>
            </a:r>
            <a:br>
              <a:rPr lang="en-US" b="1" dirty="0">
                <a:solidFill>
                  <a:srgbClr val="0070C0"/>
                </a:solidFill>
              </a:rPr>
            </a:br>
            <a:r>
              <a:rPr lang="en-US" b="1" dirty="0">
                <a:solidFill>
                  <a:srgbClr val="0070C0"/>
                </a:solidFill>
              </a:rPr>
              <a:t>Introduction to </a:t>
            </a:r>
            <a:br>
              <a:rPr lang="en-US" b="1" dirty="0">
                <a:solidFill>
                  <a:srgbClr val="0070C0"/>
                </a:solidFill>
              </a:rPr>
            </a:br>
            <a:r>
              <a:rPr lang="en-US" b="1" dirty="0">
                <a:solidFill>
                  <a:srgbClr val="0070C0"/>
                </a:solidFill>
              </a:rPr>
              <a:t>Systematic Theology and </a:t>
            </a:r>
            <a:br>
              <a:rPr lang="en-US" b="1" dirty="0">
                <a:solidFill>
                  <a:srgbClr val="0070C0"/>
                </a:solidFill>
              </a:rPr>
            </a:br>
            <a:r>
              <a:rPr lang="en-US" b="1" dirty="0">
                <a:solidFill>
                  <a:srgbClr val="0070C0"/>
                </a:solidFill>
              </a:rPr>
              <a:t>Apologetics</a:t>
            </a:r>
          </a:p>
        </p:txBody>
      </p:sp>
      <p:sp>
        <p:nvSpPr>
          <p:cNvPr id="5" name="Subtitle 4"/>
          <p:cNvSpPr>
            <a:spLocks noGrp="1"/>
          </p:cNvSpPr>
          <p:nvPr>
            <p:ph type="subTitle" idx="1"/>
          </p:nvPr>
        </p:nvSpPr>
        <p:spPr>
          <a:xfrm>
            <a:off x="1587660" y="4956276"/>
            <a:ext cx="9144000" cy="1655762"/>
          </a:xfrm>
          <a:solidFill>
            <a:srgbClr val="FFFFCC"/>
          </a:solidFill>
        </p:spPr>
        <p:txBody>
          <a:bodyPr>
            <a:normAutofit/>
          </a:bodyPr>
          <a:lstStyle/>
          <a:p>
            <a:r>
              <a:rPr lang="en-US" sz="3600" dirty="0"/>
              <a:t>The Doctrines of Redemption: The Law</a:t>
            </a:r>
            <a:endParaRPr lang="en-US" sz="2800" dirty="0"/>
          </a:p>
          <a:p>
            <a:r>
              <a:rPr lang="en-US" b="1" dirty="0">
                <a:solidFill>
                  <a:srgbClr val="0070C0"/>
                </a:solidFill>
              </a:rPr>
              <a:t>The Heights Church June 25, 2017</a:t>
            </a:r>
          </a:p>
        </p:txBody>
      </p:sp>
    </p:spTree>
    <p:extLst>
      <p:ext uri="{BB962C8B-B14F-4D97-AF65-F5344CB8AC3E}">
        <p14:creationId xmlns:p14="http://schemas.microsoft.com/office/powerpoint/2010/main" val="382553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Herod’s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789" y="656493"/>
            <a:ext cx="5213586" cy="6119446"/>
          </a:xfrm>
          <a:prstGeom prst="rect">
            <a:avLst/>
          </a:prstGeom>
        </p:spPr>
      </p:pic>
    </p:spTree>
    <p:extLst>
      <p:ext uri="{BB962C8B-B14F-4D97-AF65-F5344CB8AC3E}">
        <p14:creationId xmlns:p14="http://schemas.microsoft.com/office/powerpoint/2010/main" val="144764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Herod’s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57" y="782033"/>
            <a:ext cx="10561343" cy="5979252"/>
          </a:xfrm>
          <a:prstGeom prst="rect">
            <a:avLst/>
          </a:prstGeom>
        </p:spPr>
      </p:pic>
    </p:spTree>
    <p:extLst>
      <p:ext uri="{BB962C8B-B14F-4D97-AF65-F5344CB8AC3E}">
        <p14:creationId xmlns:p14="http://schemas.microsoft.com/office/powerpoint/2010/main" val="396074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Herod’s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289" y="656493"/>
            <a:ext cx="9777421" cy="6055483"/>
          </a:xfrm>
          <a:prstGeom prst="rect">
            <a:avLst/>
          </a:prstGeom>
        </p:spPr>
      </p:pic>
    </p:spTree>
    <p:extLst>
      <p:ext uri="{BB962C8B-B14F-4D97-AF65-F5344CB8AC3E}">
        <p14:creationId xmlns:p14="http://schemas.microsoft.com/office/powerpoint/2010/main" val="157521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Herod’s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3704"/>
            <a:ext cx="12192000" cy="4990592"/>
          </a:xfrm>
          <a:prstGeom prst="rect">
            <a:avLst/>
          </a:prstGeom>
        </p:spPr>
      </p:pic>
    </p:spTree>
    <p:extLst>
      <p:ext uri="{BB962C8B-B14F-4D97-AF65-F5344CB8AC3E}">
        <p14:creationId xmlns:p14="http://schemas.microsoft.com/office/powerpoint/2010/main" val="232600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Temple Timeline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5693866"/>
          </a:xfrm>
          <a:prstGeom prst="rect">
            <a:avLst/>
          </a:prstGeom>
          <a:solidFill>
            <a:srgbClr val="FFFFCC"/>
          </a:solidFill>
        </p:spPr>
        <p:txBody>
          <a:bodyPr wrap="square">
            <a:spAutoFit/>
          </a:bodyPr>
          <a:lstStyle/>
          <a:p>
            <a:pPr marL="457200" indent="-457200">
              <a:buFont typeface="Arial" panose="020B0604020202020204" pitchFamily="34" charset="0"/>
              <a:buChar char="•"/>
            </a:pPr>
            <a:r>
              <a:rPr lang="en-US" sz="2800" dirty="0"/>
              <a:t>1400 BC The Tabernacle was constructed.</a:t>
            </a:r>
          </a:p>
          <a:p>
            <a:endParaRPr lang="en-US" sz="2800" dirty="0"/>
          </a:p>
          <a:p>
            <a:pPr marL="457200" indent="-457200">
              <a:buFont typeface="Arial" panose="020B0604020202020204" pitchFamily="34" charset="0"/>
              <a:buChar char="•"/>
            </a:pPr>
            <a:r>
              <a:rPr lang="en-US" sz="2800" dirty="0"/>
              <a:t>960 B.C. Solomon’s temple </a:t>
            </a:r>
            <a:r>
              <a:rPr lang="en-US" sz="2800" dirty="0">
                <a:solidFill>
                  <a:srgbClr val="FF0000"/>
                </a:solidFill>
              </a:rPr>
              <a:t>(first temple) </a:t>
            </a:r>
            <a:r>
              <a:rPr lang="en-US" sz="2800" dirty="0"/>
              <a:t>was finished. </a:t>
            </a:r>
          </a:p>
          <a:p>
            <a:endParaRPr lang="en-US" sz="2800" dirty="0"/>
          </a:p>
          <a:p>
            <a:pPr marL="457200" indent="-457200">
              <a:buFont typeface="Arial" panose="020B0604020202020204" pitchFamily="34" charset="0"/>
              <a:buChar char="•"/>
            </a:pPr>
            <a:r>
              <a:rPr lang="en-US" sz="2800" dirty="0"/>
              <a:t>586 B.C. Babylonians destroy Solomon’s temple.</a:t>
            </a:r>
          </a:p>
          <a:p>
            <a:endParaRPr lang="en-US" sz="2800" dirty="0"/>
          </a:p>
          <a:p>
            <a:pPr marL="457200" indent="-457200">
              <a:buFont typeface="Arial" panose="020B0604020202020204" pitchFamily="34" charset="0"/>
              <a:buChar char="•"/>
            </a:pPr>
            <a:r>
              <a:rPr lang="en-US" sz="2800" dirty="0"/>
              <a:t>516 B.C. Zerubbabel’s temple </a:t>
            </a:r>
            <a:r>
              <a:rPr lang="en-US" sz="2800" dirty="0">
                <a:solidFill>
                  <a:srgbClr val="FF0000"/>
                </a:solidFill>
              </a:rPr>
              <a:t>(second temple) </a:t>
            </a:r>
            <a:r>
              <a:rPr lang="en-US" sz="2800" dirty="0"/>
              <a:t>was completed.</a:t>
            </a:r>
          </a:p>
          <a:p>
            <a:r>
              <a:rPr lang="en-US" sz="2800" dirty="0"/>
              <a:t> </a:t>
            </a:r>
          </a:p>
          <a:p>
            <a:pPr marL="457200" indent="-457200">
              <a:buFont typeface="Arial" panose="020B0604020202020204" pitchFamily="34" charset="0"/>
              <a:buChar char="•"/>
            </a:pPr>
            <a:r>
              <a:rPr lang="en-US" sz="2800" dirty="0"/>
              <a:t>19 B.C. Herod’s temple was completed </a:t>
            </a:r>
            <a:r>
              <a:rPr lang="en-US" sz="2800" dirty="0">
                <a:solidFill>
                  <a:srgbClr val="FF0000"/>
                </a:solidFill>
              </a:rPr>
              <a:t>(second temple)</a:t>
            </a:r>
          </a:p>
          <a:p>
            <a:endParaRPr lang="en-US" sz="2800" dirty="0"/>
          </a:p>
          <a:p>
            <a:pPr marL="457200" indent="-457200">
              <a:buFont typeface="Arial" panose="020B0604020202020204" pitchFamily="34" charset="0"/>
              <a:buChar char="•"/>
            </a:pPr>
            <a:r>
              <a:rPr lang="en-US" sz="2800" dirty="0"/>
              <a:t>A.D. 64 Entire temple complex completed.</a:t>
            </a:r>
          </a:p>
          <a:p>
            <a:endParaRPr lang="en-US" sz="2800" dirty="0"/>
          </a:p>
          <a:p>
            <a:pPr marL="457200" indent="-457200">
              <a:buFont typeface="Arial" panose="020B0604020202020204" pitchFamily="34" charset="0"/>
              <a:buChar char="•"/>
            </a:pPr>
            <a:r>
              <a:rPr lang="en-US" sz="2800" dirty="0"/>
              <a:t>A.D. 70 Romans destroy Herod’s Temple. </a:t>
            </a:r>
          </a:p>
        </p:txBody>
      </p:sp>
    </p:spTree>
    <p:extLst>
      <p:ext uri="{BB962C8B-B14F-4D97-AF65-F5344CB8AC3E}">
        <p14:creationId xmlns:p14="http://schemas.microsoft.com/office/powerpoint/2010/main" val="171416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Solomon’s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6124754"/>
          </a:xfrm>
          <a:prstGeom prst="rect">
            <a:avLst/>
          </a:prstGeom>
          <a:solidFill>
            <a:srgbClr val="FFFFCC"/>
          </a:solidFill>
        </p:spPr>
        <p:txBody>
          <a:bodyPr wrap="square">
            <a:spAutoFit/>
          </a:bodyPr>
          <a:lstStyle/>
          <a:p>
            <a:r>
              <a:rPr lang="en-US" sz="2800" dirty="0"/>
              <a:t>With great pains I have provided for the house of the LORD 100,000 talents of gold, a million talents of silver, and bronze and iron beyond weighing, for there is so much of it; timber and stone, too, I have provided. To these you must add. (1 Chronicles 22:14)</a:t>
            </a:r>
          </a:p>
          <a:p>
            <a:endParaRPr lang="en-US" sz="2800" dirty="0"/>
          </a:p>
          <a:p>
            <a:r>
              <a:rPr lang="en-US" sz="2800" dirty="0"/>
              <a:t>Then David gave Solomon his son the plan of the vestibule of the temple, and of its houses, its treasuries, its upper rooms, and its inner chambers, and of the room for the mercy seat;  and the plan of all that he had in mind for the courts of the house of the LORD, all the surrounding chambers, the treasuries of the house of God, and the treasuries for dedicated gifts; (1 Chronicles 28:11-12)</a:t>
            </a:r>
          </a:p>
          <a:p>
            <a:endParaRPr lang="en-US" sz="2800" dirty="0"/>
          </a:p>
          <a:p>
            <a:r>
              <a:rPr lang="en-US" sz="2800" dirty="0"/>
              <a:t>Now the weight of gold that came to Solomon in one year was 666 talents of gold, (1 Kings 10:14)</a:t>
            </a:r>
          </a:p>
        </p:txBody>
      </p:sp>
    </p:spTree>
    <p:extLst>
      <p:ext uri="{BB962C8B-B14F-4D97-AF65-F5344CB8AC3E}">
        <p14:creationId xmlns:p14="http://schemas.microsoft.com/office/powerpoint/2010/main" val="361281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Solomon’s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1815882"/>
          </a:xfrm>
          <a:prstGeom prst="rect">
            <a:avLst/>
          </a:prstGeom>
          <a:solidFill>
            <a:srgbClr val="FFFFCC"/>
          </a:solidFill>
        </p:spPr>
        <p:txBody>
          <a:bodyPr wrap="square">
            <a:spAutoFit/>
          </a:bodyPr>
          <a:lstStyle/>
          <a:p>
            <a:r>
              <a:rPr lang="en-US" sz="2800" dirty="0"/>
              <a:t>The house that King Solomon built for the LORD was sixty cubits</a:t>
            </a:r>
            <a:r>
              <a:rPr lang="en-US" sz="2800" baseline="30000" dirty="0"/>
              <a:t> </a:t>
            </a:r>
            <a:r>
              <a:rPr lang="en-US" sz="2800" dirty="0"/>
              <a:t>long, twenty cubits wide, and thirty cubits high. The vestibule in front of the nave of the house was twenty cubits long, equal to the width of the house, and ten cubits deep in front of the house. (1 Kings 6:2-3)</a:t>
            </a:r>
          </a:p>
        </p:txBody>
      </p:sp>
    </p:spTree>
    <p:extLst>
      <p:ext uri="{BB962C8B-B14F-4D97-AF65-F5344CB8AC3E}">
        <p14:creationId xmlns:p14="http://schemas.microsoft.com/office/powerpoint/2010/main" val="159358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Solomon’s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3080" name="Picture 8" descr="Image result for solomon's templ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334" y="-12547426"/>
            <a:ext cx="13078287" cy="886417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olomon's temple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929" y="739118"/>
            <a:ext cx="8908183" cy="603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1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Solomon’s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45561"/>
            <a:ext cx="10586357" cy="6124754"/>
          </a:xfrm>
          <a:prstGeom prst="rect">
            <a:avLst/>
          </a:prstGeom>
          <a:solidFill>
            <a:srgbClr val="FFFFCC"/>
          </a:solidFill>
        </p:spPr>
        <p:txBody>
          <a:bodyPr wrap="square">
            <a:spAutoFit/>
          </a:bodyPr>
          <a:lstStyle/>
          <a:p>
            <a:r>
              <a:rPr lang="en-US" sz="2800" dirty="0"/>
              <a:t>The </a:t>
            </a:r>
            <a:r>
              <a:rPr lang="en-US" sz="2800" dirty="0">
                <a:solidFill>
                  <a:srgbClr val="FF0000"/>
                </a:solidFill>
              </a:rPr>
              <a:t>inner sanctuary</a:t>
            </a:r>
            <a:r>
              <a:rPr lang="en-US" sz="2800" baseline="30000" dirty="0">
                <a:solidFill>
                  <a:srgbClr val="FF0000"/>
                </a:solidFill>
              </a:rPr>
              <a:t> </a:t>
            </a:r>
            <a:r>
              <a:rPr lang="en-US" sz="2800" dirty="0"/>
              <a:t>was twenty cubits long, twenty cubits wide, and twenty cubits high, and he overlaid it with pure gold. (1 Kings 6:20)</a:t>
            </a:r>
          </a:p>
          <a:p>
            <a:endParaRPr lang="en-US" sz="2800" dirty="0"/>
          </a:p>
          <a:p>
            <a:r>
              <a:rPr lang="en-US" sz="2800" dirty="0"/>
              <a:t>For the entrance to the </a:t>
            </a:r>
            <a:r>
              <a:rPr lang="en-US" sz="2800" dirty="0">
                <a:solidFill>
                  <a:srgbClr val="FF0000"/>
                </a:solidFill>
              </a:rPr>
              <a:t>inner sanctuary </a:t>
            </a:r>
            <a:r>
              <a:rPr lang="en-US" sz="2800" dirty="0"/>
              <a:t>he made doors of olivewood; the lintel and the doorposts were five-sided. He covered the two doors of olivewood with carvings of cherubim, palm trees, and open flowers. He overlaid them with gold and spread gold on the cherubim and on the palm trees. (1 Kings 6:31-32)</a:t>
            </a:r>
          </a:p>
          <a:p>
            <a:endParaRPr lang="en-US" sz="2800" dirty="0"/>
          </a:p>
          <a:p>
            <a:r>
              <a:rPr lang="en-US" sz="2800" dirty="0"/>
              <a:t>As for the pillars, the height of the one pillar was eighteen cubits,</a:t>
            </a:r>
            <a:r>
              <a:rPr lang="en-US" sz="2800" baseline="30000" dirty="0"/>
              <a:t> </a:t>
            </a:r>
            <a:r>
              <a:rPr lang="en-US" sz="2800" dirty="0"/>
              <a:t>its circumference was twelve cubits, and its thickness was four fingers, and it was hollow. On it was a capital of bronze. The height of the one capital was five cubits. (Jeremiah 52:21-22)</a:t>
            </a:r>
          </a:p>
          <a:p>
            <a:endParaRPr lang="en-US" sz="2800" dirty="0"/>
          </a:p>
        </p:txBody>
      </p:sp>
    </p:spTree>
    <p:extLst>
      <p:ext uri="{BB962C8B-B14F-4D97-AF65-F5344CB8AC3E}">
        <p14:creationId xmlns:p14="http://schemas.microsoft.com/office/powerpoint/2010/main" val="78904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LDS Temple Baptismal</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385" y="661603"/>
            <a:ext cx="5186377" cy="6117265"/>
          </a:xfrm>
          <a:prstGeom prst="rect">
            <a:avLst/>
          </a:prstGeom>
        </p:spPr>
      </p:pic>
    </p:spTree>
    <p:extLst>
      <p:ext uri="{BB962C8B-B14F-4D97-AF65-F5344CB8AC3E}">
        <p14:creationId xmlns:p14="http://schemas.microsoft.com/office/powerpoint/2010/main" val="77497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02433" y="0"/>
            <a:ext cx="10629899" cy="970384"/>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a:t>
            </a:r>
            <a:r>
              <a:rPr lang="en-US" sz="2800" b="1" dirty="0" err="1">
                <a:cs typeface="Arial" panose="020B0604020202020204" pitchFamily="34" charset="0"/>
              </a:rPr>
              <a:t>Zurubabel’s</a:t>
            </a:r>
            <a:r>
              <a:rPr lang="en-US" sz="2800" b="1" dirty="0">
                <a:cs typeface="Arial" panose="020B0604020202020204" pitchFamily="34" charset="0"/>
              </a:rPr>
              <a:t>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24203" y="1058307"/>
            <a:ext cx="10586357" cy="5693866"/>
          </a:xfrm>
          <a:prstGeom prst="rect">
            <a:avLst/>
          </a:prstGeom>
          <a:solidFill>
            <a:srgbClr val="FFFFCC"/>
          </a:solidFill>
        </p:spPr>
        <p:txBody>
          <a:bodyPr wrap="square">
            <a:spAutoFit/>
          </a:bodyPr>
          <a:lstStyle/>
          <a:p>
            <a:r>
              <a:rPr lang="en-US" sz="2800" dirty="0"/>
              <a:t>"And all the people shouted with a great shout when they praised the LORD, because the foundation of the house of the LORD was laid. But many of the priests and Levites and heads of fathers' houses, old men who had seen the first house, wept with a loud voice when they saw the foundation of this house being laid, though many shouted aloud for joy, so that the people could not distinguish the sound of the joyful shout from the sound of the people's weeping, for the people shouted with a great shout, and the sound was heard far away. (Ezra 3:11-13)</a:t>
            </a:r>
          </a:p>
          <a:p>
            <a:endParaRPr lang="en-US" sz="2800" dirty="0"/>
          </a:p>
          <a:p>
            <a:r>
              <a:rPr lang="en-US" sz="2800" dirty="0"/>
              <a:t>In the first year of Cyrus the king, Cyrus the king issued a decree: Concerning the house of God at Jerusalem, let the house be rebuilt, the place where sacrifices were offered, and let its foundations be retained. Its height shall be sixty cubits and its breadth sixty cubits, (Ezra 6:3)</a:t>
            </a:r>
          </a:p>
        </p:txBody>
      </p:sp>
    </p:spTree>
    <p:extLst>
      <p:ext uri="{BB962C8B-B14F-4D97-AF65-F5344CB8AC3E}">
        <p14:creationId xmlns:p14="http://schemas.microsoft.com/office/powerpoint/2010/main" val="196566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a:t>
            </a:r>
            <a:r>
              <a:rPr lang="en-US" sz="2800" b="1" dirty="0" err="1">
                <a:cs typeface="Arial" panose="020B0604020202020204" pitchFamily="34" charset="0"/>
              </a:rPr>
              <a:t>Zurubbabel’s</a:t>
            </a:r>
            <a:r>
              <a:rPr lang="en-US" sz="2800" b="1" dirty="0">
                <a:cs typeface="Arial" panose="020B0604020202020204" pitchFamily="34" charset="0"/>
              </a:rPr>
              <a:t> Temple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4" name="Picture 3">
            <a:extLst>
              <a:ext uri="{FF2B5EF4-FFF2-40B4-BE49-F238E27FC236}">
                <a16:creationId xmlns:a16="http://schemas.microsoft.com/office/drawing/2014/main" id="{7EF775FF-2043-4163-B3B5-EBE6F6FF2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838" y="1111894"/>
            <a:ext cx="5022126" cy="5746105"/>
          </a:xfrm>
          <a:prstGeom prst="rect">
            <a:avLst/>
          </a:prstGeom>
        </p:spPr>
      </p:pic>
    </p:spTree>
    <p:extLst>
      <p:ext uri="{BB962C8B-B14F-4D97-AF65-F5344CB8AC3E}">
        <p14:creationId xmlns:p14="http://schemas.microsoft.com/office/powerpoint/2010/main" val="129069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659</Words>
  <Application>Microsoft Office PowerPoint</Application>
  <PresentationFormat>Widescreen</PresentationFormat>
  <Paragraphs>54</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Discipleship:  An  Introduction to  Systematic Theology and  Apologetics</vt:lpstr>
      <vt:lpstr> The Old Testament Sacrificial System – Temple Timeline </vt:lpstr>
      <vt:lpstr> The Old Testament Sacrificial System – Solomon’s Temple </vt:lpstr>
      <vt:lpstr> The Old Testament Sacrificial System – Solomon’s Temple </vt:lpstr>
      <vt:lpstr> The Old Testament Sacrificial System – Solomon’s Temple </vt:lpstr>
      <vt:lpstr> The Old Testament Sacrificial System – Solomon’s Temple </vt:lpstr>
      <vt:lpstr> The Old Testament Sacrificial System – LDS Temple Baptismal </vt:lpstr>
      <vt:lpstr> The Old Testament Sacrificial System – Zurubabel’s Temple </vt:lpstr>
      <vt:lpstr> The Old Testament Sacrificial System – Zurubbabel’s Temple </vt:lpstr>
      <vt:lpstr> The Old Testament Sacrificial System – Herod’s Temple </vt:lpstr>
      <vt:lpstr> The Old Testament Sacrificial System – Herod’s Temple </vt:lpstr>
      <vt:lpstr> The Old Testament Sacrificial System – Herod’s Temple </vt:lpstr>
      <vt:lpstr> The Old Testament Sacrificial System – Herod’s Temple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cp:revision>
  <dcterms:created xsi:type="dcterms:W3CDTF">2017-06-25T20:30:39Z</dcterms:created>
  <dcterms:modified xsi:type="dcterms:W3CDTF">2017-06-25T20:32:51Z</dcterms:modified>
</cp:coreProperties>
</file>