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23046AF9-6C5C-4AC2-BBFA-8C81E40A5981}"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291491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3046AF9-6C5C-4AC2-BBFA-8C81E40A5981}"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2019929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3046AF9-6C5C-4AC2-BBFA-8C81E40A5981}"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161845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23046AF9-6C5C-4AC2-BBFA-8C81E40A5981}"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327551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046AF9-6C5C-4AC2-BBFA-8C81E40A5981}"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279130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23046AF9-6C5C-4AC2-BBFA-8C81E40A5981}"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3216694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23046AF9-6C5C-4AC2-BBFA-8C81E40A5981}" type="datetimeFigureOut">
              <a:rPr lang="en-US" smtClean="0"/>
              <a:t>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135963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23046AF9-6C5C-4AC2-BBFA-8C81E40A5981}" type="datetimeFigureOut">
              <a:rPr lang="en-US" smtClean="0"/>
              <a:t>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1709091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46AF9-6C5C-4AC2-BBFA-8C81E40A5981}" type="datetimeFigureOut">
              <a:rPr lang="en-US" smtClean="0"/>
              <a:t>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143962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046AF9-6C5C-4AC2-BBFA-8C81E40A5981}"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397674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046AF9-6C5C-4AC2-BBFA-8C81E40A5981}"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F9221-A97C-4040-ADFB-77E209B67DD6}" type="slidenum">
              <a:rPr lang="en-US" smtClean="0"/>
              <a:t>‹#›</a:t>
            </a:fld>
            <a:endParaRPr lang="en-US"/>
          </a:p>
        </p:txBody>
      </p:sp>
    </p:spTree>
    <p:extLst>
      <p:ext uri="{BB962C8B-B14F-4D97-AF65-F5344CB8AC3E}">
        <p14:creationId xmlns:p14="http://schemas.microsoft.com/office/powerpoint/2010/main" val="243082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46AF9-6C5C-4AC2-BBFA-8C81E40A5981}" type="datetimeFigureOut">
              <a:rPr lang="en-US" smtClean="0"/>
              <a:t>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F9221-A97C-4040-ADFB-77E209B67DD6}" type="slidenum">
              <a:rPr lang="en-US" smtClean="0"/>
              <a:t>‹#›</a:t>
            </a:fld>
            <a:endParaRPr lang="en-US"/>
          </a:p>
        </p:txBody>
      </p:sp>
    </p:spTree>
    <p:extLst>
      <p:ext uri="{BB962C8B-B14F-4D97-AF65-F5344CB8AC3E}">
        <p14:creationId xmlns:p14="http://schemas.microsoft.com/office/powerpoint/2010/main" val="38439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February 12, 2017</a:t>
            </a:r>
          </a:p>
        </p:txBody>
      </p:sp>
    </p:spTree>
    <p:extLst>
      <p:ext uri="{BB962C8B-B14F-4D97-AF65-F5344CB8AC3E}">
        <p14:creationId xmlns:p14="http://schemas.microsoft.com/office/powerpoint/2010/main" val="2940224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chemeClr val="bg1">
                    <a:lumMod val="50000"/>
                  </a:schemeClr>
                </a:solidFill>
              </a:rPr>
              <a:t>The Oral Law is a legal commentary on the Torah, explaining how its commandments are to be carried out.</a:t>
            </a:r>
            <a:endParaRPr lang="en-US" sz="2800" dirty="0">
              <a:solidFill>
                <a:schemeClr val="bg1">
                  <a:lumMod val="50000"/>
                </a:schemeClr>
              </a:solidFill>
            </a:endParaRPr>
          </a:p>
          <a:p>
            <a:r>
              <a:rPr lang="en-US" b="1" dirty="0"/>
              <a:t>Following the destruction of the Temple in A.D. 70, the oral law was compiled and written down in a document called the </a:t>
            </a:r>
            <a:r>
              <a:rPr lang="en-US" b="1" i="1" dirty="0">
                <a:solidFill>
                  <a:srgbClr val="FF0000"/>
                </a:solidFill>
              </a:rPr>
              <a:t>Mishnah</a:t>
            </a:r>
            <a:r>
              <a:rPr lang="en-US" b="1" dirty="0"/>
              <a:t>.</a:t>
            </a:r>
          </a:p>
          <a:p>
            <a:r>
              <a:rPr lang="en-US" b="1" dirty="0"/>
              <a:t>Over the next few centuries, additional commentaries elaborating on the Mishnah were written down in Jerusalem and Babylon. These additional commentaries are known as the </a:t>
            </a:r>
            <a:r>
              <a:rPr lang="en-US" b="1" i="1" dirty="0" err="1">
                <a:solidFill>
                  <a:srgbClr val="FF0000"/>
                </a:solidFill>
              </a:rPr>
              <a:t>Gemara</a:t>
            </a:r>
            <a:r>
              <a:rPr lang="en-US" b="1" dirty="0"/>
              <a:t>. </a:t>
            </a:r>
          </a:p>
          <a:p>
            <a:r>
              <a:rPr lang="en-US" b="1" dirty="0"/>
              <a:t>The </a:t>
            </a:r>
            <a:r>
              <a:rPr lang="en-US" b="1" dirty="0" err="1">
                <a:solidFill>
                  <a:srgbClr val="FF0000"/>
                </a:solidFill>
              </a:rPr>
              <a:t>Gemara</a:t>
            </a:r>
            <a:r>
              <a:rPr lang="en-US" b="1" dirty="0"/>
              <a:t> and the </a:t>
            </a:r>
            <a:r>
              <a:rPr lang="en-US" b="1" dirty="0">
                <a:solidFill>
                  <a:srgbClr val="FF0000"/>
                </a:solidFill>
              </a:rPr>
              <a:t>Mishnah</a:t>
            </a:r>
            <a:r>
              <a:rPr lang="en-US" b="1" dirty="0"/>
              <a:t> together are known as the </a:t>
            </a:r>
            <a:r>
              <a:rPr lang="en-US" b="1" dirty="0">
                <a:solidFill>
                  <a:srgbClr val="FF0000"/>
                </a:solidFill>
              </a:rPr>
              <a:t>Talmud</a:t>
            </a:r>
            <a:r>
              <a:rPr lang="en-US" b="1" dirty="0"/>
              <a:t>. This was completed in the 5th century A.D.</a:t>
            </a:r>
          </a:p>
          <a:p>
            <a:r>
              <a:rPr lang="en-US" b="1" dirty="0"/>
              <a:t>There are two </a:t>
            </a:r>
            <a:r>
              <a:rPr lang="en-US" b="1" dirty="0" err="1"/>
              <a:t>Talmuds</a:t>
            </a:r>
            <a:r>
              <a:rPr lang="en-US" b="1" dirty="0"/>
              <a:t>: the Jerusalem Talmud and the Babylonian Talmud. The Babylonian Talmud is more comprehensive and organized around 63 topics. It is the one most people mean if they just say "the Talmud" without specifying which one.</a:t>
            </a:r>
          </a:p>
          <a:p>
            <a:endParaRPr lang="en-US" b="1" dirty="0"/>
          </a:p>
          <a:p>
            <a:pPr lvl="1"/>
            <a:endParaRPr lang="en-US" sz="28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47316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lvl="1" indent="0">
              <a:buNone/>
            </a:pPr>
            <a:r>
              <a:rPr lang="en-US" sz="2800" b="1" dirty="0">
                <a:solidFill>
                  <a:srgbClr val="0070C0"/>
                </a:solidFill>
              </a:rPr>
              <a:t>Christ Came to Fulfill the Law </a:t>
            </a:r>
          </a:p>
          <a:p>
            <a:pPr marL="457200" lvl="1" indent="0">
              <a:buNone/>
            </a:pPr>
            <a:endParaRPr lang="en-US" dirty="0"/>
          </a:p>
          <a:p>
            <a:pPr marL="457200" lvl="1" indent="0">
              <a:buNone/>
            </a:pPr>
            <a:r>
              <a:rPr lang="en-US" sz="2800" b="1" dirty="0"/>
              <a:t>“Do not think that I have come to abolish </a:t>
            </a:r>
            <a:r>
              <a:rPr lang="en-US" sz="2800" b="1" dirty="0">
                <a:solidFill>
                  <a:srgbClr val="FF0000"/>
                </a:solidFill>
              </a:rPr>
              <a:t>the Law or the Prophets</a:t>
            </a:r>
            <a:r>
              <a:rPr lang="en-US" sz="2800" b="1" dirty="0"/>
              <a:t>; I have not come to </a:t>
            </a:r>
            <a:r>
              <a:rPr lang="en-US" sz="2800" b="1" dirty="0">
                <a:solidFill>
                  <a:srgbClr val="FF0000"/>
                </a:solidFill>
              </a:rPr>
              <a:t>abolish them but to fulfill them</a:t>
            </a:r>
            <a:r>
              <a:rPr lang="en-US" sz="2800" b="1" dirty="0"/>
              <a:t>. For truly, I say to you, until heaven and earth pass away, not an iota, not a dot, will pass from the Law until all is accomplished. Therefore whoever relaxes one of the least of these commandments and teaches others to do the same will be called least in the kingdom of heaven, but whoever does them and teaches them will be called great in the kingdom of heaven. For I tell you, </a:t>
            </a:r>
            <a:r>
              <a:rPr lang="en-US" sz="2800" b="1" dirty="0">
                <a:solidFill>
                  <a:srgbClr val="FF0000"/>
                </a:solidFill>
              </a:rPr>
              <a:t>unless your righteousness exceeds that of the scribes and Pharisees, you will never enter the kingdom of heaven. </a:t>
            </a:r>
            <a:r>
              <a:rPr lang="en-US" sz="2800" b="1" dirty="0"/>
              <a:t>(Matthew 5:17-20)</a:t>
            </a: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3052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Covenant and Law are not the same. The promise of a covenant is realized by fulfilling the requirements (Law) of the Covenant.</a:t>
            </a:r>
          </a:p>
          <a:p>
            <a:pPr marL="457200" lvl="1" indent="0">
              <a:buNone/>
            </a:pPr>
            <a:r>
              <a:rPr lang="en-US" sz="2800" b="1" dirty="0"/>
              <a:t>To give a human example, brothers: even with a man-made covenant, no one annuls it or adds to it once it has been ratified. Now the promises were made to Abraham and to his offspring. It does not say, “And to </a:t>
            </a:r>
            <a:r>
              <a:rPr lang="en-US" sz="2800" b="1" dirty="0" err="1"/>
              <a:t>offsprings</a:t>
            </a:r>
            <a:r>
              <a:rPr lang="en-US" sz="2800" b="1" dirty="0"/>
              <a:t>,” referring to many, but referring to one, “And to your offspring,” who is Christ. This is what I mean: the law, which came 430 years afterward, does not annul a covenant previously ratified by God, so as to make the promise void. For if the inheritance comes by the law, it no longer comes by promise; but God gave it to Abraham by a promise. </a:t>
            </a:r>
            <a:r>
              <a:rPr lang="en-US" sz="2800" dirty="0"/>
              <a:t>(Galatians 3:15-18)</a:t>
            </a:r>
            <a:endParaRPr lang="en-US" sz="2800"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6611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The Law tells us what to do but does not enable us to do it.</a:t>
            </a:r>
            <a:endParaRPr lang="en-US" dirty="0"/>
          </a:p>
          <a:p>
            <a:pPr marL="457200" lvl="1" indent="0">
              <a:buNone/>
            </a:pPr>
            <a:r>
              <a:rPr lang="en-US" sz="2800" b="1" dirty="0"/>
              <a:t>For by grace you have been saved through faith. And this is not your own doing; it is the gift of God, not a result of works, so that no one may boast. For we are his workmanship, created in Christ Jesus for good works, which God prepared beforehand, that we should walk in them. </a:t>
            </a:r>
            <a:r>
              <a:rPr lang="en-US" sz="2800" dirty="0"/>
              <a:t>(Ephesians 2:8-10 )</a:t>
            </a:r>
          </a:p>
          <a:p>
            <a:pPr marL="457200" lvl="1" indent="0">
              <a:buNone/>
            </a:pPr>
            <a:endParaRPr lang="en-US" sz="2800" b="1" dirty="0">
              <a:solidFill>
                <a:srgbClr val="0070C0"/>
              </a:solidFill>
            </a:endParaRPr>
          </a:p>
          <a:p>
            <a:pPr lvl="1"/>
            <a:r>
              <a:rPr lang="en-US" sz="2800" b="1" dirty="0">
                <a:solidFill>
                  <a:srgbClr val="0070C0"/>
                </a:solidFill>
              </a:rPr>
              <a:t>The Gospel enables us to do what the Law commands!</a:t>
            </a:r>
            <a:endParaRPr lang="en-US" sz="2800" b="1" dirty="0"/>
          </a:p>
          <a:p>
            <a:pPr marL="457200" lvl="1" indent="0">
              <a:buNone/>
            </a:pPr>
            <a:r>
              <a:rPr lang="en-US" sz="2800" b="1" dirty="0"/>
              <a:t>Run John run the Law commands</a:t>
            </a:r>
          </a:p>
          <a:p>
            <a:pPr marL="457200" lvl="1" indent="0">
              <a:buNone/>
            </a:pPr>
            <a:r>
              <a:rPr lang="en-US" sz="2800" b="1" dirty="0"/>
              <a:t>But gives me neither feet nor hands.</a:t>
            </a:r>
          </a:p>
          <a:p>
            <a:pPr marL="457200" lvl="1" indent="0">
              <a:buNone/>
            </a:pPr>
            <a:r>
              <a:rPr lang="en-US" sz="2800" b="1" dirty="0"/>
              <a:t>Far better news the Gospel brings.</a:t>
            </a:r>
          </a:p>
          <a:p>
            <a:pPr marL="457200" lvl="1" indent="0">
              <a:buNone/>
            </a:pPr>
            <a:r>
              <a:rPr lang="en-US" sz="2800" b="1" dirty="0"/>
              <a:t>It bids me fly and gives me wings.</a:t>
            </a:r>
          </a:p>
          <a:p>
            <a:pPr marL="457200" lvl="1" indent="0">
              <a:buNone/>
            </a:pPr>
            <a:r>
              <a:rPr lang="en-US" sz="2800" b="1" dirty="0"/>
              <a:t>                                    </a:t>
            </a:r>
            <a:r>
              <a:rPr lang="en-US" sz="2800" dirty="0"/>
              <a:t>(John Bunyan)</a:t>
            </a:r>
            <a:endParaRPr lang="en-US" sz="2800"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658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lvl="1"/>
            <a:r>
              <a:rPr lang="en-US" sz="2800" b="1" dirty="0">
                <a:solidFill>
                  <a:srgbClr val="0070C0"/>
                </a:solidFill>
              </a:rPr>
              <a:t>In the NT “The Law” is a simplistic translation of </a:t>
            </a:r>
            <a:r>
              <a:rPr lang="en-US" sz="2800" b="1" i="1" dirty="0">
                <a:solidFill>
                  <a:srgbClr val="0070C0"/>
                </a:solidFill>
              </a:rPr>
              <a:t>Torah.</a:t>
            </a:r>
            <a:r>
              <a:rPr lang="en-US" sz="2800" b="1" dirty="0">
                <a:solidFill>
                  <a:srgbClr val="0070C0"/>
                </a:solidFill>
              </a:rPr>
              <a:t> </a:t>
            </a:r>
          </a:p>
          <a:p>
            <a:pPr lvl="1"/>
            <a:r>
              <a:rPr lang="en-US" sz="2800" b="1" dirty="0">
                <a:solidFill>
                  <a:srgbClr val="0070C0"/>
                </a:solidFill>
              </a:rPr>
              <a:t>In its narrowest sense, Torah is the first five books of the Bible: Genesis, Exodus, Leviticus, Numbers and Deuteronomy, sometimes called the Pentateuch or the Five Books of Moses. </a:t>
            </a:r>
          </a:p>
          <a:p>
            <a:pPr lvl="1"/>
            <a:r>
              <a:rPr lang="en-US" sz="2800" b="1" dirty="0">
                <a:solidFill>
                  <a:srgbClr val="0070C0"/>
                </a:solidFill>
              </a:rPr>
              <a:t>In its broadest sense, Torah is the entire body of Jewish teachings. </a:t>
            </a:r>
            <a:endParaRPr lang="en-US" sz="2800" b="1" i="1" dirty="0">
              <a:solidFill>
                <a:srgbClr val="0070C0"/>
              </a:solidFill>
            </a:endParaRPr>
          </a:p>
          <a:p>
            <a:pPr lvl="1"/>
            <a:r>
              <a:rPr lang="en-US" sz="2800" b="1" dirty="0">
                <a:solidFill>
                  <a:srgbClr val="0070C0"/>
                </a:solidFill>
              </a:rPr>
              <a:t>In Hebrew </a:t>
            </a:r>
            <a:r>
              <a:rPr lang="en-US" sz="2800" b="1" i="1" dirty="0">
                <a:solidFill>
                  <a:srgbClr val="0070C0"/>
                </a:solidFill>
              </a:rPr>
              <a:t>Torah</a:t>
            </a:r>
            <a:r>
              <a:rPr lang="en-US" sz="2800" b="1" dirty="0">
                <a:solidFill>
                  <a:srgbClr val="0070C0"/>
                </a:solidFill>
              </a:rPr>
              <a:t> is derived from a root word </a:t>
            </a:r>
            <a:r>
              <a:rPr lang="en-US" sz="2800" b="1" dirty="0">
                <a:solidFill>
                  <a:srgbClr val="FF0000"/>
                </a:solidFill>
              </a:rPr>
              <a:t>(</a:t>
            </a:r>
            <a:r>
              <a:rPr lang="en-US" sz="2800" b="1" i="1" dirty="0" err="1">
                <a:solidFill>
                  <a:srgbClr val="FF0000"/>
                </a:solidFill>
              </a:rPr>
              <a:t>yārāh</a:t>
            </a:r>
            <a:r>
              <a:rPr lang="en-US" sz="2800" b="1" dirty="0">
                <a:solidFill>
                  <a:srgbClr val="FF0000"/>
                </a:solidFill>
              </a:rPr>
              <a:t>) </a:t>
            </a:r>
            <a:r>
              <a:rPr lang="en-US" sz="2800" b="1" dirty="0">
                <a:solidFill>
                  <a:srgbClr val="0070C0"/>
                </a:solidFill>
              </a:rPr>
              <a:t>referring to shooting an arrow at a target or to point, or to teach, or to lay a foundation</a:t>
            </a:r>
            <a:r>
              <a:rPr lang="en-US" sz="2800" b="1" i="1" dirty="0">
                <a:solidFill>
                  <a:srgbClr val="0070C0"/>
                </a:solidFill>
              </a:rPr>
              <a:t>. </a:t>
            </a:r>
            <a:r>
              <a:rPr lang="en-US" sz="2800" b="1" dirty="0">
                <a:solidFill>
                  <a:srgbClr val="0070C0"/>
                </a:solidFill>
              </a:rPr>
              <a:t>It is more about hand leading than legalism. (“y” is a picture of a hand)</a:t>
            </a:r>
          </a:p>
          <a:p>
            <a:pPr lvl="2"/>
            <a:r>
              <a:rPr lang="en-US" sz="2800" b="1" dirty="0"/>
              <a:t> for all have sinned and fall short (</a:t>
            </a:r>
            <a:r>
              <a:rPr lang="en-US" sz="2800" b="1" dirty="0" err="1">
                <a:solidFill>
                  <a:srgbClr val="FF0000"/>
                </a:solidFill>
              </a:rPr>
              <a:t>harmartan</a:t>
            </a:r>
            <a:r>
              <a:rPr lang="en-US" sz="2800" b="1" i="1" dirty="0" err="1">
                <a:solidFill>
                  <a:srgbClr val="FF0000"/>
                </a:solidFill>
              </a:rPr>
              <a:t>ō</a:t>
            </a:r>
            <a:r>
              <a:rPr lang="en-US" sz="2800" b="1" i="1" dirty="0">
                <a:solidFill>
                  <a:srgbClr val="FF0000"/>
                </a:solidFill>
              </a:rPr>
              <a:t> </a:t>
            </a:r>
            <a:r>
              <a:rPr lang="en-US" sz="2800" b="1" dirty="0">
                <a:solidFill>
                  <a:srgbClr val="FF0000"/>
                </a:solidFill>
              </a:rPr>
              <a:t>in Greek</a:t>
            </a:r>
            <a:r>
              <a:rPr lang="en-US" sz="2800" b="1" dirty="0"/>
              <a:t>) of the glory of God (Romans 3:23) </a:t>
            </a:r>
            <a:r>
              <a:rPr lang="en-US" sz="2800" b="1" dirty="0">
                <a:solidFill>
                  <a:srgbClr val="0070C0"/>
                </a:solidFill>
              </a:rPr>
              <a:t>is also an illusion to archery in falling short of the target.</a:t>
            </a:r>
          </a:p>
          <a:p>
            <a:pPr marL="457200" lvl="1" indent="0">
              <a:buNone/>
            </a:pPr>
            <a:br>
              <a:rPr lang="en-US" sz="2800" dirty="0"/>
            </a:b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1128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Torah might be better understood as </a:t>
            </a:r>
            <a:r>
              <a:rPr lang="en-US" sz="2800" b="1" dirty="0">
                <a:solidFill>
                  <a:srgbClr val="FF0000"/>
                </a:solidFill>
              </a:rPr>
              <a:t>the instruction of God reveled through Moses. </a:t>
            </a:r>
          </a:p>
          <a:p>
            <a:pPr lvl="1"/>
            <a:r>
              <a:rPr lang="en-US" sz="2800" b="1" dirty="0"/>
              <a:t>Proverbs 29:18,  Where there is no prophetic vision the people cast off restraint, but blessed is he who keeps the law.</a:t>
            </a:r>
          </a:p>
          <a:p>
            <a:pPr marL="914400" lvl="2" indent="0">
              <a:buNone/>
            </a:pPr>
            <a:br>
              <a:rPr lang="en-US" sz="2400" dirty="0"/>
            </a:b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1895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914400" lvl="2" indent="0">
              <a:buNone/>
            </a:pPr>
            <a:endParaRPr lang="en-US" sz="2800" dirty="0"/>
          </a:p>
          <a:p>
            <a:pPr lvl="1"/>
            <a:r>
              <a:rPr lang="en-US" sz="2800" b="1" dirty="0">
                <a:solidFill>
                  <a:srgbClr val="0070C0"/>
                </a:solidFill>
              </a:rPr>
              <a:t>The Oral Law is a legal commentary on the Torah, explaining how its commandments are to be carried out.</a:t>
            </a:r>
            <a:br>
              <a:rPr lang="en-US" sz="2800" dirty="0"/>
            </a:br>
            <a:endParaRPr lang="en-US" sz="2800" dirty="0"/>
          </a:p>
          <a:p>
            <a:pPr marL="457200" lvl="1" indent="0">
              <a:buNone/>
            </a:pPr>
            <a:r>
              <a:rPr lang="en-US" sz="2800" dirty="0"/>
              <a:t>Example 1: Remember the Sabbath day to make it holy" </a:t>
            </a:r>
            <a:r>
              <a:rPr lang="en-US" dirty="0"/>
              <a:t>(Exodus 20:8).</a:t>
            </a:r>
          </a:p>
          <a:p>
            <a:pPr marL="457200" lvl="1" indent="0">
              <a:buNone/>
            </a:pPr>
            <a:endParaRPr lang="en-US" sz="2800" dirty="0"/>
          </a:p>
          <a:p>
            <a:pPr lvl="1"/>
            <a:r>
              <a:rPr lang="en-US" sz="2800" dirty="0"/>
              <a:t>The written Torah has injunctions against lighting a fire, going away from one's dwelling, cutting down a tree, plowing and harvesting on the Sabbath. </a:t>
            </a:r>
          </a:p>
          <a:p>
            <a:pPr lvl="1"/>
            <a:r>
              <a:rPr lang="en-US" sz="2800" dirty="0">
                <a:solidFill>
                  <a:srgbClr val="0070C0"/>
                </a:solidFill>
              </a:rPr>
              <a:t>Is that enough? </a:t>
            </a:r>
            <a:r>
              <a:rPr lang="en-US" sz="2800" dirty="0"/>
              <a:t>The Sabbath rituals that are most commonly associated with holiness - lighting of candles, reciting the </a:t>
            </a:r>
            <a:r>
              <a:rPr lang="en-US" sz="2800" i="1" dirty="0">
                <a:solidFill>
                  <a:srgbClr val="0070C0"/>
                </a:solidFill>
              </a:rPr>
              <a:t>Kiddush*</a:t>
            </a:r>
            <a:r>
              <a:rPr lang="en-US" sz="2800" dirty="0"/>
              <a:t>, and the weekly Torah portion</a:t>
            </a:r>
            <a:r>
              <a:rPr lang="en-US" sz="2800" u="sng" dirty="0"/>
              <a:t> </a:t>
            </a:r>
            <a:r>
              <a:rPr lang="en-US" sz="2800" dirty="0"/>
              <a:t>are found only in the Oral Law.</a:t>
            </a:r>
          </a:p>
          <a:p>
            <a:pPr marL="914400" lvl="2" indent="0">
              <a:buNone/>
            </a:pPr>
            <a:r>
              <a:rPr lang="en-US" sz="2800" b="1" dirty="0">
                <a:solidFill>
                  <a:srgbClr val="0070C0"/>
                </a:solidFill>
              </a:rPr>
              <a:t>*</a:t>
            </a:r>
            <a:r>
              <a:rPr lang="en-US" sz="2800" dirty="0">
                <a:solidFill>
                  <a:srgbClr val="0070C0"/>
                </a:solidFill>
              </a:rPr>
              <a:t>“Blessed are you, O Lord our God, who has created the fruit of the vine. Blessed are you O Lord our God, who has sustained us and enabled us to reach this season.”</a:t>
            </a:r>
          </a:p>
          <a:p>
            <a:pPr marL="914400" lvl="2" indent="0">
              <a:buNone/>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14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589085" y="732692"/>
            <a:ext cx="10972800" cy="6125308"/>
          </a:xfrm>
          <a:solidFill>
            <a:srgbClr val="FFFFCC"/>
          </a:solidFill>
        </p:spPr>
        <p:txBody>
          <a:bodyPr>
            <a:normAutofit/>
          </a:bodyPr>
          <a:lstStyle/>
          <a:p>
            <a:pPr lvl="1"/>
            <a:r>
              <a:rPr lang="en-US" sz="3000" b="1" dirty="0">
                <a:solidFill>
                  <a:schemeClr val="bg1">
                    <a:lumMod val="50000"/>
                  </a:schemeClr>
                </a:solidFill>
              </a:rPr>
              <a:t>The Oral Law is a legal commentary on the Torah, explaining how its commandments are to be carried out.</a:t>
            </a:r>
            <a:br>
              <a:rPr lang="en-US" sz="2800" dirty="0"/>
            </a:br>
            <a:endParaRPr lang="en-US" sz="2800" dirty="0"/>
          </a:p>
          <a:p>
            <a:pPr lvl="1"/>
            <a:r>
              <a:rPr lang="en-US" sz="2800" dirty="0"/>
              <a:t>Example 2: </a:t>
            </a:r>
            <a:r>
              <a:rPr lang="en-US" sz="2800" dirty="0">
                <a:solidFill>
                  <a:srgbClr val="FF0000"/>
                </a:solidFill>
              </a:rPr>
              <a:t>The </a:t>
            </a:r>
            <a:r>
              <a:rPr lang="en-US" sz="2800" i="1" dirty="0">
                <a:solidFill>
                  <a:srgbClr val="FF0000"/>
                </a:solidFill>
              </a:rPr>
              <a:t>Shema</a:t>
            </a:r>
          </a:p>
          <a:p>
            <a:pPr marL="0" indent="0">
              <a:buNone/>
            </a:pPr>
            <a:r>
              <a:rPr lang="en-US" dirty="0"/>
              <a:t> "</a:t>
            </a:r>
            <a:r>
              <a:rPr lang="en-US" dirty="0">
                <a:solidFill>
                  <a:srgbClr val="FF0000"/>
                </a:solidFill>
              </a:rPr>
              <a:t>Hear, O Israel</a:t>
            </a:r>
            <a:r>
              <a:rPr lang="en-US" dirty="0"/>
              <a:t>: The LORD our God, the LORD is one. You shall love the LORD your God with all your heart and with all your soul and with all your might. And these words that I command you today shall be on your heart. You shall teach them diligently to your children, and shall talk of them when you sit in your house, and when you walk by the way, and when you lie down, and when you rise. You shall </a:t>
            </a:r>
            <a:r>
              <a:rPr lang="en-US" dirty="0">
                <a:solidFill>
                  <a:srgbClr val="0070C0"/>
                </a:solidFill>
              </a:rPr>
              <a:t>bind</a:t>
            </a:r>
            <a:r>
              <a:rPr lang="en-US" dirty="0"/>
              <a:t> them as a sign on your hand, and they shall be as </a:t>
            </a:r>
            <a:r>
              <a:rPr lang="en-US" dirty="0">
                <a:solidFill>
                  <a:srgbClr val="0070C0"/>
                </a:solidFill>
              </a:rPr>
              <a:t>frontlets</a:t>
            </a:r>
            <a:r>
              <a:rPr lang="en-US" dirty="0"/>
              <a:t> between your eyes. You shall write them on the doorposts of your house and on your gates. (Deuteronomy 6:4-9)</a:t>
            </a:r>
          </a:p>
          <a:p>
            <a:pPr lvl="1"/>
            <a:endParaRPr lang="en-US" i="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1632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589085" y="732692"/>
            <a:ext cx="10972800" cy="6125308"/>
          </a:xfrm>
          <a:solidFill>
            <a:srgbClr val="FFFFCC"/>
          </a:solidFill>
        </p:spPr>
        <p:txBody>
          <a:bodyPr>
            <a:normAutofit/>
          </a:bodyPr>
          <a:lstStyle/>
          <a:p>
            <a:pPr lvl="1"/>
            <a:r>
              <a:rPr lang="en-US" sz="3000" b="1" dirty="0">
                <a:solidFill>
                  <a:schemeClr val="bg1">
                    <a:lumMod val="50000"/>
                  </a:schemeClr>
                </a:solidFill>
              </a:rPr>
              <a:t>The Oral Law is a legal commentary on the Torah, explaining how its commandments are to be carried out.</a:t>
            </a:r>
            <a:br>
              <a:rPr lang="en-US" sz="2800" dirty="0"/>
            </a:br>
            <a:endParaRPr lang="en-US" sz="2800" dirty="0"/>
          </a:p>
          <a:p>
            <a:pPr lvl="1"/>
            <a:r>
              <a:rPr lang="en-US" sz="2800" dirty="0"/>
              <a:t>Example 2: </a:t>
            </a:r>
            <a:r>
              <a:rPr lang="en-US" sz="2800" dirty="0">
                <a:solidFill>
                  <a:srgbClr val="FF0000"/>
                </a:solidFill>
              </a:rPr>
              <a:t>The </a:t>
            </a:r>
            <a:r>
              <a:rPr lang="en-US" sz="2800" i="1" dirty="0">
                <a:solidFill>
                  <a:srgbClr val="FF0000"/>
                </a:solidFill>
              </a:rPr>
              <a:t>Shema</a:t>
            </a:r>
          </a:p>
          <a:p>
            <a:pPr marL="457200" lvl="1" indent="0">
              <a:buNone/>
            </a:pPr>
            <a:endParaRPr lang="en-US" sz="2800" i="1" dirty="0"/>
          </a:p>
          <a:p>
            <a:pPr lvl="1"/>
            <a:r>
              <a:rPr lang="en-US" sz="2800" dirty="0">
                <a:solidFill>
                  <a:srgbClr val="0070C0"/>
                </a:solidFill>
              </a:rPr>
              <a:t>Bind what? </a:t>
            </a:r>
            <a:r>
              <a:rPr lang="en-US" sz="2800" dirty="0"/>
              <a:t>The Torah doesn't say. "And they shall be for frontlets between your eyes." </a:t>
            </a:r>
            <a:r>
              <a:rPr lang="en-US" sz="2800" dirty="0">
                <a:solidFill>
                  <a:srgbClr val="0070C0"/>
                </a:solidFill>
              </a:rPr>
              <a:t>What are frontlets</a:t>
            </a:r>
            <a:r>
              <a:rPr lang="en-US" sz="2800" dirty="0"/>
              <a:t>? The Hebrew word for frontlets, </a:t>
            </a:r>
            <a:r>
              <a:rPr lang="en-US" sz="2800" i="1" dirty="0" err="1">
                <a:solidFill>
                  <a:srgbClr val="0070C0"/>
                </a:solidFill>
              </a:rPr>
              <a:t>totafot</a:t>
            </a:r>
            <a:r>
              <a:rPr lang="en-US" sz="2800" dirty="0"/>
              <a:t> is used three times in the Torah — always in this context (Exodus 13:16; Deuteronomy 6:8 and 11:18)</a:t>
            </a:r>
            <a:r>
              <a:rPr lang="en-US" sz="2800" dirty="0">
                <a:solidFill>
                  <a:srgbClr val="FF0000"/>
                </a:solidFill>
              </a:rPr>
              <a:t>*</a:t>
            </a:r>
            <a:endParaRPr lang="en-US" sz="2800" u="sng" dirty="0">
              <a:solidFill>
                <a:srgbClr val="FF0000"/>
              </a:solidFill>
            </a:endParaRPr>
          </a:p>
          <a:p>
            <a:pPr lvl="1"/>
            <a:r>
              <a:rPr lang="en-US" sz="2800" dirty="0"/>
              <a:t>Only in the Oral Law do we learn that what a Jewish male should bind upon his hand and between his eyes are </a:t>
            </a:r>
            <a:r>
              <a:rPr lang="en-US" sz="2800" i="1" dirty="0" err="1">
                <a:solidFill>
                  <a:srgbClr val="0070C0"/>
                </a:solidFill>
              </a:rPr>
              <a:t>tefillin</a:t>
            </a:r>
            <a:r>
              <a:rPr lang="en-US" sz="2800" dirty="0"/>
              <a:t>  (phylacteries).</a:t>
            </a:r>
          </a:p>
          <a:p>
            <a:pPr marL="457200" lvl="1" indent="0">
              <a:buNone/>
            </a:pPr>
            <a:r>
              <a:rPr lang="en-US" sz="2800" b="1" dirty="0">
                <a:solidFill>
                  <a:srgbClr val="FF0000"/>
                </a:solidFill>
              </a:rPr>
              <a:t>*</a:t>
            </a:r>
            <a:r>
              <a:rPr lang="en-US" sz="2800" dirty="0"/>
              <a:t> </a:t>
            </a:r>
            <a:r>
              <a:rPr lang="en-US" sz="2800" dirty="0">
                <a:solidFill>
                  <a:srgbClr val="FF0000"/>
                </a:solidFill>
              </a:rPr>
              <a:t>And it shall be to you as a sign on your hand and as a memorial between your eyes, that the law of the LORD may be in your mouth.</a:t>
            </a:r>
            <a:r>
              <a:rPr lang="en-US" sz="2800" dirty="0"/>
              <a:t> (Exodus 13:9)</a:t>
            </a:r>
            <a:endParaRPr lang="en-US" sz="2800"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67202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62500" lnSpcReduction="20000"/>
          </a:bodyPr>
          <a:lstStyle/>
          <a:p>
            <a:pPr marL="914400" lvl="2" indent="0">
              <a:buNone/>
            </a:pPr>
            <a:endParaRPr lang="en-US" sz="2800" dirty="0"/>
          </a:p>
          <a:p>
            <a:r>
              <a:rPr lang="en-US" sz="5100" b="1" dirty="0">
                <a:solidFill>
                  <a:schemeClr val="bg1">
                    <a:lumMod val="50000"/>
                  </a:schemeClr>
                </a:solidFill>
              </a:rPr>
              <a:t>The Oral Law is a legal commentary on the Torah, explaining how its commandments are to be carried out.</a:t>
            </a:r>
          </a:p>
          <a:p>
            <a:r>
              <a:rPr lang="en-US" sz="4400" b="1" i="1" dirty="0" err="1"/>
              <a:t>Tefillin</a:t>
            </a:r>
            <a:r>
              <a:rPr lang="en-US" sz="4400" b="1" dirty="0">
                <a:solidFill>
                  <a:srgbClr val="0070C0"/>
                </a:solidFill>
              </a:rPr>
              <a:t> are two small black cubic boxes with black straps attached to them; Jewish men are required to place one box on their head and tie the other one on their arm each weekday morning. </a:t>
            </a:r>
            <a:r>
              <a:rPr lang="en-US" sz="4400" b="1" i="1" dirty="0" err="1"/>
              <a:t>Tefillin</a:t>
            </a:r>
            <a:r>
              <a:rPr lang="en-US" sz="4400" b="1" dirty="0">
                <a:solidFill>
                  <a:srgbClr val="0070C0"/>
                </a:solidFill>
              </a:rPr>
              <a:t> are biblical in origin, and are commanded within the context of several laws outlining a Jew's relationship to God. </a:t>
            </a:r>
          </a:p>
          <a:p>
            <a:pPr marL="457200" lvl="1" indent="0">
              <a:buNone/>
            </a:pPr>
            <a:r>
              <a:rPr lang="en-US" sz="4400" b="1" dirty="0">
                <a:solidFill>
                  <a:srgbClr val="FF0000"/>
                </a:solidFill>
              </a:rPr>
              <a:t>You shall bind them as a sign on your hand, and they shall be as frontlets between your eyes. </a:t>
            </a:r>
            <a:r>
              <a:rPr lang="en-US" sz="4400" b="1" dirty="0"/>
              <a:t>(Deuteronomy 6:5-8).</a:t>
            </a:r>
          </a:p>
          <a:p>
            <a:r>
              <a:rPr lang="en-US" sz="4400" b="1" dirty="0">
                <a:solidFill>
                  <a:srgbClr val="0070C0"/>
                </a:solidFill>
              </a:rPr>
              <a:t>Certain Jewish groups,  including the Sadducees,  understood the last verse to be figurative; namely one should always be preoccupied with words of Torah, as if they were in front of one's eyes. The Pharisees took the text literally; the words of the Torah are to be inscribed on a scroll and placed directly between one's eyes and on one's arm. </a:t>
            </a:r>
            <a:r>
              <a:rPr lang="en-US" sz="4400" b="1" i="1" dirty="0" err="1">
                <a:solidFill>
                  <a:srgbClr val="0070C0"/>
                </a:solidFill>
              </a:rPr>
              <a:t>Tefillin</a:t>
            </a:r>
            <a:r>
              <a:rPr lang="en-US" sz="4400" b="1" dirty="0">
                <a:solidFill>
                  <a:srgbClr val="0070C0"/>
                </a:solidFill>
              </a:rPr>
              <a:t> are wrapped around the arm seven times, and the straps on the head are adjusted so they fit snugly.</a:t>
            </a:r>
          </a:p>
          <a:p>
            <a:endParaRPr lang="en-US" dirty="0"/>
          </a:p>
          <a:p>
            <a:pPr lvl="1"/>
            <a:endParaRPr lang="en-US" sz="28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381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85000" lnSpcReduction="20000"/>
          </a:bodyPr>
          <a:lstStyle/>
          <a:p>
            <a:pPr marL="0" indent="0">
              <a:buNone/>
            </a:pPr>
            <a:r>
              <a:rPr lang="en-US" sz="3300" b="1" dirty="0">
                <a:solidFill>
                  <a:schemeClr val="bg1">
                    <a:lumMod val="50000"/>
                  </a:schemeClr>
                </a:solidFill>
              </a:rPr>
              <a:t>The Oral Law is a legal commentary on the Torah, explaining how its commandments are to be carried out.</a:t>
            </a:r>
          </a:p>
          <a:p>
            <a:r>
              <a:rPr lang="en-US" sz="3100" b="1" dirty="0">
                <a:solidFill>
                  <a:srgbClr val="0070C0"/>
                </a:solidFill>
              </a:rPr>
              <a:t>The text that is inserted inside the two boxes of </a:t>
            </a:r>
            <a:r>
              <a:rPr lang="en-US" sz="3100" b="1" i="1" dirty="0" err="1">
                <a:solidFill>
                  <a:srgbClr val="0070C0"/>
                </a:solidFill>
              </a:rPr>
              <a:t>Tefillin</a:t>
            </a:r>
            <a:r>
              <a:rPr lang="en-US" sz="3100" b="1" dirty="0">
                <a:solidFill>
                  <a:srgbClr val="0070C0"/>
                </a:solidFill>
              </a:rPr>
              <a:t> is hand-written by a scribe, and consists of the four sets of biblical verses in which </a:t>
            </a:r>
            <a:r>
              <a:rPr lang="en-US" sz="3100" b="1" i="1" dirty="0" err="1">
                <a:solidFill>
                  <a:srgbClr val="0070C0"/>
                </a:solidFill>
              </a:rPr>
              <a:t>Tefillin</a:t>
            </a:r>
            <a:r>
              <a:rPr lang="en-US" sz="3100" b="1" dirty="0">
                <a:solidFill>
                  <a:srgbClr val="0070C0"/>
                </a:solidFill>
              </a:rPr>
              <a:t> are commanded </a:t>
            </a:r>
            <a:r>
              <a:rPr lang="en-US" sz="3100" dirty="0"/>
              <a:t>(Exodus 13:1-10, 11-16; Deuteronomy 6:4-9, 11:13-21). </a:t>
            </a:r>
            <a:r>
              <a:rPr lang="en-US" sz="3100" b="1" dirty="0"/>
              <a:t>Because each pair of </a:t>
            </a:r>
            <a:r>
              <a:rPr lang="en-US" sz="3100" b="1" i="1" dirty="0" err="1"/>
              <a:t>Tefillin</a:t>
            </a:r>
            <a:r>
              <a:rPr lang="en-US" sz="3100" b="1" dirty="0"/>
              <a:t> is hand-written and hand-crafted, it is relatively expensive, and a well-made pair costs several hundred dollars today.</a:t>
            </a:r>
          </a:p>
          <a:p>
            <a:r>
              <a:rPr lang="en-US" sz="3100" b="1" i="1" dirty="0" err="1"/>
              <a:t>Tefillin</a:t>
            </a:r>
            <a:r>
              <a:rPr lang="en-US" sz="3100" b="1" dirty="0"/>
              <a:t> is commonly translated as "phylacteries." It is virtually unheard of that a Jew who puts on </a:t>
            </a:r>
            <a:r>
              <a:rPr lang="en-US" sz="3100" b="1" i="1" dirty="0" err="1"/>
              <a:t>Tefillin</a:t>
            </a:r>
            <a:r>
              <a:rPr lang="en-US" sz="3100" b="1" dirty="0"/>
              <a:t> will call them "phylacteries."</a:t>
            </a:r>
          </a:p>
          <a:p>
            <a:r>
              <a:rPr lang="en-US" sz="3100" b="1" dirty="0">
                <a:solidFill>
                  <a:srgbClr val="0070C0"/>
                </a:solidFill>
              </a:rPr>
              <a:t>Putting on </a:t>
            </a:r>
            <a:r>
              <a:rPr lang="en-US" sz="3100" b="1" i="1" dirty="0" err="1">
                <a:solidFill>
                  <a:srgbClr val="0070C0"/>
                </a:solidFill>
              </a:rPr>
              <a:t>Tefillin</a:t>
            </a:r>
            <a:r>
              <a:rPr lang="en-US" sz="3100" b="1" dirty="0">
                <a:solidFill>
                  <a:srgbClr val="0070C0"/>
                </a:solidFill>
              </a:rPr>
              <a:t> is the first </a:t>
            </a:r>
            <a:r>
              <a:rPr lang="en-US" sz="3100" i="1" dirty="0"/>
              <a:t>mitzvah </a:t>
            </a:r>
            <a:r>
              <a:rPr lang="en-US" sz="3100" b="1" dirty="0">
                <a:solidFill>
                  <a:srgbClr val="0070C0"/>
                </a:solidFill>
              </a:rPr>
              <a:t>assumed by a Jewish male upon his Bar Mitzvah. Usually, boys start wearing them one to two months before their thirteenth birthday, but do not recite a blessing. After his Bar Mitzvah a specific blessing,</a:t>
            </a:r>
            <a:r>
              <a:rPr lang="en-US" sz="3100" dirty="0"/>
              <a:t> "Blessed are You, Lord our God, King of the universe, who has sanctified us with His commandments and commanded us to put on </a:t>
            </a:r>
            <a:r>
              <a:rPr lang="en-US" sz="3100" i="1" dirty="0" err="1"/>
              <a:t>Tefillin</a:t>
            </a:r>
            <a:r>
              <a:rPr lang="en-US" sz="3100" dirty="0"/>
              <a:t>, </a:t>
            </a:r>
            <a:r>
              <a:rPr lang="en-US" sz="3100" b="1" dirty="0"/>
              <a:t>" </a:t>
            </a:r>
            <a:r>
              <a:rPr lang="en-US" sz="3100" b="1" dirty="0">
                <a:solidFill>
                  <a:srgbClr val="0070C0"/>
                </a:solidFill>
              </a:rPr>
              <a:t>is recited whenever they are worn. </a:t>
            </a:r>
          </a:p>
          <a:p>
            <a:r>
              <a:rPr lang="en-US" sz="3100" b="1" i="1" dirty="0" err="1">
                <a:solidFill>
                  <a:srgbClr val="0070C0"/>
                </a:solidFill>
              </a:rPr>
              <a:t>Tefillin</a:t>
            </a:r>
            <a:r>
              <a:rPr lang="en-US" sz="3100" b="1" dirty="0">
                <a:solidFill>
                  <a:srgbClr val="0070C0"/>
                </a:solidFill>
              </a:rPr>
              <a:t> are worn each weekday morning, but not on the Sabbath  or on most Jewish holidays. </a:t>
            </a:r>
          </a:p>
          <a:p>
            <a:pPr lvl="1"/>
            <a:endParaRPr lang="en-US" sz="28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9193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lvl="1" indent="0">
              <a:buNone/>
            </a:pPr>
            <a:r>
              <a:rPr lang="en-US" sz="2800" b="1" dirty="0">
                <a:solidFill>
                  <a:schemeClr val="bg1">
                    <a:lumMod val="50000"/>
                  </a:schemeClr>
                </a:solidFill>
              </a:rPr>
              <a:t>The Oral Law is a legal commentary on the Torah, explaining how its commandments are to be carried out.</a:t>
            </a:r>
            <a:br>
              <a:rPr lang="en-US" sz="2800" dirty="0">
                <a:solidFill>
                  <a:schemeClr val="bg1">
                    <a:lumMod val="50000"/>
                  </a:schemeClr>
                </a:solidFill>
              </a:rPr>
            </a:br>
            <a:endParaRPr lang="en-US" sz="2800" dirty="0">
              <a:solidFill>
                <a:schemeClr val="bg1">
                  <a:lumMod val="50000"/>
                </a:schemeClr>
              </a:solidFill>
            </a:endParaRPr>
          </a:p>
          <a:p>
            <a:pPr lvl="1"/>
            <a:r>
              <a:rPr lang="en-US" dirty="0"/>
              <a:t>Example 3: </a:t>
            </a:r>
          </a:p>
          <a:p>
            <a:pPr marL="457200" lvl="1" indent="0">
              <a:buNone/>
            </a:pPr>
            <a:r>
              <a:rPr lang="en-US" sz="2800" b="1" dirty="0">
                <a:solidFill>
                  <a:srgbClr val="0070C0"/>
                </a:solidFill>
              </a:rPr>
              <a:t>An Oral Law was needed to mitigate certain categorical Torah laws that would have caused grave problems if carried out literally. The Written Law, for example, </a:t>
            </a:r>
            <a:r>
              <a:rPr lang="en-US" sz="2800" b="1" dirty="0"/>
              <a:t>demands an "eye for an eye" </a:t>
            </a:r>
            <a:r>
              <a:rPr lang="en-US" b="1" dirty="0"/>
              <a:t>(Exodus 21:24). </a:t>
            </a:r>
          </a:p>
          <a:p>
            <a:pPr marL="914400" lvl="2" indent="0">
              <a:buNone/>
            </a:pPr>
            <a:r>
              <a:rPr lang="en-US" sz="2800" b="1" dirty="0">
                <a:solidFill>
                  <a:srgbClr val="0070C0"/>
                </a:solidFill>
              </a:rPr>
              <a:t>Did this imply that if one person accidentally blinded another, he should be blinded in return? </a:t>
            </a:r>
            <a:r>
              <a:rPr lang="en-US" sz="2800" b="1" dirty="0"/>
              <a:t>That seems to be the Torah's wish. But the Oral Law explains that the verse must be understood as requiring monetary compensation: the </a:t>
            </a:r>
            <a:r>
              <a:rPr lang="en-US" sz="2800" b="1" i="1" dirty="0"/>
              <a:t>value</a:t>
            </a:r>
            <a:r>
              <a:rPr lang="en-US" sz="2800" b="1" dirty="0"/>
              <a:t> of an eye is what must be paid.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Rectangle 5"/>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7269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738</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Discipleship:  An  Introduction to  Systematic Theology and  Apologetics</vt:lpstr>
      <vt:lpstr> The Law </vt:lpstr>
      <vt:lpstr> The Law </vt:lpstr>
      <vt:lpstr> The Law </vt:lpstr>
      <vt:lpstr> The Law </vt:lpstr>
      <vt:lpstr> The Law </vt:lpstr>
      <vt:lpstr> The Law </vt:lpstr>
      <vt:lpstr> The Law </vt:lpstr>
      <vt:lpstr> The Law </vt:lpstr>
      <vt:lpstr> The Law </vt:lpstr>
      <vt:lpstr> The Law </vt:lpstr>
      <vt:lpstr> The Law </vt:lpstr>
      <vt:lpstr> The Law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2017-02-13T01:10:20Z</dcterms:created>
  <dcterms:modified xsi:type="dcterms:W3CDTF">2017-02-13T01:14:18Z</dcterms:modified>
</cp:coreProperties>
</file>