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012ECD59-F2B1-4D2A-9C3E-E0B8BEA20D8A}" type="datetimeFigureOut">
              <a:rPr lang="en-US" smtClean="0"/>
              <a:t>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53765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12ECD59-F2B1-4D2A-9C3E-E0B8BEA20D8A}" type="datetimeFigureOut">
              <a:rPr lang="en-US" smtClean="0"/>
              <a:t>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355572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12ECD59-F2B1-4D2A-9C3E-E0B8BEA20D8A}" type="datetimeFigureOut">
              <a:rPr lang="en-US" smtClean="0"/>
              <a:t>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131861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12ECD59-F2B1-4D2A-9C3E-E0B8BEA20D8A}" type="datetimeFigureOut">
              <a:rPr lang="en-US" smtClean="0"/>
              <a:t>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2304152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2ECD59-F2B1-4D2A-9C3E-E0B8BEA20D8A}" type="datetimeFigureOut">
              <a:rPr lang="en-US" smtClean="0"/>
              <a:t>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262552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012ECD59-F2B1-4D2A-9C3E-E0B8BEA20D8A}" type="datetimeFigureOut">
              <a:rPr lang="en-US" smtClean="0"/>
              <a:t>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3667192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012ECD59-F2B1-4D2A-9C3E-E0B8BEA20D8A}" type="datetimeFigureOut">
              <a:rPr lang="en-US" smtClean="0"/>
              <a:t>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902816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012ECD59-F2B1-4D2A-9C3E-E0B8BEA20D8A}" type="datetimeFigureOut">
              <a:rPr lang="en-US" smtClean="0"/>
              <a:t>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400029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ECD59-F2B1-4D2A-9C3E-E0B8BEA20D8A}" type="datetimeFigureOut">
              <a:rPr lang="en-US" smtClean="0"/>
              <a:t>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171452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2ECD59-F2B1-4D2A-9C3E-E0B8BEA20D8A}" type="datetimeFigureOut">
              <a:rPr lang="en-US" smtClean="0"/>
              <a:t>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190601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2ECD59-F2B1-4D2A-9C3E-E0B8BEA20D8A}" type="datetimeFigureOut">
              <a:rPr lang="en-US" smtClean="0"/>
              <a:t>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35F9A-8AF8-455B-8F7B-35CA2C2A7AC1}" type="slidenum">
              <a:rPr lang="en-US" smtClean="0"/>
              <a:t>‹#›</a:t>
            </a:fld>
            <a:endParaRPr lang="en-US"/>
          </a:p>
        </p:txBody>
      </p:sp>
    </p:spTree>
    <p:extLst>
      <p:ext uri="{BB962C8B-B14F-4D97-AF65-F5344CB8AC3E}">
        <p14:creationId xmlns:p14="http://schemas.microsoft.com/office/powerpoint/2010/main" val="235240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ECD59-F2B1-4D2A-9C3E-E0B8BEA20D8A}" type="datetimeFigureOut">
              <a:rPr lang="en-US" smtClean="0"/>
              <a:t>2/19/2017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D35F9A-8AF8-455B-8F7B-35CA2C2A7AC1}" type="slidenum">
              <a:rPr lang="en-US" smtClean="0"/>
              <a:t>‹#›</a:t>
            </a:fld>
            <a:endParaRPr lang="en-US"/>
          </a:p>
        </p:txBody>
      </p:sp>
    </p:spTree>
    <p:extLst>
      <p:ext uri="{BB962C8B-B14F-4D97-AF65-F5344CB8AC3E}">
        <p14:creationId xmlns:p14="http://schemas.microsoft.com/office/powerpoint/2010/main" val="14197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February 19, 2017</a:t>
            </a:r>
          </a:p>
        </p:txBody>
      </p:sp>
    </p:spTree>
    <p:extLst>
      <p:ext uri="{BB962C8B-B14F-4D97-AF65-F5344CB8AC3E}">
        <p14:creationId xmlns:p14="http://schemas.microsoft.com/office/powerpoint/2010/main" val="1306919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lvl="1" indent="0">
              <a:buNone/>
            </a:pPr>
            <a:endParaRPr lang="en-US" b="1" dirty="0">
              <a:solidFill>
                <a:srgbClr val="0070C0"/>
              </a:solidFill>
            </a:endParaRPr>
          </a:p>
          <a:p>
            <a:r>
              <a:rPr lang="en-US" b="1" dirty="0">
                <a:solidFill>
                  <a:srgbClr val="0070C0"/>
                </a:solidFill>
              </a:rPr>
              <a:t>The Bible never numbers the commandments. In Biblical Hebrew they are the ten words or ten sayings or ten verses.</a:t>
            </a:r>
          </a:p>
          <a:p>
            <a:r>
              <a:rPr lang="en-US" b="1" dirty="0">
                <a:solidFill>
                  <a:srgbClr val="0070C0"/>
                </a:solidFill>
              </a:rPr>
              <a:t>The stone tables, not the words on them, are literally the </a:t>
            </a:r>
            <a:r>
              <a:rPr lang="en-US" b="1" i="1" dirty="0">
                <a:solidFill>
                  <a:srgbClr val="0070C0"/>
                </a:solidFill>
              </a:rPr>
              <a:t>tablets of the covenant</a:t>
            </a:r>
            <a:r>
              <a:rPr lang="en-US" b="1" dirty="0">
                <a:solidFill>
                  <a:srgbClr val="0070C0"/>
                </a:solidFill>
              </a:rPr>
              <a:t> in Hebrew.</a:t>
            </a:r>
          </a:p>
          <a:p>
            <a:r>
              <a:rPr lang="en-US" b="1" dirty="0">
                <a:solidFill>
                  <a:srgbClr val="0070C0"/>
                </a:solidFill>
              </a:rPr>
              <a:t>In the Septuagint they are the</a:t>
            </a:r>
            <a:r>
              <a:rPr lang="en-US" b="1" i="1" dirty="0">
                <a:solidFill>
                  <a:srgbClr val="0070C0"/>
                </a:solidFill>
              </a:rPr>
              <a:t> </a:t>
            </a:r>
            <a:r>
              <a:rPr lang="en-US" b="1" i="1" dirty="0" err="1">
                <a:solidFill>
                  <a:srgbClr val="0070C0"/>
                </a:solidFill>
              </a:rPr>
              <a:t>deka</a:t>
            </a:r>
            <a:r>
              <a:rPr lang="en-US" b="1" i="1" dirty="0">
                <a:solidFill>
                  <a:srgbClr val="0070C0"/>
                </a:solidFill>
              </a:rPr>
              <a:t> </a:t>
            </a:r>
            <a:r>
              <a:rPr lang="en-US" b="1" i="1" dirty="0" err="1">
                <a:solidFill>
                  <a:srgbClr val="0070C0"/>
                </a:solidFill>
              </a:rPr>
              <a:t>logous</a:t>
            </a:r>
            <a:r>
              <a:rPr lang="en-US" b="1" dirty="0">
                <a:solidFill>
                  <a:srgbClr val="0070C0"/>
                </a:solidFill>
              </a:rPr>
              <a:t> from which the English word </a:t>
            </a:r>
            <a:r>
              <a:rPr lang="en-US" b="1" i="1" dirty="0">
                <a:solidFill>
                  <a:srgbClr val="0070C0"/>
                </a:solidFill>
              </a:rPr>
              <a:t>Decalogue</a:t>
            </a:r>
            <a:r>
              <a:rPr lang="en-US" b="1" dirty="0">
                <a:solidFill>
                  <a:srgbClr val="0070C0"/>
                </a:solidFill>
              </a:rPr>
              <a:t> is derived.</a:t>
            </a:r>
          </a:p>
          <a:p>
            <a:r>
              <a:rPr lang="en-US" b="1" dirty="0">
                <a:solidFill>
                  <a:srgbClr val="0070C0"/>
                </a:solidFill>
              </a:rPr>
              <a:t>The Tyndale Bible called them the ten verses. The Geneva Bible was the first to use the “Ten Commandments” and the name has been used since then.</a:t>
            </a:r>
          </a:p>
          <a:p>
            <a:r>
              <a:rPr lang="en-US" b="1" dirty="0">
                <a:solidFill>
                  <a:srgbClr val="0070C0"/>
                </a:solidFill>
              </a:rPr>
              <a:t>The list that we call the ten commandments occurs in two passages in Scripture: Exodus 20:2-17 and Deuteronomy 5:6-21</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6030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Exodus 20:2-7 is the same as Deuteronomy 5:6-11</a:t>
            </a:r>
          </a:p>
          <a:p>
            <a:pPr marL="0" indent="0">
              <a:buNone/>
            </a:pPr>
            <a:r>
              <a:rPr lang="en-US" b="1" dirty="0"/>
              <a:t>“I am the LORD your God, who brought you out of the land of Egypt, out of the house of slavery. “You shall have no other gods before me. “You shall not make for yourself a carved image, or any likeness of anything that is in heaven above, or that is in the earth beneath, or that is in the water under the earth. You shall not bow down to them or serve them, for I the LORD your God am a jealous God, visiting the iniquity of the fathers on the children to the third and the fourth generation of those who hate me, but showing steadfast love to thousands of those who love me and keep my commandments. “You shall not take the name of the LORD your God in vain, for the LORD will not hold him guiltless who takes his name in vain. </a:t>
            </a:r>
            <a:r>
              <a:rPr lang="en-US" dirty="0"/>
              <a:t>(Exodus 20:2-7)</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5997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u="sng" dirty="0"/>
              <a:t>Exodus 20:8-11 </a:t>
            </a:r>
            <a:r>
              <a:rPr lang="en-US" b="1" u="sng" dirty="0">
                <a:solidFill>
                  <a:srgbClr val="0070C0"/>
                </a:solidFill>
              </a:rPr>
              <a:t>versus</a:t>
            </a:r>
            <a:r>
              <a:rPr lang="en-US" u="sng" dirty="0"/>
              <a:t> </a:t>
            </a:r>
            <a:r>
              <a:rPr lang="en-US" u="sng" dirty="0" err="1">
                <a:solidFill>
                  <a:srgbClr val="FF0000"/>
                </a:solidFill>
              </a:rPr>
              <a:t>Dueteronomy</a:t>
            </a:r>
            <a:r>
              <a:rPr lang="en-US" u="sng" dirty="0">
                <a:solidFill>
                  <a:srgbClr val="FF0000"/>
                </a:solidFill>
              </a:rPr>
              <a:t> 5:12-15</a:t>
            </a:r>
            <a:endParaRPr lang="en-US" b="1" dirty="0"/>
          </a:p>
          <a:p>
            <a:pPr marL="0" indent="0">
              <a:buNone/>
            </a:pPr>
            <a:r>
              <a:rPr lang="en-US" b="1" dirty="0"/>
              <a:t>(Remember </a:t>
            </a:r>
            <a:r>
              <a:rPr lang="en-US" i="1" dirty="0">
                <a:solidFill>
                  <a:srgbClr val="FF0000"/>
                </a:solidFill>
              </a:rPr>
              <a:t>Observe</a:t>
            </a:r>
            <a:r>
              <a:rPr lang="en-US" b="1" dirty="0"/>
              <a:t>)the Sabbath day, to keep it holy </a:t>
            </a:r>
            <a:r>
              <a:rPr lang="en-US" dirty="0">
                <a:solidFill>
                  <a:srgbClr val="FF0000"/>
                </a:solidFill>
              </a:rPr>
              <a:t>as the L</a:t>
            </a:r>
            <a:r>
              <a:rPr lang="en-US" sz="2400" dirty="0">
                <a:solidFill>
                  <a:srgbClr val="FF0000"/>
                </a:solidFill>
              </a:rPr>
              <a:t>ORD</a:t>
            </a:r>
            <a:r>
              <a:rPr lang="en-US" dirty="0">
                <a:solidFill>
                  <a:srgbClr val="FF0000"/>
                </a:solidFill>
              </a:rPr>
              <a:t> your God commanded you</a:t>
            </a:r>
            <a:r>
              <a:rPr lang="en-US" dirty="0"/>
              <a:t>.</a:t>
            </a:r>
            <a:r>
              <a:rPr lang="en-US" b="1" dirty="0"/>
              <a:t> </a:t>
            </a:r>
          </a:p>
          <a:p>
            <a:pPr marL="0" indent="0">
              <a:buNone/>
            </a:pPr>
            <a:r>
              <a:rPr lang="en-US" b="1" dirty="0"/>
              <a:t>Six days you shall labor, and do all your work, but the seventh day is a Sabbath to the LORD your God. On it you shall not do any work, you, or your son, or your daughter, your male servant, or your female servant, or your (livestock</a:t>
            </a:r>
            <a:r>
              <a:rPr lang="en-US" b="1" i="1" dirty="0">
                <a:solidFill>
                  <a:srgbClr val="FF0000"/>
                </a:solidFill>
              </a:rPr>
              <a:t> </a:t>
            </a:r>
            <a:r>
              <a:rPr lang="en-US" i="1" dirty="0">
                <a:solidFill>
                  <a:srgbClr val="FF0000"/>
                </a:solidFill>
              </a:rPr>
              <a:t>donkey or any of your livestock</a:t>
            </a:r>
            <a:r>
              <a:rPr lang="en-US" b="1" dirty="0"/>
              <a:t> ), or the sojourner who is within your gates </a:t>
            </a:r>
            <a:r>
              <a:rPr lang="en-US" dirty="0">
                <a:solidFill>
                  <a:srgbClr val="FF0000"/>
                </a:solidFill>
              </a:rPr>
              <a:t>that your male servant and your female servant may rest as well as you</a:t>
            </a:r>
            <a:r>
              <a:rPr lang="en-US" b="1" dirty="0"/>
              <a:t>. </a:t>
            </a:r>
          </a:p>
          <a:p>
            <a:pPr marL="0" indent="0">
              <a:buNone/>
            </a:pPr>
            <a:r>
              <a:rPr lang="en-US" b="1" dirty="0"/>
              <a:t>For in six days the LORD made heaven and earth, the sea, and all that is in them, and rested on the seventh day. Therefore the LORD blessed the Sabbath day and made it holy. </a:t>
            </a:r>
            <a:r>
              <a:rPr lang="en-US" b="1" dirty="0">
                <a:solidFill>
                  <a:srgbClr val="0070C0"/>
                </a:solidFill>
              </a:rPr>
              <a:t>Versus</a:t>
            </a:r>
            <a:r>
              <a:rPr lang="en-US" b="1" dirty="0"/>
              <a:t> </a:t>
            </a:r>
            <a:r>
              <a:rPr lang="en-US" dirty="0">
                <a:solidFill>
                  <a:srgbClr val="FF0000"/>
                </a:solidFill>
              </a:rPr>
              <a:t>You shall remember that you were a slave in the land of Egypt, and the LORD your God brought you out from there with a mighty hand and an outstretched arm. Therefore the LORD your God commanded you to keep the Sabbath day.</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9654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u="sng" dirty="0"/>
              <a:t>Exodus 20:12 </a:t>
            </a:r>
            <a:r>
              <a:rPr lang="en-US" b="1" u="sng" dirty="0">
                <a:solidFill>
                  <a:srgbClr val="0070C0"/>
                </a:solidFill>
              </a:rPr>
              <a:t>versus</a:t>
            </a:r>
            <a:r>
              <a:rPr lang="en-US" u="sng" dirty="0"/>
              <a:t> </a:t>
            </a:r>
            <a:r>
              <a:rPr lang="en-US" u="sng" dirty="0" err="1">
                <a:solidFill>
                  <a:srgbClr val="FF0000"/>
                </a:solidFill>
              </a:rPr>
              <a:t>Dueteronomy</a:t>
            </a:r>
            <a:r>
              <a:rPr lang="en-US" u="sng" dirty="0">
                <a:solidFill>
                  <a:srgbClr val="FF0000"/>
                </a:solidFill>
              </a:rPr>
              <a:t> 5:16</a:t>
            </a:r>
          </a:p>
          <a:p>
            <a:pPr marL="0" indent="0">
              <a:buNone/>
            </a:pPr>
            <a:endParaRPr lang="en-US" dirty="0"/>
          </a:p>
          <a:p>
            <a:pPr marL="0" indent="0">
              <a:buNone/>
            </a:pPr>
            <a:r>
              <a:rPr lang="en-US" b="1" dirty="0"/>
              <a:t>Honor your father and your mother, that your days may be long in the land that the LORD your God is giving you. </a:t>
            </a:r>
            <a:endParaRPr lang="en-US" b="1" u="sng" dirty="0">
              <a:solidFill>
                <a:srgbClr val="FF0000"/>
              </a:solidFill>
            </a:endParaRPr>
          </a:p>
          <a:p>
            <a:pPr marL="0" indent="0">
              <a:buNone/>
            </a:pPr>
            <a:endParaRPr lang="en-US" u="sng" dirty="0">
              <a:solidFill>
                <a:srgbClr val="FF0000"/>
              </a:solidFill>
            </a:endParaRPr>
          </a:p>
          <a:p>
            <a:pPr marL="0" indent="0">
              <a:buNone/>
            </a:pPr>
            <a:r>
              <a:rPr lang="en-US" b="1" dirty="0">
                <a:solidFill>
                  <a:srgbClr val="FF0000"/>
                </a:solidFill>
              </a:rPr>
              <a:t>Honor your father and your mother, as the LORD your God commanded you, that your days may be long, and that it may go well with you in the land that the LORD your God is giving you.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3777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Exodus 20:13 is the same as Deuteronomy 5:17</a:t>
            </a:r>
          </a:p>
          <a:p>
            <a:pPr marL="0" indent="0">
              <a:buNone/>
            </a:pPr>
            <a:r>
              <a:rPr lang="en-US" b="1" dirty="0"/>
              <a:t>You shall not murder. </a:t>
            </a:r>
            <a:r>
              <a:rPr lang="en-US" dirty="0"/>
              <a:t>(Exodus 20:13)</a:t>
            </a:r>
          </a:p>
          <a:p>
            <a:r>
              <a:rPr lang="en-US" b="1" dirty="0"/>
              <a:t>Exodus 20:14 - 16 </a:t>
            </a:r>
            <a:r>
              <a:rPr lang="en-US" b="1" dirty="0">
                <a:solidFill>
                  <a:srgbClr val="0070C0"/>
                </a:solidFill>
              </a:rPr>
              <a:t>versus</a:t>
            </a:r>
            <a:r>
              <a:rPr lang="en-US" dirty="0"/>
              <a:t> </a:t>
            </a:r>
            <a:r>
              <a:rPr lang="en-US" b="1" dirty="0">
                <a:solidFill>
                  <a:srgbClr val="FF0000"/>
                </a:solidFill>
              </a:rPr>
              <a:t>Deuteronomy 5:18 – 20</a:t>
            </a:r>
          </a:p>
          <a:p>
            <a:pPr marL="0" indent="0">
              <a:buNone/>
            </a:pPr>
            <a:r>
              <a:rPr lang="en-US" b="1" dirty="0">
                <a:solidFill>
                  <a:srgbClr val="FF0000"/>
                </a:solidFill>
              </a:rPr>
              <a:t>And </a:t>
            </a:r>
            <a:r>
              <a:rPr lang="en-US" b="1" dirty="0"/>
              <a:t>You shall not commit adultery</a:t>
            </a:r>
            <a:r>
              <a:rPr lang="en-US" b="1"/>
              <a:t>. </a:t>
            </a:r>
            <a:endParaRPr lang="en-US" b="1" dirty="0"/>
          </a:p>
          <a:p>
            <a:pPr marL="0" indent="0">
              <a:buNone/>
            </a:pPr>
            <a:r>
              <a:rPr lang="en-US" b="1" dirty="0">
                <a:solidFill>
                  <a:srgbClr val="FF0000"/>
                </a:solidFill>
              </a:rPr>
              <a:t>And </a:t>
            </a:r>
            <a:r>
              <a:rPr lang="en-US" b="1" dirty="0"/>
              <a:t>You shall not steal. </a:t>
            </a:r>
          </a:p>
          <a:p>
            <a:pPr marL="0" indent="0">
              <a:buNone/>
            </a:pPr>
            <a:r>
              <a:rPr lang="en-US" b="1" dirty="0">
                <a:solidFill>
                  <a:srgbClr val="FF0000"/>
                </a:solidFill>
              </a:rPr>
              <a:t>And </a:t>
            </a:r>
            <a:r>
              <a:rPr lang="en-US" b="1" dirty="0"/>
              <a:t>You shall not bear false witness against your neighbor. </a:t>
            </a: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0196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t>Exodus 20:17 </a:t>
            </a:r>
            <a:r>
              <a:rPr lang="en-US" b="1" dirty="0">
                <a:solidFill>
                  <a:srgbClr val="0070C0"/>
                </a:solidFill>
              </a:rPr>
              <a:t>versus</a:t>
            </a:r>
            <a:r>
              <a:rPr lang="en-US" dirty="0"/>
              <a:t> </a:t>
            </a:r>
            <a:r>
              <a:rPr lang="en-US" b="1" dirty="0">
                <a:solidFill>
                  <a:srgbClr val="FF0000"/>
                </a:solidFill>
              </a:rPr>
              <a:t>Deuteronomy 5:21</a:t>
            </a:r>
          </a:p>
          <a:p>
            <a:pPr marL="0" indent="0">
              <a:buNone/>
            </a:pPr>
            <a:r>
              <a:rPr lang="en-US" b="1" dirty="0"/>
              <a:t>You shall not covet your neighbor's house; you shall not covet your neighbor's wife, or his male servant, or his female servant, or his ox, or his donkey, or anything that is your neighbor's. </a:t>
            </a:r>
            <a:r>
              <a:rPr lang="en-US" dirty="0"/>
              <a:t>(Exodus 20:17 )</a:t>
            </a:r>
          </a:p>
          <a:p>
            <a:pPr marL="0" indent="0">
              <a:buNone/>
            </a:pPr>
            <a:r>
              <a:rPr lang="en-US" b="1" dirty="0">
                <a:solidFill>
                  <a:srgbClr val="FF0000"/>
                </a:solidFill>
              </a:rPr>
              <a:t>And you shall not covet your neighbor's wife. And you shall not desire your neighbor's house,</a:t>
            </a:r>
            <a:r>
              <a:rPr lang="en-US" b="1" dirty="0">
                <a:solidFill>
                  <a:srgbClr val="0070C0"/>
                </a:solidFill>
              </a:rPr>
              <a:t> </a:t>
            </a:r>
            <a:r>
              <a:rPr lang="en-US" b="1" dirty="0">
                <a:solidFill>
                  <a:srgbClr val="FF0000"/>
                </a:solidFill>
              </a:rPr>
              <a:t>his field, or his male servant, or his female servant, his ox, or his donkey, or anything that is your neighbor's. </a:t>
            </a:r>
            <a:r>
              <a:rPr lang="en-US" dirty="0">
                <a:solidFill>
                  <a:srgbClr val="FF0000"/>
                </a:solidFill>
              </a:rPr>
              <a:t>(Deuteronomy 5:21)</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97280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numbering differences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908138" y="732692"/>
          <a:ext cx="10359024" cy="5923523"/>
        </p:xfrm>
        <a:graphic>
          <a:graphicData uri="http://schemas.openxmlformats.org/drawingml/2006/table">
            <a:tbl>
              <a:tblPr firstRow="1" bandRow="1">
                <a:tableStyleId>{5940675A-B579-460E-94D1-54222C63F5DA}</a:tableStyleId>
              </a:tblPr>
              <a:tblGrid>
                <a:gridCol w="2037619">
                  <a:extLst>
                    <a:ext uri="{9D8B030D-6E8A-4147-A177-3AD203B41FA5}">
                      <a16:colId xmlns:a16="http://schemas.microsoft.com/office/drawing/2014/main" val="20000"/>
                    </a:ext>
                  </a:extLst>
                </a:gridCol>
                <a:gridCol w="1770927">
                  <a:extLst>
                    <a:ext uri="{9D8B030D-6E8A-4147-A177-3AD203B41FA5}">
                      <a16:colId xmlns:a16="http://schemas.microsoft.com/office/drawing/2014/main" val="20001"/>
                    </a:ext>
                  </a:extLst>
                </a:gridCol>
                <a:gridCol w="2089230">
                  <a:extLst>
                    <a:ext uri="{9D8B030D-6E8A-4147-A177-3AD203B41FA5}">
                      <a16:colId xmlns:a16="http://schemas.microsoft.com/office/drawing/2014/main" val="20002"/>
                    </a:ext>
                  </a:extLst>
                </a:gridCol>
                <a:gridCol w="4461248">
                  <a:extLst>
                    <a:ext uri="{9D8B030D-6E8A-4147-A177-3AD203B41FA5}">
                      <a16:colId xmlns:a16="http://schemas.microsoft.com/office/drawing/2014/main" val="20003"/>
                    </a:ext>
                  </a:extLst>
                </a:gridCol>
              </a:tblGrid>
              <a:tr h="701040">
                <a:tc>
                  <a:txBody>
                    <a:bodyPr/>
                    <a:lstStyle/>
                    <a:p>
                      <a:r>
                        <a:rPr lang="en-US" sz="2000" b="1" dirty="0"/>
                        <a:t>Septuagint &amp; Calvin’s Institutes</a:t>
                      </a:r>
                    </a:p>
                  </a:txBody>
                  <a:tcPr/>
                </a:tc>
                <a:tc>
                  <a:txBody>
                    <a:bodyPr/>
                    <a:lstStyle/>
                    <a:p>
                      <a:r>
                        <a:rPr lang="en-US" sz="2000" b="1" dirty="0"/>
                        <a:t>Luther’s Large Catechism</a:t>
                      </a:r>
                    </a:p>
                  </a:txBody>
                  <a:tcPr/>
                </a:tc>
                <a:tc>
                  <a:txBody>
                    <a:bodyPr/>
                    <a:lstStyle/>
                    <a:p>
                      <a:r>
                        <a:rPr lang="en-US" sz="2000" b="1" dirty="0"/>
                        <a:t>Roman Catholic Catechism</a:t>
                      </a:r>
                    </a:p>
                  </a:txBody>
                  <a:tcPr/>
                </a:tc>
                <a:tc>
                  <a:txBody>
                    <a:bodyPr/>
                    <a:lstStyle/>
                    <a:p>
                      <a:r>
                        <a:rPr lang="en-US" sz="2000" b="1" dirty="0"/>
                        <a:t>Paraphrased passage Exodus 20: (verse)</a:t>
                      </a:r>
                    </a:p>
                  </a:txBody>
                  <a:tcPr/>
                </a:tc>
                <a:extLst>
                  <a:ext uri="{0D108BD9-81ED-4DB2-BD59-A6C34878D82A}">
                    <a16:rowId xmlns:a16="http://schemas.microsoft.com/office/drawing/2014/main" val="10000"/>
                  </a:ext>
                </a:extLst>
              </a:tr>
              <a:tr h="396240">
                <a:tc>
                  <a:txBody>
                    <a:bodyPr/>
                    <a:lstStyle/>
                    <a:p>
                      <a:pPr algn="ctr"/>
                      <a:r>
                        <a:rPr lang="en-US" sz="2000" b="1" dirty="0"/>
                        <a:t>NA</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t>I am the LORD your God</a:t>
                      </a:r>
                      <a:r>
                        <a:rPr lang="en-US" sz="2000" b="1" baseline="0" dirty="0"/>
                        <a:t>  (2)</a:t>
                      </a:r>
                      <a:endParaRPr lang="en-US" sz="2000" b="1" dirty="0"/>
                    </a:p>
                  </a:txBody>
                  <a:tcPr/>
                </a:tc>
                <a:extLst>
                  <a:ext uri="{0D108BD9-81ED-4DB2-BD59-A6C34878D82A}">
                    <a16:rowId xmlns:a16="http://schemas.microsoft.com/office/drawing/2014/main" val="10001"/>
                  </a:ext>
                </a:extLst>
              </a:tr>
              <a:tr h="467603">
                <a:tc>
                  <a:txBody>
                    <a:bodyPr/>
                    <a:lstStyle/>
                    <a:p>
                      <a:pPr algn="ctr"/>
                      <a:r>
                        <a:rPr lang="en-US" sz="2000" b="1" dirty="0"/>
                        <a:t>1</a:t>
                      </a:r>
                    </a:p>
                  </a:txBody>
                  <a:tcPr/>
                </a:tc>
                <a:tc>
                  <a:txBody>
                    <a:bodyPr/>
                    <a:lstStyle/>
                    <a:p>
                      <a:pPr algn="ctr"/>
                      <a:r>
                        <a:rPr lang="en-US" sz="2000" b="1" dirty="0"/>
                        <a:t>1</a:t>
                      </a:r>
                    </a:p>
                  </a:txBody>
                  <a:tcPr/>
                </a:tc>
                <a:tc>
                  <a:txBody>
                    <a:bodyPr/>
                    <a:lstStyle/>
                    <a:p>
                      <a:pPr algn="ctr"/>
                      <a:r>
                        <a:rPr lang="en-US" sz="2000" b="1" dirty="0"/>
                        <a:t>1</a:t>
                      </a:r>
                    </a:p>
                  </a:txBody>
                  <a:tcPr/>
                </a:tc>
                <a:tc>
                  <a:txBody>
                    <a:bodyPr/>
                    <a:lstStyle/>
                    <a:p>
                      <a:r>
                        <a:rPr lang="en-US" sz="2000" b="1" dirty="0"/>
                        <a:t>No other gods before me (3)</a:t>
                      </a:r>
                    </a:p>
                  </a:txBody>
                  <a:tcPr/>
                </a:tc>
                <a:extLst>
                  <a:ext uri="{0D108BD9-81ED-4DB2-BD59-A6C34878D82A}">
                    <a16:rowId xmlns:a16="http://schemas.microsoft.com/office/drawing/2014/main" val="10002"/>
                  </a:ext>
                </a:extLst>
              </a:tr>
              <a:tr h="396240">
                <a:tc>
                  <a:txBody>
                    <a:bodyPr/>
                    <a:lstStyle/>
                    <a:p>
                      <a:pPr algn="ctr"/>
                      <a:r>
                        <a:rPr lang="en-US" sz="2000" b="1" dirty="0"/>
                        <a:t>2</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t>No carved image (4-6)</a:t>
                      </a:r>
                    </a:p>
                  </a:txBody>
                  <a:tcPr/>
                </a:tc>
                <a:extLst>
                  <a:ext uri="{0D108BD9-81ED-4DB2-BD59-A6C34878D82A}">
                    <a16:rowId xmlns:a16="http://schemas.microsoft.com/office/drawing/2014/main" val="10003"/>
                  </a:ext>
                </a:extLst>
              </a:tr>
              <a:tr h="396240">
                <a:tc>
                  <a:txBody>
                    <a:bodyPr/>
                    <a:lstStyle/>
                    <a:p>
                      <a:pPr algn="ctr"/>
                      <a:r>
                        <a:rPr lang="en-US" sz="2000" b="1" dirty="0"/>
                        <a:t>3</a:t>
                      </a:r>
                    </a:p>
                  </a:txBody>
                  <a:tcPr/>
                </a:tc>
                <a:tc>
                  <a:txBody>
                    <a:bodyPr/>
                    <a:lstStyle/>
                    <a:p>
                      <a:pPr algn="ctr"/>
                      <a:r>
                        <a:rPr lang="en-US" sz="2000" b="1" dirty="0"/>
                        <a:t>2</a:t>
                      </a:r>
                    </a:p>
                  </a:txBody>
                  <a:tcPr/>
                </a:tc>
                <a:tc>
                  <a:txBody>
                    <a:bodyPr/>
                    <a:lstStyle/>
                    <a:p>
                      <a:pPr algn="ctr"/>
                      <a:r>
                        <a:rPr lang="en-US" sz="2000" b="1" dirty="0"/>
                        <a:t>2</a:t>
                      </a:r>
                    </a:p>
                  </a:txBody>
                  <a:tcPr/>
                </a:tc>
                <a:tc>
                  <a:txBody>
                    <a:bodyPr/>
                    <a:lstStyle/>
                    <a:p>
                      <a:r>
                        <a:rPr lang="en-US" sz="2000" b="1" dirty="0"/>
                        <a:t>Don’t take LORD’s name in vain</a:t>
                      </a:r>
                      <a:r>
                        <a:rPr lang="en-US" sz="2000" b="1" baseline="0" dirty="0"/>
                        <a:t> (7)</a:t>
                      </a:r>
                      <a:endParaRPr lang="en-US" sz="2000" b="1" dirty="0"/>
                    </a:p>
                  </a:txBody>
                  <a:tcPr/>
                </a:tc>
                <a:extLst>
                  <a:ext uri="{0D108BD9-81ED-4DB2-BD59-A6C34878D82A}">
                    <a16:rowId xmlns:a16="http://schemas.microsoft.com/office/drawing/2014/main" val="10004"/>
                  </a:ext>
                </a:extLst>
              </a:tr>
              <a:tr h="396240">
                <a:tc>
                  <a:txBody>
                    <a:bodyPr/>
                    <a:lstStyle/>
                    <a:p>
                      <a:pPr algn="ctr"/>
                      <a:r>
                        <a:rPr lang="en-US" sz="2000" b="1" dirty="0"/>
                        <a:t>4</a:t>
                      </a:r>
                    </a:p>
                  </a:txBody>
                  <a:tcPr/>
                </a:tc>
                <a:tc>
                  <a:txBody>
                    <a:bodyPr/>
                    <a:lstStyle/>
                    <a:p>
                      <a:pPr algn="ctr"/>
                      <a:r>
                        <a:rPr lang="en-US" sz="2000" b="1" dirty="0"/>
                        <a:t>3</a:t>
                      </a:r>
                    </a:p>
                  </a:txBody>
                  <a:tcPr/>
                </a:tc>
                <a:tc>
                  <a:txBody>
                    <a:bodyPr/>
                    <a:lstStyle/>
                    <a:p>
                      <a:pPr algn="ctr"/>
                      <a:r>
                        <a:rPr lang="en-US" sz="2000" b="1" dirty="0"/>
                        <a:t>3</a:t>
                      </a:r>
                    </a:p>
                  </a:txBody>
                  <a:tcPr/>
                </a:tc>
                <a:tc>
                  <a:txBody>
                    <a:bodyPr/>
                    <a:lstStyle/>
                    <a:p>
                      <a:r>
                        <a:rPr lang="en-US" sz="2000" b="1" dirty="0"/>
                        <a:t>Keep the Sabbath day Holy  (8-11)</a:t>
                      </a:r>
                    </a:p>
                  </a:txBody>
                  <a:tcPr/>
                </a:tc>
                <a:extLst>
                  <a:ext uri="{0D108BD9-81ED-4DB2-BD59-A6C34878D82A}">
                    <a16:rowId xmlns:a16="http://schemas.microsoft.com/office/drawing/2014/main" val="10005"/>
                  </a:ext>
                </a:extLst>
              </a:tr>
              <a:tr h="396240">
                <a:tc>
                  <a:txBody>
                    <a:bodyPr/>
                    <a:lstStyle/>
                    <a:p>
                      <a:pPr algn="ctr"/>
                      <a:r>
                        <a:rPr lang="en-US" sz="2000" b="1" dirty="0"/>
                        <a:t>5</a:t>
                      </a:r>
                    </a:p>
                  </a:txBody>
                  <a:tcPr/>
                </a:tc>
                <a:tc>
                  <a:txBody>
                    <a:bodyPr/>
                    <a:lstStyle/>
                    <a:p>
                      <a:pPr algn="ctr"/>
                      <a:r>
                        <a:rPr lang="en-US" sz="2000" b="1" dirty="0"/>
                        <a:t>4</a:t>
                      </a:r>
                    </a:p>
                  </a:txBody>
                  <a:tcPr/>
                </a:tc>
                <a:tc>
                  <a:txBody>
                    <a:bodyPr/>
                    <a:lstStyle/>
                    <a:p>
                      <a:pPr algn="ctr"/>
                      <a:r>
                        <a:rPr lang="en-US" sz="2000" b="1" dirty="0"/>
                        <a:t>4</a:t>
                      </a:r>
                    </a:p>
                  </a:txBody>
                  <a:tcPr/>
                </a:tc>
                <a:tc>
                  <a:txBody>
                    <a:bodyPr/>
                    <a:lstStyle/>
                    <a:p>
                      <a:r>
                        <a:rPr lang="en-US" sz="2000" b="1" dirty="0"/>
                        <a:t>Honor your father and mother (12)</a:t>
                      </a:r>
                    </a:p>
                  </a:txBody>
                  <a:tcPr/>
                </a:tc>
                <a:extLst>
                  <a:ext uri="{0D108BD9-81ED-4DB2-BD59-A6C34878D82A}">
                    <a16:rowId xmlns:a16="http://schemas.microsoft.com/office/drawing/2014/main" val="10006"/>
                  </a:ext>
                </a:extLst>
              </a:tr>
              <a:tr h="396240">
                <a:tc>
                  <a:txBody>
                    <a:bodyPr/>
                    <a:lstStyle/>
                    <a:p>
                      <a:pPr algn="ctr"/>
                      <a:r>
                        <a:rPr lang="en-US" sz="2000" b="1" dirty="0"/>
                        <a:t>6</a:t>
                      </a:r>
                    </a:p>
                  </a:txBody>
                  <a:tcPr/>
                </a:tc>
                <a:tc>
                  <a:txBody>
                    <a:bodyPr/>
                    <a:lstStyle/>
                    <a:p>
                      <a:pPr algn="ctr"/>
                      <a:r>
                        <a:rPr lang="en-US" sz="2000" b="1" dirty="0"/>
                        <a:t>5</a:t>
                      </a:r>
                    </a:p>
                  </a:txBody>
                  <a:tcPr/>
                </a:tc>
                <a:tc>
                  <a:txBody>
                    <a:bodyPr/>
                    <a:lstStyle/>
                    <a:p>
                      <a:pPr algn="ctr"/>
                      <a:r>
                        <a:rPr lang="en-US" sz="2000" b="1" dirty="0"/>
                        <a:t>5</a:t>
                      </a:r>
                    </a:p>
                  </a:txBody>
                  <a:tcPr/>
                </a:tc>
                <a:tc>
                  <a:txBody>
                    <a:bodyPr/>
                    <a:lstStyle/>
                    <a:p>
                      <a:r>
                        <a:rPr lang="en-US" sz="2000" b="1" dirty="0"/>
                        <a:t>Do not murder  (13)</a:t>
                      </a:r>
                    </a:p>
                  </a:txBody>
                  <a:tcPr/>
                </a:tc>
                <a:extLst>
                  <a:ext uri="{0D108BD9-81ED-4DB2-BD59-A6C34878D82A}">
                    <a16:rowId xmlns:a16="http://schemas.microsoft.com/office/drawing/2014/main" val="10007"/>
                  </a:ext>
                </a:extLst>
              </a:tr>
              <a:tr h="396240">
                <a:tc>
                  <a:txBody>
                    <a:bodyPr/>
                    <a:lstStyle/>
                    <a:p>
                      <a:pPr algn="ctr"/>
                      <a:r>
                        <a:rPr lang="en-US" sz="2000" b="1" dirty="0"/>
                        <a:t>7</a:t>
                      </a:r>
                    </a:p>
                  </a:txBody>
                  <a:tcPr/>
                </a:tc>
                <a:tc>
                  <a:txBody>
                    <a:bodyPr/>
                    <a:lstStyle/>
                    <a:p>
                      <a:pPr algn="ctr"/>
                      <a:r>
                        <a:rPr lang="en-US" sz="2000" b="1" dirty="0"/>
                        <a:t>6</a:t>
                      </a:r>
                    </a:p>
                  </a:txBody>
                  <a:tcPr/>
                </a:tc>
                <a:tc>
                  <a:txBody>
                    <a:bodyPr/>
                    <a:lstStyle/>
                    <a:p>
                      <a:pPr algn="ctr"/>
                      <a:r>
                        <a:rPr lang="en-US" sz="2000" b="1" dirty="0"/>
                        <a:t>6</a:t>
                      </a:r>
                    </a:p>
                  </a:txBody>
                  <a:tcPr/>
                </a:tc>
                <a:tc>
                  <a:txBody>
                    <a:bodyPr/>
                    <a:lstStyle/>
                    <a:p>
                      <a:r>
                        <a:rPr lang="en-US" sz="2000" b="1" dirty="0"/>
                        <a:t>Do not commit adultery (14)</a:t>
                      </a:r>
                    </a:p>
                  </a:txBody>
                  <a:tcPr/>
                </a:tc>
                <a:extLst>
                  <a:ext uri="{0D108BD9-81ED-4DB2-BD59-A6C34878D82A}">
                    <a16:rowId xmlns:a16="http://schemas.microsoft.com/office/drawing/2014/main" val="10008"/>
                  </a:ext>
                </a:extLst>
              </a:tr>
              <a:tr h="396240">
                <a:tc>
                  <a:txBody>
                    <a:bodyPr/>
                    <a:lstStyle/>
                    <a:p>
                      <a:pPr algn="ctr"/>
                      <a:r>
                        <a:rPr lang="en-US" sz="2000" b="1" dirty="0"/>
                        <a:t>8</a:t>
                      </a:r>
                    </a:p>
                  </a:txBody>
                  <a:tcPr/>
                </a:tc>
                <a:tc>
                  <a:txBody>
                    <a:bodyPr/>
                    <a:lstStyle/>
                    <a:p>
                      <a:pPr algn="ctr"/>
                      <a:r>
                        <a:rPr lang="en-US" sz="2000" b="1" dirty="0"/>
                        <a:t>7</a:t>
                      </a:r>
                    </a:p>
                  </a:txBody>
                  <a:tcPr/>
                </a:tc>
                <a:tc>
                  <a:txBody>
                    <a:bodyPr/>
                    <a:lstStyle/>
                    <a:p>
                      <a:pPr algn="ctr"/>
                      <a:r>
                        <a:rPr lang="en-US" sz="2000" b="1" dirty="0"/>
                        <a:t>7</a:t>
                      </a:r>
                    </a:p>
                  </a:txBody>
                  <a:tcPr/>
                </a:tc>
                <a:tc>
                  <a:txBody>
                    <a:bodyPr/>
                    <a:lstStyle/>
                    <a:p>
                      <a:r>
                        <a:rPr lang="en-US" sz="2000" b="1" dirty="0"/>
                        <a:t>Do not steal (15)</a:t>
                      </a:r>
                    </a:p>
                  </a:txBody>
                  <a:tcPr/>
                </a:tc>
                <a:extLst>
                  <a:ext uri="{0D108BD9-81ED-4DB2-BD59-A6C34878D82A}">
                    <a16:rowId xmlns:a16="http://schemas.microsoft.com/office/drawing/2014/main" val="10009"/>
                  </a:ext>
                </a:extLst>
              </a:tr>
              <a:tr h="396240">
                <a:tc>
                  <a:txBody>
                    <a:bodyPr/>
                    <a:lstStyle/>
                    <a:p>
                      <a:pPr algn="ctr"/>
                      <a:r>
                        <a:rPr lang="en-US" sz="2000" b="1" dirty="0"/>
                        <a:t>9</a:t>
                      </a:r>
                    </a:p>
                  </a:txBody>
                  <a:tcPr/>
                </a:tc>
                <a:tc>
                  <a:txBody>
                    <a:bodyPr/>
                    <a:lstStyle/>
                    <a:p>
                      <a:pPr algn="ctr"/>
                      <a:r>
                        <a:rPr lang="en-US" sz="2000" b="1" dirty="0"/>
                        <a:t>8</a:t>
                      </a:r>
                    </a:p>
                  </a:txBody>
                  <a:tcPr/>
                </a:tc>
                <a:tc>
                  <a:txBody>
                    <a:bodyPr/>
                    <a:lstStyle/>
                    <a:p>
                      <a:pPr algn="ctr"/>
                      <a:r>
                        <a:rPr lang="en-US" sz="2000" b="1" dirty="0"/>
                        <a:t>8</a:t>
                      </a:r>
                    </a:p>
                  </a:txBody>
                  <a:tcPr/>
                </a:tc>
                <a:tc>
                  <a:txBody>
                    <a:bodyPr/>
                    <a:lstStyle/>
                    <a:p>
                      <a:r>
                        <a:rPr lang="en-US" sz="2000" b="1" dirty="0"/>
                        <a:t>Do not lie (16)</a:t>
                      </a:r>
                    </a:p>
                  </a:txBody>
                  <a:tcPr/>
                </a:tc>
                <a:extLst>
                  <a:ext uri="{0D108BD9-81ED-4DB2-BD59-A6C34878D82A}">
                    <a16:rowId xmlns:a16="http://schemas.microsoft.com/office/drawing/2014/main" val="10010"/>
                  </a:ext>
                </a:extLst>
              </a:tr>
              <a:tr h="396240">
                <a:tc>
                  <a:txBody>
                    <a:bodyPr/>
                    <a:lstStyle/>
                    <a:p>
                      <a:pPr algn="ctr"/>
                      <a:r>
                        <a:rPr lang="en-US" sz="2000" b="1" dirty="0"/>
                        <a:t>10</a:t>
                      </a:r>
                    </a:p>
                  </a:txBody>
                  <a:tcPr/>
                </a:tc>
                <a:tc>
                  <a:txBody>
                    <a:bodyPr/>
                    <a:lstStyle/>
                    <a:p>
                      <a:pPr algn="ctr"/>
                      <a:r>
                        <a:rPr lang="en-US" sz="2000" b="1" dirty="0"/>
                        <a:t>9</a:t>
                      </a:r>
                    </a:p>
                  </a:txBody>
                  <a:tcPr/>
                </a:tc>
                <a:tc>
                  <a:txBody>
                    <a:bodyPr/>
                    <a:lstStyle/>
                    <a:p>
                      <a:pPr algn="ctr"/>
                      <a:r>
                        <a:rPr lang="en-US" sz="2000" b="1" dirty="0"/>
                        <a:t>10</a:t>
                      </a:r>
                    </a:p>
                  </a:txBody>
                  <a:tcPr/>
                </a:tc>
                <a:tc>
                  <a:txBody>
                    <a:bodyPr/>
                    <a:lstStyle/>
                    <a:p>
                      <a:r>
                        <a:rPr lang="en-US" sz="2000" b="1" dirty="0"/>
                        <a:t>Do not covet neighbor’s house    (17a)</a:t>
                      </a:r>
                    </a:p>
                  </a:txBody>
                  <a:tcPr/>
                </a:tc>
                <a:extLst>
                  <a:ext uri="{0D108BD9-81ED-4DB2-BD59-A6C34878D82A}">
                    <a16:rowId xmlns:a16="http://schemas.microsoft.com/office/drawing/2014/main" val="10011"/>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9</a:t>
                      </a:r>
                    </a:p>
                  </a:txBody>
                  <a:tcPr/>
                </a:tc>
                <a:tc>
                  <a:txBody>
                    <a:bodyPr/>
                    <a:lstStyle/>
                    <a:p>
                      <a:r>
                        <a:rPr lang="en-US" sz="2000" b="1" dirty="0"/>
                        <a:t>Do not covet neighbor’s wife       (17b)</a:t>
                      </a:r>
                    </a:p>
                  </a:txBody>
                  <a:tcPr/>
                </a:tc>
                <a:extLst>
                  <a:ext uri="{0D108BD9-81ED-4DB2-BD59-A6C34878D82A}">
                    <a16:rowId xmlns:a16="http://schemas.microsoft.com/office/drawing/2014/main" val="10012"/>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10</a:t>
                      </a:r>
                    </a:p>
                  </a:txBody>
                  <a:tcPr/>
                </a:tc>
                <a:tc>
                  <a:txBody>
                    <a:bodyPr/>
                    <a:lstStyle/>
                    <a:p>
                      <a:r>
                        <a:rPr lang="en-US" sz="2000" b="1" dirty="0"/>
                        <a:t>Do not covet anything else</a:t>
                      </a:r>
                      <a:r>
                        <a:rPr lang="en-US" sz="2000" b="1" baseline="0" dirty="0"/>
                        <a:t>           (17c)</a:t>
                      </a:r>
                      <a:endParaRPr lang="en-US" sz="2000" b="1"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38118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877</Words>
  <Application>Microsoft Office PowerPoint</Application>
  <PresentationFormat>Widescreen</PresentationFormat>
  <Paragraphs>92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Discipleship:  An  Introduction to  Systematic Theology and  Apologetics</vt:lpstr>
      <vt:lpstr> The Law – The Ten Commandments </vt:lpstr>
      <vt:lpstr> The Law – The Ten Commandments </vt:lpstr>
      <vt:lpstr> The Law – The Ten Commandments </vt:lpstr>
      <vt:lpstr> The Law – The Ten Commandments </vt:lpstr>
      <vt:lpstr> The Law – The Ten Commandments </vt:lpstr>
      <vt:lpstr> The Law – The Ten Commandments </vt:lpstr>
      <vt:lpstr> The Law – The Ten Commandments: numbering differences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2017-02-19T23:36:42Z</dcterms:created>
  <dcterms:modified xsi:type="dcterms:W3CDTF">2017-02-19T23:40:15Z</dcterms:modified>
</cp:coreProperties>
</file>