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58920ADC-2238-4E7E-8371-7DA7B909A996}" type="datetimeFigureOut">
              <a:rPr lang="en-US" smtClean="0"/>
              <a:t>2/26/2017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013C62-09F2-41FE-9B75-C5854316ED4A}" type="slidenum">
              <a:rPr lang="en-US" smtClean="0"/>
              <a:t>‹#›</a:t>
            </a:fld>
            <a:endParaRPr lang="en-US"/>
          </a:p>
        </p:txBody>
      </p:sp>
    </p:spTree>
    <p:extLst>
      <p:ext uri="{BB962C8B-B14F-4D97-AF65-F5344CB8AC3E}">
        <p14:creationId xmlns:p14="http://schemas.microsoft.com/office/powerpoint/2010/main" val="2235395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58920ADC-2238-4E7E-8371-7DA7B909A996}" type="datetimeFigureOut">
              <a:rPr lang="en-US" smtClean="0"/>
              <a:t>2/26/2017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013C62-09F2-41FE-9B75-C5854316ED4A}" type="slidenum">
              <a:rPr lang="en-US" smtClean="0"/>
              <a:t>‹#›</a:t>
            </a:fld>
            <a:endParaRPr lang="en-US"/>
          </a:p>
        </p:txBody>
      </p:sp>
    </p:spTree>
    <p:extLst>
      <p:ext uri="{BB962C8B-B14F-4D97-AF65-F5344CB8AC3E}">
        <p14:creationId xmlns:p14="http://schemas.microsoft.com/office/powerpoint/2010/main" val="2553782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58920ADC-2238-4E7E-8371-7DA7B909A996}" type="datetimeFigureOut">
              <a:rPr lang="en-US" smtClean="0"/>
              <a:t>2/26/2017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013C62-09F2-41FE-9B75-C5854316ED4A}" type="slidenum">
              <a:rPr lang="en-US" smtClean="0"/>
              <a:t>‹#›</a:t>
            </a:fld>
            <a:endParaRPr lang="en-US"/>
          </a:p>
        </p:txBody>
      </p:sp>
    </p:spTree>
    <p:extLst>
      <p:ext uri="{BB962C8B-B14F-4D97-AF65-F5344CB8AC3E}">
        <p14:creationId xmlns:p14="http://schemas.microsoft.com/office/powerpoint/2010/main" val="3264059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58920ADC-2238-4E7E-8371-7DA7B909A996}" type="datetimeFigureOut">
              <a:rPr lang="en-US" smtClean="0"/>
              <a:t>2/26/2017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013C62-09F2-41FE-9B75-C5854316ED4A}" type="slidenum">
              <a:rPr lang="en-US" smtClean="0"/>
              <a:t>‹#›</a:t>
            </a:fld>
            <a:endParaRPr lang="en-US"/>
          </a:p>
        </p:txBody>
      </p:sp>
    </p:spTree>
    <p:extLst>
      <p:ext uri="{BB962C8B-B14F-4D97-AF65-F5344CB8AC3E}">
        <p14:creationId xmlns:p14="http://schemas.microsoft.com/office/powerpoint/2010/main" val="2839002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8920ADC-2238-4E7E-8371-7DA7B909A996}" type="datetimeFigureOut">
              <a:rPr lang="en-US" smtClean="0"/>
              <a:t>2/26/2017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013C62-09F2-41FE-9B75-C5854316ED4A}" type="slidenum">
              <a:rPr lang="en-US" smtClean="0"/>
              <a:t>‹#›</a:t>
            </a:fld>
            <a:endParaRPr lang="en-US"/>
          </a:p>
        </p:txBody>
      </p:sp>
    </p:spTree>
    <p:extLst>
      <p:ext uri="{BB962C8B-B14F-4D97-AF65-F5344CB8AC3E}">
        <p14:creationId xmlns:p14="http://schemas.microsoft.com/office/powerpoint/2010/main" val="248316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Date Placeholder 4"/>
          <p:cNvSpPr>
            <a:spLocks noGrp="1"/>
          </p:cNvSpPr>
          <p:nvPr>
            <p:ph type="dt" sz="half" idx="10"/>
          </p:nvPr>
        </p:nvSpPr>
        <p:spPr/>
        <p:txBody>
          <a:bodyPr/>
          <a:lstStyle/>
          <a:p>
            <a:fld id="{58920ADC-2238-4E7E-8371-7DA7B909A996}" type="datetimeFigureOut">
              <a:rPr lang="en-US" smtClean="0"/>
              <a:t>2/26/2017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013C62-09F2-41FE-9B75-C5854316ED4A}" type="slidenum">
              <a:rPr lang="en-US" smtClean="0"/>
              <a:t>‹#›</a:t>
            </a:fld>
            <a:endParaRPr lang="en-US"/>
          </a:p>
        </p:txBody>
      </p:sp>
    </p:spTree>
    <p:extLst>
      <p:ext uri="{BB962C8B-B14F-4D97-AF65-F5344CB8AC3E}">
        <p14:creationId xmlns:p14="http://schemas.microsoft.com/office/powerpoint/2010/main" val="1190874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7" name="Date Placeholder 6"/>
          <p:cNvSpPr>
            <a:spLocks noGrp="1"/>
          </p:cNvSpPr>
          <p:nvPr>
            <p:ph type="dt" sz="half" idx="10"/>
          </p:nvPr>
        </p:nvSpPr>
        <p:spPr/>
        <p:txBody>
          <a:bodyPr/>
          <a:lstStyle/>
          <a:p>
            <a:fld id="{58920ADC-2238-4E7E-8371-7DA7B909A996}" type="datetimeFigureOut">
              <a:rPr lang="en-US" smtClean="0"/>
              <a:t>2/26/2017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013C62-09F2-41FE-9B75-C5854316ED4A}" type="slidenum">
              <a:rPr lang="en-US" smtClean="0"/>
              <a:t>‹#›</a:t>
            </a:fld>
            <a:endParaRPr lang="en-US"/>
          </a:p>
        </p:txBody>
      </p:sp>
    </p:spTree>
    <p:extLst>
      <p:ext uri="{BB962C8B-B14F-4D97-AF65-F5344CB8AC3E}">
        <p14:creationId xmlns:p14="http://schemas.microsoft.com/office/powerpoint/2010/main" val="234730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58920ADC-2238-4E7E-8371-7DA7B909A996}" type="datetimeFigureOut">
              <a:rPr lang="en-US" smtClean="0"/>
              <a:t>2/26/2017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013C62-09F2-41FE-9B75-C5854316ED4A}" type="slidenum">
              <a:rPr lang="en-US" smtClean="0"/>
              <a:t>‹#›</a:t>
            </a:fld>
            <a:endParaRPr lang="en-US"/>
          </a:p>
        </p:txBody>
      </p:sp>
    </p:spTree>
    <p:extLst>
      <p:ext uri="{BB962C8B-B14F-4D97-AF65-F5344CB8AC3E}">
        <p14:creationId xmlns:p14="http://schemas.microsoft.com/office/powerpoint/2010/main" val="1039346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920ADC-2238-4E7E-8371-7DA7B909A996}" type="datetimeFigureOut">
              <a:rPr lang="en-US" smtClean="0"/>
              <a:t>2/26/2017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013C62-09F2-41FE-9B75-C5854316ED4A}" type="slidenum">
              <a:rPr lang="en-US" smtClean="0"/>
              <a:t>‹#›</a:t>
            </a:fld>
            <a:endParaRPr lang="en-US"/>
          </a:p>
        </p:txBody>
      </p:sp>
    </p:spTree>
    <p:extLst>
      <p:ext uri="{BB962C8B-B14F-4D97-AF65-F5344CB8AC3E}">
        <p14:creationId xmlns:p14="http://schemas.microsoft.com/office/powerpoint/2010/main" val="2289142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8920ADC-2238-4E7E-8371-7DA7B909A996}" type="datetimeFigureOut">
              <a:rPr lang="en-US" smtClean="0"/>
              <a:t>2/26/2017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013C62-09F2-41FE-9B75-C5854316ED4A}" type="slidenum">
              <a:rPr lang="en-US" smtClean="0"/>
              <a:t>‹#›</a:t>
            </a:fld>
            <a:endParaRPr lang="en-US"/>
          </a:p>
        </p:txBody>
      </p:sp>
    </p:spTree>
    <p:extLst>
      <p:ext uri="{BB962C8B-B14F-4D97-AF65-F5344CB8AC3E}">
        <p14:creationId xmlns:p14="http://schemas.microsoft.com/office/powerpoint/2010/main" val="117623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8920ADC-2238-4E7E-8371-7DA7B909A996}" type="datetimeFigureOut">
              <a:rPr lang="en-US" smtClean="0"/>
              <a:t>2/26/2017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013C62-09F2-41FE-9B75-C5854316ED4A}" type="slidenum">
              <a:rPr lang="en-US" smtClean="0"/>
              <a:t>‹#›</a:t>
            </a:fld>
            <a:endParaRPr lang="en-US"/>
          </a:p>
        </p:txBody>
      </p:sp>
    </p:spTree>
    <p:extLst>
      <p:ext uri="{BB962C8B-B14F-4D97-AF65-F5344CB8AC3E}">
        <p14:creationId xmlns:p14="http://schemas.microsoft.com/office/powerpoint/2010/main" val="3254400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920ADC-2238-4E7E-8371-7DA7B909A996}" type="datetimeFigureOut">
              <a:rPr lang="en-US" smtClean="0"/>
              <a:t>2/26/2017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013C62-09F2-41FE-9B75-C5854316ED4A}" type="slidenum">
              <a:rPr lang="en-US" smtClean="0"/>
              <a:t>‹#›</a:t>
            </a:fld>
            <a:endParaRPr lang="en-US"/>
          </a:p>
        </p:txBody>
      </p:sp>
    </p:spTree>
    <p:extLst>
      <p:ext uri="{BB962C8B-B14F-4D97-AF65-F5344CB8AC3E}">
        <p14:creationId xmlns:p14="http://schemas.microsoft.com/office/powerpoint/2010/main" val="33431886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416689"/>
            <a:ext cx="9144000" cy="4213184"/>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587660" y="4956276"/>
            <a:ext cx="9144000" cy="1655762"/>
          </a:xfrm>
          <a:solidFill>
            <a:srgbClr val="FFFFCC"/>
          </a:solidFill>
        </p:spPr>
        <p:txBody>
          <a:bodyPr>
            <a:normAutofit/>
          </a:bodyPr>
          <a:lstStyle/>
          <a:p>
            <a:r>
              <a:rPr lang="en-US" sz="3600" dirty="0"/>
              <a:t>The Doctrines of Redemption: The Law</a:t>
            </a:r>
            <a:endParaRPr lang="en-US" sz="2800" dirty="0"/>
          </a:p>
          <a:p>
            <a:r>
              <a:rPr lang="en-US" b="1" dirty="0">
                <a:solidFill>
                  <a:srgbClr val="0070C0"/>
                </a:solidFill>
              </a:rPr>
              <a:t>The Heights Church February 26, 2017</a:t>
            </a:r>
          </a:p>
        </p:txBody>
      </p:sp>
    </p:spTree>
    <p:extLst>
      <p:ext uri="{BB962C8B-B14F-4D97-AF65-F5344CB8AC3E}">
        <p14:creationId xmlns:p14="http://schemas.microsoft.com/office/powerpoint/2010/main" val="3441296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145370"/>
            <a:ext cx="10515600" cy="915987"/>
          </a:xfrm>
          <a:solidFill>
            <a:srgbClr val="FFFFCC"/>
          </a:solidFill>
        </p:spPr>
        <p:txBody>
          <a:bodyPr>
            <a:noAutofit/>
          </a:bodyPr>
          <a:lstStyle/>
          <a:p>
            <a:r>
              <a:rPr lang="en-US" sz="3600" dirty="0">
                <a:latin typeface="Arial" panose="020B0604020202020204" pitchFamily="34" charset="0"/>
                <a:cs typeface="Arial" panose="020B0604020202020204" pitchFamily="34" charset="0"/>
              </a:rPr>
              <a:t>Why are we meeting? </a:t>
            </a:r>
            <a:r>
              <a:rPr lang="en-US" sz="3600">
                <a:latin typeface="Arial" panose="020B0604020202020204" pitchFamily="34" charset="0"/>
                <a:cs typeface="Arial" panose="020B0604020202020204" pitchFamily="34" charset="0"/>
              </a:rPr>
              <a:t>(review)</a:t>
            </a:r>
            <a:endParaRPr lang="en-US" sz="3600" dirty="0">
              <a:latin typeface="Arial" panose="020B0604020202020204" pitchFamily="34" charset="0"/>
              <a:cs typeface="Arial" panose="020B0604020202020204" pitchFamily="34" charset="0"/>
            </a:endParaRPr>
          </a:p>
        </p:txBody>
      </p:sp>
      <p:sp>
        <p:nvSpPr>
          <p:cNvPr id="9" name="Content Placeholder 8"/>
          <p:cNvSpPr>
            <a:spLocks noGrp="1"/>
          </p:cNvSpPr>
          <p:nvPr>
            <p:ph idx="1"/>
          </p:nvPr>
        </p:nvSpPr>
        <p:spPr>
          <a:xfrm>
            <a:off x="838200" y="1232807"/>
            <a:ext cx="10515600" cy="5549958"/>
          </a:xfrm>
          <a:solidFill>
            <a:srgbClr val="FFFFCC"/>
          </a:solidFill>
          <a:ln>
            <a:noFill/>
          </a:ln>
        </p:spPr>
        <p:txBody>
          <a:bodyPr>
            <a:normAutofit lnSpcReduction="10000"/>
          </a:bodyPr>
          <a:lstStyle/>
          <a:p>
            <a:pPr marL="0" indent="0">
              <a:buNone/>
            </a:pPr>
            <a:r>
              <a:rPr lang="en-US" b="1" dirty="0">
                <a:solidFill>
                  <a:srgbClr val="FF0000"/>
                </a:solidFill>
              </a:rPr>
              <a:t>For what can be known about God is plain to them, because God has shown it to them. For his invisible attributes, namely, his eternal power and divine nature, have been clearly perceived, ever since the creation of the world, in the things that have been made. So they are without excuse.</a:t>
            </a:r>
            <a:r>
              <a:rPr lang="en-US" b="1" dirty="0"/>
              <a:t> For although they knew God, they did not honor him as God or give thanks to him, but they became futile in their thinking, and their foolish hearts were darkened. </a:t>
            </a:r>
            <a:r>
              <a:rPr lang="en-US" b="1" dirty="0">
                <a:solidFill>
                  <a:srgbClr val="FF0000"/>
                </a:solidFill>
              </a:rPr>
              <a:t>Claiming to be wise, they became fools</a:t>
            </a:r>
            <a:r>
              <a:rPr lang="en-US" b="1" dirty="0"/>
              <a:t>, and exchanged the glory of the immortal God for images resembling mortal man and birds and animals and creeping things.</a:t>
            </a:r>
            <a:r>
              <a:rPr lang="en-US" dirty="0"/>
              <a:t> (Romans 1:19-23)</a:t>
            </a:r>
            <a:endParaRPr lang="en-US" b="1" dirty="0">
              <a:solidFill>
                <a:srgbClr val="0070C0"/>
              </a:solidFill>
            </a:endParaRPr>
          </a:p>
          <a:p>
            <a:pPr marL="0" indent="0">
              <a:buNone/>
            </a:pPr>
            <a:r>
              <a:rPr lang="en-US" b="1" dirty="0"/>
              <a:t>For the time is coming when people will not endure sound teaching, but having itching ears they will accumulate for themselves teachers to suit their own passions, and will turn away from listening to the truth and wander off into myths. </a:t>
            </a:r>
            <a:r>
              <a:rPr lang="en-US" dirty="0"/>
              <a:t>(2 Timothy 4:3-2)</a:t>
            </a:r>
          </a:p>
          <a:p>
            <a:pPr marL="0" indent="0">
              <a:buNone/>
            </a:pPr>
            <a:endParaRPr lang="en-US" b="1" dirty="0">
              <a:solidFill>
                <a:srgbClr val="0070C0"/>
              </a:solidFill>
            </a:endParaRPr>
          </a:p>
        </p:txBody>
      </p:sp>
    </p:spTree>
    <p:extLst>
      <p:ext uri="{BB962C8B-B14F-4D97-AF65-F5344CB8AC3E}">
        <p14:creationId xmlns:p14="http://schemas.microsoft.com/office/powerpoint/2010/main" val="292829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145371"/>
            <a:ext cx="10515600" cy="698692"/>
          </a:xfrm>
          <a:solidFill>
            <a:srgbClr val="FFFFCC"/>
          </a:solidFill>
        </p:spPr>
        <p:txBody>
          <a:bodyPr>
            <a:noAutofit/>
          </a:bodyPr>
          <a:lstStyle/>
          <a:p>
            <a:r>
              <a:rPr lang="en-US" sz="3600" dirty="0">
                <a:latin typeface="Arial" panose="020B0604020202020204" pitchFamily="34" charset="0"/>
                <a:cs typeface="Arial" panose="020B0604020202020204" pitchFamily="34" charset="0"/>
              </a:rPr>
              <a:t>Why are we meeting? (review)</a:t>
            </a:r>
          </a:p>
        </p:txBody>
      </p:sp>
      <p:sp>
        <p:nvSpPr>
          <p:cNvPr id="9" name="Content Placeholder 8"/>
          <p:cNvSpPr>
            <a:spLocks noGrp="1"/>
          </p:cNvSpPr>
          <p:nvPr>
            <p:ph idx="1"/>
          </p:nvPr>
        </p:nvSpPr>
        <p:spPr>
          <a:xfrm>
            <a:off x="838200" y="931985"/>
            <a:ext cx="10515600" cy="5850780"/>
          </a:xfrm>
          <a:solidFill>
            <a:srgbClr val="FFFFCC"/>
          </a:solidFill>
          <a:ln>
            <a:noFill/>
          </a:ln>
        </p:spPr>
        <p:txBody>
          <a:bodyPr>
            <a:normAutofit fontScale="92500" lnSpcReduction="20000"/>
          </a:bodyPr>
          <a:lstStyle/>
          <a:p>
            <a:pPr marL="0" indent="0">
              <a:buNone/>
            </a:pPr>
            <a:r>
              <a:rPr lang="en-US" sz="3000" b="1" dirty="0"/>
              <a:t>“All authority in heaven and on earth has been given to me. Go therefore and </a:t>
            </a:r>
            <a:r>
              <a:rPr lang="en-US" sz="3000" b="1" dirty="0">
                <a:solidFill>
                  <a:srgbClr val="FF0000"/>
                </a:solidFill>
              </a:rPr>
              <a:t>make</a:t>
            </a:r>
            <a:r>
              <a:rPr lang="en-US" sz="3000" b="1" dirty="0"/>
              <a:t> </a:t>
            </a:r>
            <a:r>
              <a:rPr lang="en-US" sz="3000" b="1" dirty="0">
                <a:solidFill>
                  <a:srgbClr val="FF0000"/>
                </a:solidFill>
              </a:rPr>
              <a:t>disciples</a:t>
            </a:r>
            <a:r>
              <a:rPr lang="en-US" sz="3000" b="1" dirty="0"/>
              <a:t> of all nations, baptizing them in the name of the Father and of the Son and of the Holy Spirit, </a:t>
            </a:r>
            <a:r>
              <a:rPr lang="en-US" sz="3000" b="1" dirty="0">
                <a:solidFill>
                  <a:srgbClr val="FF0000"/>
                </a:solidFill>
              </a:rPr>
              <a:t>teaching</a:t>
            </a:r>
            <a:r>
              <a:rPr lang="en-US" sz="3000" b="1" dirty="0"/>
              <a:t> them to observe all that I have commanded you. And behold, </a:t>
            </a:r>
            <a:r>
              <a:rPr lang="en-US" sz="3000" b="1" dirty="0">
                <a:solidFill>
                  <a:srgbClr val="FF0000"/>
                </a:solidFill>
              </a:rPr>
              <a:t>I am with you always</a:t>
            </a:r>
            <a:r>
              <a:rPr lang="en-US" sz="3000" b="1" dirty="0"/>
              <a:t>, </a:t>
            </a:r>
            <a:r>
              <a:rPr lang="en-US" sz="3000" b="1" dirty="0">
                <a:solidFill>
                  <a:srgbClr val="FF0000"/>
                </a:solidFill>
              </a:rPr>
              <a:t>to the end of the age</a:t>
            </a:r>
            <a:r>
              <a:rPr lang="en-US" sz="3000" b="1" dirty="0"/>
              <a:t>.”  </a:t>
            </a:r>
            <a:r>
              <a:rPr lang="en-US" sz="3000" dirty="0"/>
              <a:t>Matthew 28:18-20</a:t>
            </a:r>
          </a:p>
          <a:p>
            <a:r>
              <a:rPr lang="en-US" sz="3000" b="1" dirty="0">
                <a:solidFill>
                  <a:srgbClr val="0070C0"/>
                </a:solidFill>
              </a:rPr>
              <a:t>disciples = believing learners or learning believers</a:t>
            </a:r>
          </a:p>
          <a:p>
            <a:pPr marL="0" indent="0">
              <a:buNone/>
            </a:pPr>
            <a:r>
              <a:rPr lang="en-US" sz="3000" dirty="0"/>
              <a:t> </a:t>
            </a:r>
            <a:r>
              <a:rPr lang="en-US" sz="3000" b="1" dirty="0"/>
              <a:t>For the eyes of the Lord are on the righteous, and his ears are open to their prayer. But the face of the Lord is against those who do evil.” Now who is there to harm you if you are zealous for what is good? But even if you should suffer for righteousness' sake, you will be blessed. Have no fear of them, nor be troubled, but in your hearts honor Christ the Lord as holy, always being prepared to make a defense to anyone who asks you for a reason for the hope that is in you; yet do it with gentleness and respect, having a good conscience, so that, when you are slandered, those who revile your good behavior in Christ may be put to shame. For it is better to suffer for doing good, if that should be God's will, than for doing evil.</a:t>
            </a:r>
            <a:r>
              <a:rPr lang="en-US" sz="3000" dirty="0"/>
              <a:t> (1 Peter 1: 12-17)</a:t>
            </a:r>
          </a:p>
          <a:p>
            <a:pPr marL="0" indent="0">
              <a:buNone/>
            </a:pPr>
            <a:endParaRPr lang="en-US" b="1" dirty="0">
              <a:solidFill>
                <a:srgbClr val="0070C0"/>
              </a:solidFill>
            </a:endParaRPr>
          </a:p>
        </p:txBody>
      </p:sp>
    </p:spTree>
    <p:extLst>
      <p:ext uri="{BB962C8B-B14F-4D97-AF65-F5344CB8AC3E}">
        <p14:creationId xmlns:p14="http://schemas.microsoft.com/office/powerpoint/2010/main" val="3759506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 numbering differences  (Review)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0" indent="0">
              <a:buNone/>
            </a:pP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graphicFrame>
        <p:nvGraphicFramePr>
          <p:cNvPr id="3" name="Table 2"/>
          <p:cNvGraphicFramePr>
            <a:graphicFrameLocks noGrp="1"/>
          </p:cNvGraphicFramePr>
          <p:nvPr>
            <p:extLst/>
          </p:nvPr>
        </p:nvGraphicFramePr>
        <p:xfrm>
          <a:off x="908138" y="732692"/>
          <a:ext cx="10359024" cy="5923523"/>
        </p:xfrm>
        <a:graphic>
          <a:graphicData uri="http://schemas.openxmlformats.org/drawingml/2006/table">
            <a:tbl>
              <a:tblPr firstRow="1" bandRow="1">
                <a:tableStyleId>{5940675A-B579-460E-94D1-54222C63F5DA}</a:tableStyleId>
              </a:tblPr>
              <a:tblGrid>
                <a:gridCol w="2037619">
                  <a:extLst>
                    <a:ext uri="{9D8B030D-6E8A-4147-A177-3AD203B41FA5}">
                      <a16:colId xmlns:a16="http://schemas.microsoft.com/office/drawing/2014/main" val="20000"/>
                    </a:ext>
                  </a:extLst>
                </a:gridCol>
                <a:gridCol w="1770927">
                  <a:extLst>
                    <a:ext uri="{9D8B030D-6E8A-4147-A177-3AD203B41FA5}">
                      <a16:colId xmlns:a16="http://schemas.microsoft.com/office/drawing/2014/main" val="20001"/>
                    </a:ext>
                  </a:extLst>
                </a:gridCol>
                <a:gridCol w="2089230">
                  <a:extLst>
                    <a:ext uri="{9D8B030D-6E8A-4147-A177-3AD203B41FA5}">
                      <a16:colId xmlns:a16="http://schemas.microsoft.com/office/drawing/2014/main" val="20002"/>
                    </a:ext>
                  </a:extLst>
                </a:gridCol>
                <a:gridCol w="4461248">
                  <a:extLst>
                    <a:ext uri="{9D8B030D-6E8A-4147-A177-3AD203B41FA5}">
                      <a16:colId xmlns:a16="http://schemas.microsoft.com/office/drawing/2014/main" val="20003"/>
                    </a:ext>
                  </a:extLst>
                </a:gridCol>
              </a:tblGrid>
              <a:tr h="701040">
                <a:tc>
                  <a:txBody>
                    <a:bodyPr/>
                    <a:lstStyle/>
                    <a:p>
                      <a:r>
                        <a:rPr lang="en-US" sz="2000" b="1" dirty="0"/>
                        <a:t>Septuagint &amp; Calvin’s Institutes</a:t>
                      </a:r>
                    </a:p>
                  </a:txBody>
                  <a:tcPr/>
                </a:tc>
                <a:tc>
                  <a:txBody>
                    <a:bodyPr/>
                    <a:lstStyle/>
                    <a:p>
                      <a:r>
                        <a:rPr lang="en-US" sz="2000" b="1" dirty="0"/>
                        <a:t>Luther’s Large Catechism</a:t>
                      </a:r>
                    </a:p>
                  </a:txBody>
                  <a:tcPr/>
                </a:tc>
                <a:tc>
                  <a:txBody>
                    <a:bodyPr/>
                    <a:lstStyle/>
                    <a:p>
                      <a:r>
                        <a:rPr lang="en-US" sz="2000" b="1" dirty="0"/>
                        <a:t>Roman Catholic Catechism</a:t>
                      </a:r>
                    </a:p>
                  </a:txBody>
                  <a:tcPr/>
                </a:tc>
                <a:tc>
                  <a:txBody>
                    <a:bodyPr/>
                    <a:lstStyle/>
                    <a:p>
                      <a:r>
                        <a:rPr lang="en-US" sz="2000" b="1" dirty="0"/>
                        <a:t>Paraphrased passage Exodus 20: (verse)</a:t>
                      </a:r>
                    </a:p>
                  </a:txBody>
                  <a:tcPr/>
                </a:tc>
                <a:extLst>
                  <a:ext uri="{0D108BD9-81ED-4DB2-BD59-A6C34878D82A}">
                    <a16:rowId xmlns:a16="http://schemas.microsoft.com/office/drawing/2014/main" val="10000"/>
                  </a:ext>
                </a:extLst>
              </a:tr>
              <a:tr h="396240">
                <a:tc>
                  <a:txBody>
                    <a:bodyPr/>
                    <a:lstStyle/>
                    <a:p>
                      <a:pPr algn="ctr"/>
                      <a:r>
                        <a:rPr lang="en-US" sz="2000" b="1" dirty="0"/>
                        <a:t>NA</a:t>
                      </a:r>
                    </a:p>
                  </a:txBody>
                  <a:tcPr/>
                </a:tc>
                <a:tc>
                  <a:txBody>
                    <a:bodyPr/>
                    <a:lstStyle/>
                    <a:p>
                      <a:pPr algn="ctr"/>
                      <a:r>
                        <a:rPr lang="en-US" sz="2000" b="1" dirty="0"/>
                        <a:t>NA</a:t>
                      </a:r>
                    </a:p>
                  </a:txBody>
                  <a:tcPr/>
                </a:tc>
                <a:tc>
                  <a:txBody>
                    <a:bodyPr/>
                    <a:lstStyle/>
                    <a:p>
                      <a:pPr algn="ctr"/>
                      <a:r>
                        <a:rPr lang="en-US" sz="2000" b="1" dirty="0"/>
                        <a:t>1</a:t>
                      </a:r>
                    </a:p>
                  </a:txBody>
                  <a:tcPr/>
                </a:tc>
                <a:tc>
                  <a:txBody>
                    <a:bodyPr/>
                    <a:lstStyle/>
                    <a:p>
                      <a:r>
                        <a:rPr lang="en-US" sz="2000" b="1" dirty="0"/>
                        <a:t>I am the LORD your God</a:t>
                      </a:r>
                      <a:r>
                        <a:rPr lang="en-US" sz="2000" b="1" baseline="0" dirty="0"/>
                        <a:t>  (2)</a:t>
                      </a:r>
                      <a:endParaRPr lang="en-US" sz="2000" b="1" dirty="0"/>
                    </a:p>
                  </a:txBody>
                  <a:tcPr/>
                </a:tc>
                <a:extLst>
                  <a:ext uri="{0D108BD9-81ED-4DB2-BD59-A6C34878D82A}">
                    <a16:rowId xmlns:a16="http://schemas.microsoft.com/office/drawing/2014/main" val="10001"/>
                  </a:ext>
                </a:extLst>
              </a:tr>
              <a:tr h="467603">
                <a:tc>
                  <a:txBody>
                    <a:bodyPr/>
                    <a:lstStyle/>
                    <a:p>
                      <a:pPr algn="ctr"/>
                      <a:r>
                        <a:rPr lang="en-US" sz="2000" b="1" dirty="0"/>
                        <a:t>1</a:t>
                      </a:r>
                    </a:p>
                  </a:txBody>
                  <a:tcPr/>
                </a:tc>
                <a:tc>
                  <a:txBody>
                    <a:bodyPr/>
                    <a:lstStyle/>
                    <a:p>
                      <a:pPr algn="ctr"/>
                      <a:r>
                        <a:rPr lang="en-US" sz="2000" b="1" dirty="0"/>
                        <a:t>1</a:t>
                      </a:r>
                    </a:p>
                  </a:txBody>
                  <a:tcPr/>
                </a:tc>
                <a:tc>
                  <a:txBody>
                    <a:bodyPr/>
                    <a:lstStyle/>
                    <a:p>
                      <a:pPr algn="ctr"/>
                      <a:r>
                        <a:rPr lang="en-US" sz="2000" b="1" dirty="0"/>
                        <a:t>1</a:t>
                      </a:r>
                    </a:p>
                  </a:txBody>
                  <a:tcPr/>
                </a:tc>
                <a:tc>
                  <a:txBody>
                    <a:bodyPr/>
                    <a:lstStyle/>
                    <a:p>
                      <a:r>
                        <a:rPr lang="en-US" sz="2000" b="1" dirty="0">
                          <a:solidFill>
                            <a:srgbClr val="FF0000"/>
                          </a:solidFill>
                        </a:rPr>
                        <a:t>No other gods before me </a:t>
                      </a:r>
                      <a:r>
                        <a:rPr lang="en-US" sz="2000" b="1" dirty="0"/>
                        <a:t>(3)</a:t>
                      </a:r>
                    </a:p>
                  </a:txBody>
                  <a:tcPr/>
                </a:tc>
                <a:extLst>
                  <a:ext uri="{0D108BD9-81ED-4DB2-BD59-A6C34878D82A}">
                    <a16:rowId xmlns:a16="http://schemas.microsoft.com/office/drawing/2014/main" val="10002"/>
                  </a:ext>
                </a:extLst>
              </a:tr>
              <a:tr h="396240">
                <a:tc>
                  <a:txBody>
                    <a:bodyPr/>
                    <a:lstStyle/>
                    <a:p>
                      <a:pPr algn="ctr"/>
                      <a:r>
                        <a:rPr lang="en-US" sz="2000" b="1" dirty="0"/>
                        <a:t>2</a:t>
                      </a:r>
                    </a:p>
                  </a:txBody>
                  <a:tcPr/>
                </a:tc>
                <a:tc>
                  <a:txBody>
                    <a:bodyPr/>
                    <a:lstStyle/>
                    <a:p>
                      <a:pPr algn="ctr"/>
                      <a:r>
                        <a:rPr lang="en-US" sz="2000" b="1" dirty="0"/>
                        <a:t>NA</a:t>
                      </a:r>
                    </a:p>
                  </a:txBody>
                  <a:tcPr/>
                </a:tc>
                <a:tc>
                  <a:txBody>
                    <a:bodyPr/>
                    <a:lstStyle/>
                    <a:p>
                      <a:pPr algn="ctr"/>
                      <a:r>
                        <a:rPr lang="en-US" sz="2000" b="1" dirty="0"/>
                        <a:t>1</a:t>
                      </a:r>
                    </a:p>
                  </a:txBody>
                  <a:tcPr/>
                </a:tc>
                <a:tc>
                  <a:txBody>
                    <a:bodyPr/>
                    <a:lstStyle/>
                    <a:p>
                      <a:r>
                        <a:rPr lang="en-US" sz="2000" b="1" dirty="0">
                          <a:solidFill>
                            <a:srgbClr val="FF0000"/>
                          </a:solidFill>
                        </a:rPr>
                        <a:t>No carved image </a:t>
                      </a:r>
                      <a:r>
                        <a:rPr lang="en-US" sz="2000" b="1" dirty="0"/>
                        <a:t>(4-6)</a:t>
                      </a:r>
                    </a:p>
                  </a:txBody>
                  <a:tcPr/>
                </a:tc>
                <a:extLst>
                  <a:ext uri="{0D108BD9-81ED-4DB2-BD59-A6C34878D82A}">
                    <a16:rowId xmlns:a16="http://schemas.microsoft.com/office/drawing/2014/main" val="10003"/>
                  </a:ext>
                </a:extLst>
              </a:tr>
              <a:tr h="396240">
                <a:tc>
                  <a:txBody>
                    <a:bodyPr/>
                    <a:lstStyle/>
                    <a:p>
                      <a:pPr algn="ctr"/>
                      <a:r>
                        <a:rPr lang="en-US" sz="2000" b="1" dirty="0"/>
                        <a:t>3</a:t>
                      </a:r>
                    </a:p>
                  </a:txBody>
                  <a:tcPr/>
                </a:tc>
                <a:tc>
                  <a:txBody>
                    <a:bodyPr/>
                    <a:lstStyle/>
                    <a:p>
                      <a:pPr algn="ctr"/>
                      <a:r>
                        <a:rPr lang="en-US" sz="2000" b="1" dirty="0"/>
                        <a:t>2</a:t>
                      </a:r>
                    </a:p>
                  </a:txBody>
                  <a:tcPr/>
                </a:tc>
                <a:tc>
                  <a:txBody>
                    <a:bodyPr/>
                    <a:lstStyle/>
                    <a:p>
                      <a:pPr algn="ctr"/>
                      <a:r>
                        <a:rPr lang="en-US" sz="2000" b="1" dirty="0"/>
                        <a:t>2</a:t>
                      </a:r>
                    </a:p>
                  </a:txBody>
                  <a:tcPr/>
                </a:tc>
                <a:tc>
                  <a:txBody>
                    <a:bodyPr/>
                    <a:lstStyle/>
                    <a:p>
                      <a:r>
                        <a:rPr lang="en-US" sz="2000" b="1" dirty="0">
                          <a:solidFill>
                            <a:srgbClr val="FF0000"/>
                          </a:solidFill>
                        </a:rPr>
                        <a:t>Don’t take LORD’s name in vain</a:t>
                      </a:r>
                      <a:r>
                        <a:rPr lang="en-US" sz="2000" b="1" baseline="0" dirty="0">
                          <a:solidFill>
                            <a:srgbClr val="FF0000"/>
                          </a:solidFill>
                        </a:rPr>
                        <a:t> </a:t>
                      </a:r>
                      <a:r>
                        <a:rPr lang="en-US" sz="2000" b="1" baseline="0" dirty="0"/>
                        <a:t>(7)</a:t>
                      </a:r>
                      <a:endParaRPr lang="en-US" sz="2000" b="1" dirty="0"/>
                    </a:p>
                  </a:txBody>
                  <a:tcPr/>
                </a:tc>
                <a:extLst>
                  <a:ext uri="{0D108BD9-81ED-4DB2-BD59-A6C34878D82A}">
                    <a16:rowId xmlns:a16="http://schemas.microsoft.com/office/drawing/2014/main" val="10004"/>
                  </a:ext>
                </a:extLst>
              </a:tr>
              <a:tr h="396240">
                <a:tc>
                  <a:txBody>
                    <a:bodyPr/>
                    <a:lstStyle/>
                    <a:p>
                      <a:pPr algn="ctr"/>
                      <a:r>
                        <a:rPr lang="en-US" sz="2000" b="1" dirty="0"/>
                        <a:t>4</a:t>
                      </a:r>
                    </a:p>
                  </a:txBody>
                  <a:tcPr/>
                </a:tc>
                <a:tc>
                  <a:txBody>
                    <a:bodyPr/>
                    <a:lstStyle/>
                    <a:p>
                      <a:pPr algn="ctr"/>
                      <a:r>
                        <a:rPr lang="en-US" sz="2000" b="1" dirty="0"/>
                        <a:t>3</a:t>
                      </a:r>
                    </a:p>
                  </a:txBody>
                  <a:tcPr/>
                </a:tc>
                <a:tc>
                  <a:txBody>
                    <a:bodyPr/>
                    <a:lstStyle/>
                    <a:p>
                      <a:pPr algn="ctr"/>
                      <a:r>
                        <a:rPr lang="en-US" sz="2000" b="1" dirty="0"/>
                        <a:t>3</a:t>
                      </a:r>
                    </a:p>
                  </a:txBody>
                  <a:tcPr/>
                </a:tc>
                <a:tc>
                  <a:txBody>
                    <a:bodyPr/>
                    <a:lstStyle/>
                    <a:p>
                      <a:r>
                        <a:rPr lang="en-US" sz="2000" b="1" dirty="0">
                          <a:solidFill>
                            <a:srgbClr val="FF0000"/>
                          </a:solidFill>
                        </a:rPr>
                        <a:t>Keep the Sabbath day Holy  </a:t>
                      </a:r>
                      <a:r>
                        <a:rPr lang="en-US" sz="2000" b="1" dirty="0"/>
                        <a:t>(8-11)</a:t>
                      </a:r>
                    </a:p>
                  </a:txBody>
                  <a:tcPr/>
                </a:tc>
                <a:extLst>
                  <a:ext uri="{0D108BD9-81ED-4DB2-BD59-A6C34878D82A}">
                    <a16:rowId xmlns:a16="http://schemas.microsoft.com/office/drawing/2014/main" val="10005"/>
                  </a:ext>
                </a:extLst>
              </a:tr>
              <a:tr h="396240">
                <a:tc>
                  <a:txBody>
                    <a:bodyPr/>
                    <a:lstStyle/>
                    <a:p>
                      <a:pPr algn="ctr"/>
                      <a:r>
                        <a:rPr lang="en-US" sz="2000" b="1" dirty="0"/>
                        <a:t>5</a:t>
                      </a:r>
                    </a:p>
                  </a:txBody>
                  <a:tcPr/>
                </a:tc>
                <a:tc>
                  <a:txBody>
                    <a:bodyPr/>
                    <a:lstStyle/>
                    <a:p>
                      <a:pPr algn="ctr"/>
                      <a:r>
                        <a:rPr lang="en-US" sz="2000" b="1" dirty="0"/>
                        <a:t>4</a:t>
                      </a:r>
                    </a:p>
                  </a:txBody>
                  <a:tcPr/>
                </a:tc>
                <a:tc>
                  <a:txBody>
                    <a:bodyPr/>
                    <a:lstStyle/>
                    <a:p>
                      <a:pPr algn="ctr"/>
                      <a:r>
                        <a:rPr lang="en-US" sz="2000" b="1" dirty="0"/>
                        <a:t>4</a:t>
                      </a:r>
                    </a:p>
                  </a:txBody>
                  <a:tcPr/>
                </a:tc>
                <a:tc>
                  <a:txBody>
                    <a:bodyPr/>
                    <a:lstStyle/>
                    <a:p>
                      <a:r>
                        <a:rPr lang="en-US" sz="2000" b="1" dirty="0">
                          <a:solidFill>
                            <a:srgbClr val="339933"/>
                          </a:solidFill>
                        </a:rPr>
                        <a:t>Honor your father and mother </a:t>
                      </a:r>
                      <a:r>
                        <a:rPr lang="en-US" sz="2000" b="1" dirty="0"/>
                        <a:t>(12)</a:t>
                      </a:r>
                    </a:p>
                  </a:txBody>
                  <a:tcPr/>
                </a:tc>
                <a:extLst>
                  <a:ext uri="{0D108BD9-81ED-4DB2-BD59-A6C34878D82A}">
                    <a16:rowId xmlns:a16="http://schemas.microsoft.com/office/drawing/2014/main" val="10006"/>
                  </a:ext>
                </a:extLst>
              </a:tr>
              <a:tr h="396240">
                <a:tc>
                  <a:txBody>
                    <a:bodyPr/>
                    <a:lstStyle/>
                    <a:p>
                      <a:pPr algn="ctr"/>
                      <a:r>
                        <a:rPr lang="en-US" sz="2000" b="1" dirty="0"/>
                        <a:t>6</a:t>
                      </a:r>
                    </a:p>
                  </a:txBody>
                  <a:tcPr/>
                </a:tc>
                <a:tc>
                  <a:txBody>
                    <a:bodyPr/>
                    <a:lstStyle/>
                    <a:p>
                      <a:pPr algn="ctr"/>
                      <a:r>
                        <a:rPr lang="en-US" sz="2000" b="1" dirty="0"/>
                        <a:t>5</a:t>
                      </a:r>
                    </a:p>
                  </a:txBody>
                  <a:tcPr/>
                </a:tc>
                <a:tc>
                  <a:txBody>
                    <a:bodyPr/>
                    <a:lstStyle/>
                    <a:p>
                      <a:pPr algn="ctr"/>
                      <a:r>
                        <a:rPr lang="en-US" sz="2000" b="1" dirty="0"/>
                        <a:t>5</a:t>
                      </a:r>
                    </a:p>
                  </a:txBody>
                  <a:tcPr/>
                </a:tc>
                <a:tc>
                  <a:txBody>
                    <a:bodyPr/>
                    <a:lstStyle/>
                    <a:p>
                      <a:r>
                        <a:rPr lang="en-US" sz="2000" b="1" dirty="0">
                          <a:solidFill>
                            <a:srgbClr val="339933"/>
                          </a:solidFill>
                        </a:rPr>
                        <a:t>Do not murder  </a:t>
                      </a:r>
                      <a:r>
                        <a:rPr lang="en-US" sz="2000" b="1" dirty="0"/>
                        <a:t>(13)</a:t>
                      </a:r>
                    </a:p>
                  </a:txBody>
                  <a:tcPr/>
                </a:tc>
                <a:extLst>
                  <a:ext uri="{0D108BD9-81ED-4DB2-BD59-A6C34878D82A}">
                    <a16:rowId xmlns:a16="http://schemas.microsoft.com/office/drawing/2014/main" val="10007"/>
                  </a:ext>
                </a:extLst>
              </a:tr>
              <a:tr h="396240">
                <a:tc>
                  <a:txBody>
                    <a:bodyPr/>
                    <a:lstStyle/>
                    <a:p>
                      <a:pPr algn="ctr"/>
                      <a:r>
                        <a:rPr lang="en-US" sz="2000" b="1" dirty="0"/>
                        <a:t>7</a:t>
                      </a:r>
                    </a:p>
                  </a:txBody>
                  <a:tcPr/>
                </a:tc>
                <a:tc>
                  <a:txBody>
                    <a:bodyPr/>
                    <a:lstStyle/>
                    <a:p>
                      <a:pPr algn="ctr"/>
                      <a:r>
                        <a:rPr lang="en-US" sz="2000" b="1" dirty="0"/>
                        <a:t>6</a:t>
                      </a:r>
                    </a:p>
                  </a:txBody>
                  <a:tcPr/>
                </a:tc>
                <a:tc>
                  <a:txBody>
                    <a:bodyPr/>
                    <a:lstStyle/>
                    <a:p>
                      <a:pPr algn="ctr"/>
                      <a:r>
                        <a:rPr lang="en-US" sz="2000" b="1" dirty="0"/>
                        <a:t>6</a:t>
                      </a:r>
                    </a:p>
                  </a:txBody>
                  <a:tcPr/>
                </a:tc>
                <a:tc>
                  <a:txBody>
                    <a:bodyPr/>
                    <a:lstStyle/>
                    <a:p>
                      <a:r>
                        <a:rPr lang="en-US" sz="2000" b="1" dirty="0">
                          <a:solidFill>
                            <a:srgbClr val="0070C0"/>
                          </a:solidFill>
                        </a:rPr>
                        <a:t>Do not commit adultery </a:t>
                      </a:r>
                      <a:r>
                        <a:rPr lang="en-US" sz="2000" b="1" dirty="0"/>
                        <a:t>(14)</a:t>
                      </a:r>
                    </a:p>
                  </a:txBody>
                  <a:tcPr/>
                </a:tc>
                <a:extLst>
                  <a:ext uri="{0D108BD9-81ED-4DB2-BD59-A6C34878D82A}">
                    <a16:rowId xmlns:a16="http://schemas.microsoft.com/office/drawing/2014/main" val="10008"/>
                  </a:ext>
                </a:extLst>
              </a:tr>
              <a:tr h="396240">
                <a:tc>
                  <a:txBody>
                    <a:bodyPr/>
                    <a:lstStyle/>
                    <a:p>
                      <a:pPr algn="ctr"/>
                      <a:r>
                        <a:rPr lang="en-US" sz="2000" b="1" dirty="0"/>
                        <a:t>8</a:t>
                      </a:r>
                    </a:p>
                  </a:txBody>
                  <a:tcPr/>
                </a:tc>
                <a:tc>
                  <a:txBody>
                    <a:bodyPr/>
                    <a:lstStyle/>
                    <a:p>
                      <a:pPr algn="ctr"/>
                      <a:r>
                        <a:rPr lang="en-US" sz="2000" b="1" dirty="0"/>
                        <a:t>7</a:t>
                      </a:r>
                    </a:p>
                  </a:txBody>
                  <a:tcPr/>
                </a:tc>
                <a:tc>
                  <a:txBody>
                    <a:bodyPr/>
                    <a:lstStyle/>
                    <a:p>
                      <a:pPr algn="ctr"/>
                      <a:r>
                        <a:rPr lang="en-US" sz="2000" b="1" dirty="0"/>
                        <a:t>7</a:t>
                      </a:r>
                    </a:p>
                  </a:txBody>
                  <a:tcPr/>
                </a:tc>
                <a:tc>
                  <a:txBody>
                    <a:bodyPr/>
                    <a:lstStyle/>
                    <a:p>
                      <a:r>
                        <a:rPr lang="en-US" sz="2000" b="1" dirty="0">
                          <a:solidFill>
                            <a:srgbClr val="339933"/>
                          </a:solidFill>
                        </a:rPr>
                        <a:t>Do not steal </a:t>
                      </a:r>
                      <a:r>
                        <a:rPr lang="en-US" sz="2000" b="1" dirty="0"/>
                        <a:t>(15)</a:t>
                      </a:r>
                    </a:p>
                  </a:txBody>
                  <a:tcPr/>
                </a:tc>
                <a:extLst>
                  <a:ext uri="{0D108BD9-81ED-4DB2-BD59-A6C34878D82A}">
                    <a16:rowId xmlns:a16="http://schemas.microsoft.com/office/drawing/2014/main" val="10009"/>
                  </a:ext>
                </a:extLst>
              </a:tr>
              <a:tr h="396240">
                <a:tc>
                  <a:txBody>
                    <a:bodyPr/>
                    <a:lstStyle/>
                    <a:p>
                      <a:pPr algn="ctr"/>
                      <a:r>
                        <a:rPr lang="en-US" sz="2000" b="1" dirty="0"/>
                        <a:t>9</a:t>
                      </a:r>
                    </a:p>
                  </a:txBody>
                  <a:tcPr/>
                </a:tc>
                <a:tc>
                  <a:txBody>
                    <a:bodyPr/>
                    <a:lstStyle/>
                    <a:p>
                      <a:pPr algn="ctr"/>
                      <a:r>
                        <a:rPr lang="en-US" sz="2000" b="1" dirty="0"/>
                        <a:t>8</a:t>
                      </a:r>
                    </a:p>
                  </a:txBody>
                  <a:tcPr/>
                </a:tc>
                <a:tc>
                  <a:txBody>
                    <a:bodyPr/>
                    <a:lstStyle/>
                    <a:p>
                      <a:pPr algn="ctr"/>
                      <a:r>
                        <a:rPr lang="en-US" sz="2000" b="1" dirty="0"/>
                        <a:t>8</a:t>
                      </a:r>
                    </a:p>
                  </a:txBody>
                  <a:tcPr/>
                </a:tc>
                <a:tc>
                  <a:txBody>
                    <a:bodyPr/>
                    <a:lstStyle/>
                    <a:p>
                      <a:r>
                        <a:rPr lang="en-US" sz="2000" b="1" dirty="0">
                          <a:solidFill>
                            <a:srgbClr val="339933"/>
                          </a:solidFill>
                        </a:rPr>
                        <a:t>Do not lie </a:t>
                      </a:r>
                      <a:r>
                        <a:rPr lang="en-US" sz="2000" b="1" dirty="0"/>
                        <a:t>(16)</a:t>
                      </a:r>
                    </a:p>
                  </a:txBody>
                  <a:tcPr/>
                </a:tc>
                <a:extLst>
                  <a:ext uri="{0D108BD9-81ED-4DB2-BD59-A6C34878D82A}">
                    <a16:rowId xmlns:a16="http://schemas.microsoft.com/office/drawing/2014/main" val="10010"/>
                  </a:ext>
                </a:extLst>
              </a:tr>
              <a:tr h="396240">
                <a:tc>
                  <a:txBody>
                    <a:bodyPr/>
                    <a:lstStyle/>
                    <a:p>
                      <a:pPr algn="ctr"/>
                      <a:r>
                        <a:rPr lang="en-US" sz="2000" b="1" dirty="0"/>
                        <a:t>10</a:t>
                      </a:r>
                    </a:p>
                  </a:txBody>
                  <a:tcPr/>
                </a:tc>
                <a:tc>
                  <a:txBody>
                    <a:bodyPr/>
                    <a:lstStyle/>
                    <a:p>
                      <a:pPr algn="ctr"/>
                      <a:r>
                        <a:rPr lang="en-US" sz="2000" b="1" dirty="0"/>
                        <a:t>9</a:t>
                      </a:r>
                    </a:p>
                  </a:txBody>
                  <a:tcPr/>
                </a:tc>
                <a:tc>
                  <a:txBody>
                    <a:bodyPr/>
                    <a:lstStyle/>
                    <a:p>
                      <a:pPr algn="ctr"/>
                      <a:r>
                        <a:rPr lang="en-US" sz="2000" b="1" dirty="0"/>
                        <a:t>10</a:t>
                      </a:r>
                    </a:p>
                  </a:txBody>
                  <a:tcPr/>
                </a:tc>
                <a:tc>
                  <a:txBody>
                    <a:bodyPr/>
                    <a:lstStyle/>
                    <a:p>
                      <a:r>
                        <a:rPr lang="en-US" sz="2000" b="1" dirty="0">
                          <a:solidFill>
                            <a:srgbClr val="FF0000"/>
                          </a:solidFill>
                        </a:rPr>
                        <a:t>Do not covet neighbor’s house    </a:t>
                      </a:r>
                      <a:r>
                        <a:rPr lang="en-US" sz="2000" b="1" dirty="0"/>
                        <a:t>(17a)</a:t>
                      </a:r>
                    </a:p>
                  </a:txBody>
                  <a:tcPr/>
                </a:tc>
                <a:extLst>
                  <a:ext uri="{0D108BD9-81ED-4DB2-BD59-A6C34878D82A}">
                    <a16:rowId xmlns:a16="http://schemas.microsoft.com/office/drawing/2014/main" val="10011"/>
                  </a:ext>
                </a:extLst>
              </a:tr>
              <a:tr h="396240">
                <a:tc>
                  <a:txBody>
                    <a:bodyPr/>
                    <a:lstStyle/>
                    <a:p>
                      <a:pPr algn="ctr"/>
                      <a:r>
                        <a:rPr lang="en-US" sz="2000" b="1" dirty="0"/>
                        <a:t>10</a:t>
                      </a:r>
                    </a:p>
                  </a:txBody>
                  <a:tcPr/>
                </a:tc>
                <a:tc>
                  <a:txBody>
                    <a:bodyPr/>
                    <a:lstStyle/>
                    <a:p>
                      <a:pPr algn="ctr"/>
                      <a:r>
                        <a:rPr lang="en-US" sz="2000" b="1" dirty="0"/>
                        <a:t>10</a:t>
                      </a:r>
                    </a:p>
                  </a:txBody>
                  <a:tcPr/>
                </a:tc>
                <a:tc>
                  <a:txBody>
                    <a:bodyPr/>
                    <a:lstStyle/>
                    <a:p>
                      <a:pPr algn="ctr"/>
                      <a:r>
                        <a:rPr lang="en-US" sz="2000" b="1" dirty="0"/>
                        <a:t>9</a:t>
                      </a:r>
                    </a:p>
                  </a:txBody>
                  <a:tcPr/>
                </a:tc>
                <a:tc>
                  <a:txBody>
                    <a:bodyPr/>
                    <a:lstStyle/>
                    <a:p>
                      <a:r>
                        <a:rPr lang="en-US" sz="2000" b="1" dirty="0">
                          <a:solidFill>
                            <a:srgbClr val="0070C0"/>
                          </a:solidFill>
                        </a:rPr>
                        <a:t>Do not covet neighbor’s wife       </a:t>
                      </a:r>
                      <a:r>
                        <a:rPr lang="en-US" sz="2000" b="1" dirty="0"/>
                        <a:t>(17b)</a:t>
                      </a:r>
                    </a:p>
                  </a:txBody>
                  <a:tcPr/>
                </a:tc>
                <a:extLst>
                  <a:ext uri="{0D108BD9-81ED-4DB2-BD59-A6C34878D82A}">
                    <a16:rowId xmlns:a16="http://schemas.microsoft.com/office/drawing/2014/main" val="10012"/>
                  </a:ext>
                </a:extLst>
              </a:tr>
              <a:tr h="396240">
                <a:tc>
                  <a:txBody>
                    <a:bodyPr/>
                    <a:lstStyle/>
                    <a:p>
                      <a:pPr algn="ctr"/>
                      <a:r>
                        <a:rPr lang="en-US" sz="2000" b="1" dirty="0"/>
                        <a:t>10</a:t>
                      </a:r>
                    </a:p>
                  </a:txBody>
                  <a:tcPr/>
                </a:tc>
                <a:tc>
                  <a:txBody>
                    <a:bodyPr/>
                    <a:lstStyle/>
                    <a:p>
                      <a:pPr algn="ctr"/>
                      <a:r>
                        <a:rPr lang="en-US" sz="2000" b="1" dirty="0"/>
                        <a:t>10</a:t>
                      </a:r>
                    </a:p>
                  </a:txBody>
                  <a:tcPr/>
                </a:tc>
                <a:tc>
                  <a:txBody>
                    <a:bodyPr/>
                    <a:lstStyle/>
                    <a:p>
                      <a:pPr algn="ctr"/>
                      <a:r>
                        <a:rPr lang="en-US" sz="2000" b="1" dirty="0"/>
                        <a:t>10</a:t>
                      </a:r>
                    </a:p>
                  </a:txBody>
                  <a:tcPr/>
                </a:tc>
                <a:tc>
                  <a:txBody>
                    <a:bodyPr/>
                    <a:lstStyle/>
                    <a:p>
                      <a:r>
                        <a:rPr lang="en-US" sz="2000" b="1" dirty="0">
                          <a:solidFill>
                            <a:srgbClr val="FF0000"/>
                          </a:solidFill>
                        </a:rPr>
                        <a:t>Do not covet anything else</a:t>
                      </a:r>
                      <a:r>
                        <a:rPr lang="en-US" sz="2000" b="1" baseline="0" dirty="0">
                          <a:solidFill>
                            <a:srgbClr val="FF0000"/>
                          </a:solidFill>
                        </a:rPr>
                        <a:t>           </a:t>
                      </a:r>
                      <a:r>
                        <a:rPr lang="en-US" sz="2000" b="1" baseline="0" dirty="0"/>
                        <a:t>(17c)</a:t>
                      </a:r>
                      <a:endParaRPr lang="en-US" sz="2000" b="1" dirty="0"/>
                    </a:p>
                  </a:txBody>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560074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b="1" dirty="0">
                <a:solidFill>
                  <a:srgbClr val="0070C0"/>
                </a:solidFill>
              </a:rPr>
              <a:t>The Ten Commandments follows the structure of a royal treaty.</a:t>
            </a:r>
          </a:p>
          <a:p>
            <a:pPr marL="514350" indent="-514350">
              <a:buFont typeface="+mj-lt"/>
              <a:buAutoNum type="arabicPeriod"/>
            </a:pPr>
            <a:r>
              <a:rPr lang="en-US" b="1" i="1" dirty="0">
                <a:solidFill>
                  <a:srgbClr val="0070C0"/>
                </a:solidFill>
              </a:rPr>
              <a:t>Preamble identifying the king and </a:t>
            </a:r>
          </a:p>
          <a:p>
            <a:pPr marL="514350" indent="-514350">
              <a:buFont typeface="+mj-lt"/>
              <a:buAutoNum type="arabicPeriod"/>
            </a:pPr>
            <a:r>
              <a:rPr lang="en-US" b="1" i="1" dirty="0">
                <a:solidFill>
                  <a:srgbClr val="0070C0"/>
                </a:solidFill>
              </a:rPr>
              <a:t>A historical prologue sketching previous gracious acts towards the people.</a:t>
            </a:r>
          </a:p>
          <a:p>
            <a:pPr marL="0" indent="0">
              <a:buNone/>
            </a:pPr>
            <a:r>
              <a:rPr lang="en-US" dirty="0"/>
              <a:t>I am the LORD your God, who brought you out of the land of Egypt, out of the house of slavery. (Exodus 20:2)</a:t>
            </a:r>
          </a:p>
          <a:p>
            <a:pPr marL="0" indent="0">
              <a:buNone/>
            </a:pPr>
            <a:r>
              <a:rPr lang="en-US" dirty="0"/>
              <a:t>I am the LORD who brought you out from Ur of the Chaldeans to give you this land to possess." (Genesis 15:7)</a:t>
            </a:r>
          </a:p>
          <a:p>
            <a:pPr marL="514350" indent="-514350">
              <a:buAutoNum type="arabicPeriod" startAt="3"/>
            </a:pPr>
            <a:r>
              <a:rPr lang="en-US" b="1" i="1" dirty="0">
                <a:solidFill>
                  <a:srgbClr val="0070C0"/>
                </a:solidFill>
              </a:rPr>
              <a:t>The treaty (covenant) stipulations</a:t>
            </a:r>
          </a:p>
          <a:p>
            <a:r>
              <a:rPr lang="en-US" b="1" dirty="0">
                <a:solidFill>
                  <a:srgbClr val="0070C0"/>
                </a:solidFill>
              </a:rPr>
              <a:t>Israel’s King is the L</a:t>
            </a:r>
            <a:r>
              <a:rPr lang="en-US" sz="2400" b="1" dirty="0">
                <a:solidFill>
                  <a:srgbClr val="0070C0"/>
                </a:solidFill>
              </a:rPr>
              <a:t>ORD </a:t>
            </a:r>
            <a:r>
              <a:rPr lang="en-US" b="1" dirty="0">
                <a:solidFill>
                  <a:srgbClr val="0070C0"/>
                </a:solidFill>
              </a:rPr>
              <a:t>and Israel is his subjects.</a:t>
            </a:r>
          </a:p>
          <a:p>
            <a:r>
              <a:rPr lang="en-US" b="1" dirty="0">
                <a:solidFill>
                  <a:srgbClr val="0070C0"/>
                </a:solidFill>
              </a:rPr>
              <a:t>Therefore, Israel is to be in complete submission, allegiance and obedience out of gratitude for his mercies, revere his sovereignty, and trust in his continuing care.</a:t>
            </a:r>
          </a:p>
          <a:p>
            <a:pPr marL="0" indent="0">
              <a:buNone/>
            </a:pPr>
            <a:endParaRPr lang="en-US" i="1" dirty="0"/>
          </a:p>
          <a:p>
            <a:pPr marL="0" indent="0">
              <a:buNone/>
            </a:pPr>
            <a:endParaRPr lang="en-US" b="1" dirty="0">
              <a:solidFill>
                <a:srgbClr val="FF000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181178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 # 1</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0" indent="0">
              <a:buNone/>
            </a:pPr>
            <a:r>
              <a:rPr lang="en-US" b="1" dirty="0"/>
              <a:t>You shall have </a:t>
            </a:r>
            <a:r>
              <a:rPr lang="en-US" b="1" dirty="0">
                <a:solidFill>
                  <a:srgbClr val="FF0000"/>
                </a:solidFill>
              </a:rPr>
              <a:t>no other gods </a:t>
            </a:r>
            <a:r>
              <a:rPr lang="en-US" b="1" i="1" dirty="0">
                <a:solidFill>
                  <a:srgbClr val="FF0000"/>
                </a:solidFill>
              </a:rPr>
              <a:t>before</a:t>
            </a:r>
            <a:r>
              <a:rPr lang="en-US" b="1" dirty="0"/>
              <a:t> me. </a:t>
            </a:r>
            <a:r>
              <a:rPr lang="en-US" dirty="0"/>
              <a:t>(Exodus 20:3)</a:t>
            </a:r>
          </a:p>
          <a:p>
            <a:r>
              <a:rPr lang="en-US" b="1" dirty="0">
                <a:solidFill>
                  <a:srgbClr val="0070C0"/>
                </a:solidFill>
              </a:rPr>
              <a:t>The pagan nations had many gods.</a:t>
            </a:r>
          </a:p>
          <a:p>
            <a:r>
              <a:rPr lang="en-US" i="1" dirty="0">
                <a:solidFill>
                  <a:srgbClr val="FF0000"/>
                </a:solidFill>
              </a:rPr>
              <a:t>before</a:t>
            </a:r>
            <a:r>
              <a:rPr lang="en-US" i="1" dirty="0">
                <a:solidFill>
                  <a:srgbClr val="0070C0"/>
                </a:solidFill>
              </a:rPr>
              <a:t> </a:t>
            </a:r>
            <a:r>
              <a:rPr lang="en-US" b="1" dirty="0">
                <a:solidFill>
                  <a:srgbClr val="0070C0"/>
                </a:solidFill>
              </a:rPr>
              <a:t>The Hebrew word is translated as </a:t>
            </a:r>
            <a:r>
              <a:rPr lang="en-US" i="1" dirty="0">
                <a:solidFill>
                  <a:srgbClr val="0070C0"/>
                </a:solidFill>
              </a:rPr>
              <a:t>over against </a:t>
            </a:r>
            <a:r>
              <a:rPr lang="en-US" b="1" dirty="0">
                <a:solidFill>
                  <a:srgbClr val="0070C0"/>
                </a:solidFill>
              </a:rPr>
              <a:t>in Genesis 16:12. In other words no deity is to rival God in Israel’s heart and life.</a:t>
            </a:r>
          </a:p>
          <a:p>
            <a:r>
              <a:rPr lang="en-US" b="1" dirty="0">
                <a:solidFill>
                  <a:srgbClr val="0070C0"/>
                </a:solidFill>
              </a:rPr>
              <a:t>The foundation of the entire law is to adore God with humble reverence and set our affections entirely on him.</a:t>
            </a:r>
          </a:p>
          <a:p>
            <a:pPr marL="0" indent="0">
              <a:buNone/>
            </a:pPr>
            <a:r>
              <a:rPr lang="en-US" dirty="0"/>
              <a:t>Teacher, which is the great commandment in the Law?" And he said to him, "You shall love the Lord your God with all your heart and with all your soul and with all your mind. This is the great and first commandment.  And a second is like it: You shall love your neighbor as yourself. On these two commandments depend all the Law and the Prophets.“ (Matthew 22:36-40)</a:t>
            </a:r>
            <a:endParaRPr lang="en-US" b="1" dirty="0">
              <a:solidFill>
                <a:srgbClr val="0070C0"/>
              </a:solidFill>
            </a:endParaRPr>
          </a:p>
          <a:p>
            <a:pPr marL="0" indent="0">
              <a:buNone/>
            </a:pPr>
            <a:endParaRPr lang="en-US" dirty="0"/>
          </a:p>
          <a:p>
            <a:pPr marL="0" indent="0">
              <a:buNone/>
            </a:pPr>
            <a:endParaRPr lang="en-US" b="1" dirty="0">
              <a:solidFill>
                <a:srgbClr val="FF000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626950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 # 1</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fontScale="92500"/>
          </a:bodyPr>
          <a:lstStyle/>
          <a:p>
            <a:pPr marL="0" indent="0">
              <a:buNone/>
            </a:pPr>
            <a:r>
              <a:rPr lang="en-US" b="1" dirty="0"/>
              <a:t>You shall have </a:t>
            </a:r>
            <a:r>
              <a:rPr lang="en-US" b="1" dirty="0">
                <a:solidFill>
                  <a:srgbClr val="FF0000"/>
                </a:solidFill>
              </a:rPr>
              <a:t>no other gods </a:t>
            </a:r>
            <a:r>
              <a:rPr lang="en-US" b="1" i="1" dirty="0">
                <a:solidFill>
                  <a:srgbClr val="FF0000"/>
                </a:solidFill>
              </a:rPr>
              <a:t>before</a:t>
            </a:r>
            <a:r>
              <a:rPr lang="en-US" b="1" dirty="0"/>
              <a:t> me. </a:t>
            </a:r>
            <a:r>
              <a:rPr lang="en-US" dirty="0"/>
              <a:t>(Exodus 20:3)</a:t>
            </a:r>
          </a:p>
          <a:p>
            <a:pPr marL="0" indent="0">
              <a:buNone/>
            </a:pPr>
            <a:r>
              <a:rPr lang="en-US" b="1" dirty="0"/>
              <a:t>"Now this is the commandment, the statutes and the rules that the LORD your God commanded me to teach you, that you may do them in the land to which you are going over, to possess it, that you may fear the LORD your God, you and your son and your son's son, by keeping all his statutes and his commandments, which I command you, all the days of your life, and that your days may be long. Hear therefore, O Israel, and be careful to do them, that it may go well with you, and that you may multiply greatly, as the LORD, the God of your fathers, has promised you, in a land flowing with milk and honey. "Hear, O Israel: The LORD our God, the LORD is one. You shall love the LORD your God with all your heart and with all your soul and with all your might. And these words that I command you today shall be on your heart. You shall teach them diligently to your children, and shall talk of them when you sit in your house, and when you walk by the way, and when you lie down, and when you rise.</a:t>
            </a:r>
            <a:r>
              <a:rPr lang="en-US" dirty="0"/>
              <a:t> (Deuteronomy 6:1-7)</a:t>
            </a:r>
          </a:p>
          <a:p>
            <a:pPr marL="0" indent="0">
              <a:buNone/>
            </a:pPr>
            <a:endParaRPr lang="en-US" dirty="0"/>
          </a:p>
          <a:p>
            <a:pPr marL="0" indent="0">
              <a:buNone/>
            </a:pPr>
            <a:endParaRPr lang="en-US" b="1" dirty="0">
              <a:solidFill>
                <a:srgbClr val="FF000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304912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 # 1</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0" indent="0">
              <a:buNone/>
            </a:pPr>
            <a:r>
              <a:rPr lang="en-US" b="1" dirty="0"/>
              <a:t>You shall have </a:t>
            </a:r>
            <a:r>
              <a:rPr lang="en-US" b="1" dirty="0">
                <a:solidFill>
                  <a:srgbClr val="FF0000"/>
                </a:solidFill>
              </a:rPr>
              <a:t>no other gods </a:t>
            </a:r>
            <a:r>
              <a:rPr lang="en-US" b="1" i="1" dirty="0">
                <a:solidFill>
                  <a:srgbClr val="FF0000"/>
                </a:solidFill>
              </a:rPr>
              <a:t>before</a:t>
            </a:r>
            <a:r>
              <a:rPr lang="en-US" b="1" dirty="0"/>
              <a:t> me. </a:t>
            </a:r>
            <a:r>
              <a:rPr lang="en-US" dirty="0"/>
              <a:t>(Exodus 20:3)</a:t>
            </a:r>
          </a:p>
          <a:p>
            <a:r>
              <a:rPr lang="en-US" b="1" dirty="0">
                <a:solidFill>
                  <a:srgbClr val="0070C0"/>
                </a:solidFill>
              </a:rPr>
              <a:t>Whatever is loved, feared, delighted in, or depended on, more than God, that we make a god of. </a:t>
            </a:r>
          </a:p>
          <a:p>
            <a:r>
              <a:rPr lang="en-US" b="1" dirty="0">
                <a:solidFill>
                  <a:srgbClr val="0070C0"/>
                </a:solidFill>
              </a:rPr>
              <a:t>God will know if we break this or any other commandment and he cannot and will not overlook it.</a:t>
            </a:r>
            <a:endParaRPr lang="en-US" dirty="0"/>
          </a:p>
          <a:p>
            <a:pPr marL="0" indent="0">
              <a:buNone/>
            </a:pPr>
            <a:endParaRPr lang="en-US" dirty="0"/>
          </a:p>
          <a:p>
            <a:pPr marL="0" indent="0">
              <a:buNone/>
            </a:pPr>
            <a:endParaRPr lang="en-US" b="1" dirty="0">
              <a:solidFill>
                <a:srgbClr val="FF000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7874556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481</Words>
  <Application>Microsoft Office PowerPoint</Application>
  <PresentationFormat>Widescreen</PresentationFormat>
  <Paragraphs>89</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Discipleship:  An  Introduction to  Systematic Theology and  Apologetics</vt:lpstr>
      <vt:lpstr>Why are we meeting? (review)</vt:lpstr>
      <vt:lpstr>Why are we meeting? (review)</vt:lpstr>
      <vt:lpstr> The Law – The Ten Commandments: numbering differences  (Review) </vt:lpstr>
      <vt:lpstr> The Law – The Ten Commandments </vt:lpstr>
      <vt:lpstr> The Law – The Ten Commandments # 1 </vt:lpstr>
      <vt:lpstr> The Law – The Ten Commandments # 1 </vt:lpstr>
      <vt:lpstr> The Law – The Ten Commandments # 1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Owner</cp:lastModifiedBy>
  <cp:revision>2</cp:revision>
  <dcterms:created xsi:type="dcterms:W3CDTF">2017-02-27T00:23:57Z</dcterms:created>
  <dcterms:modified xsi:type="dcterms:W3CDTF">2017-02-27T00:25:44Z</dcterms:modified>
</cp:coreProperties>
</file>