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F48555D4-6E18-40D1-A2A9-6197F38F6353}" type="datetimeFigureOut">
              <a:rPr lang="en-US" smtClean="0"/>
              <a:t>3/5/2017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C70DD8-C37E-4FD2-875F-F7BF4C1A1559}" type="slidenum">
              <a:rPr lang="en-US" smtClean="0"/>
              <a:t>‹#›</a:t>
            </a:fld>
            <a:endParaRPr lang="en-US"/>
          </a:p>
        </p:txBody>
      </p:sp>
    </p:spTree>
    <p:extLst>
      <p:ext uri="{BB962C8B-B14F-4D97-AF65-F5344CB8AC3E}">
        <p14:creationId xmlns:p14="http://schemas.microsoft.com/office/powerpoint/2010/main" val="1074244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48555D4-6E18-40D1-A2A9-6197F38F6353}" type="datetimeFigureOut">
              <a:rPr lang="en-US" smtClean="0"/>
              <a:t>3/5/2017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C70DD8-C37E-4FD2-875F-F7BF4C1A1559}" type="slidenum">
              <a:rPr lang="en-US" smtClean="0"/>
              <a:t>‹#›</a:t>
            </a:fld>
            <a:endParaRPr lang="en-US"/>
          </a:p>
        </p:txBody>
      </p:sp>
    </p:spTree>
    <p:extLst>
      <p:ext uri="{BB962C8B-B14F-4D97-AF65-F5344CB8AC3E}">
        <p14:creationId xmlns:p14="http://schemas.microsoft.com/office/powerpoint/2010/main" val="1900576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48555D4-6E18-40D1-A2A9-6197F38F6353}" type="datetimeFigureOut">
              <a:rPr lang="en-US" smtClean="0"/>
              <a:t>3/5/2017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C70DD8-C37E-4FD2-875F-F7BF4C1A1559}" type="slidenum">
              <a:rPr lang="en-US" smtClean="0"/>
              <a:t>‹#›</a:t>
            </a:fld>
            <a:endParaRPr lang="en-US"/>
          </a:p>
        </p:txBody>
      </p:sp>
    </p:spTree>
    <p:extLst>
      <p:ext uri="{BB962C8B-B14F-4D97-AF65-F5344CB8AC3E}">
        <p14:creationId xmlns:p14="http://schemas.microsoft.com/office/powerpoint/2010/main" val="1586757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48555D4-6E18-40D1-A2A9-6197F38F6353}" type="datetimeFigureOut">
              <a:rPr lang="en-US" smtClean="0"/>
              <a:t>3/5/2017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C70DD8-C37E-4FD2-875F-F7BF4C1A1559}" type="slidenum">
              <a:rPr lang="en-US" smtClean="0"/>
              <a:t>‹#›</a:t>
            </a:fld>
            <a:endParaRPr lang="en-US"/>
          </a:p>
        </p:txBody>
      </p:sp>
    </p:spTree>
    <p:extLst>
      <p:ext uri="{BB962C8B-B14F-4D97-AF65-F5344CB8AC3E}">
        <p14:creationId xmlns:p14="http://schemas.microsoft.com/office/powerpoint/2010/main" val="313156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8555D4-6E18-40D1-A2A9-6197F38F6353}" type="datetimeFigureOut">
              <a:rPr lang="en-US" smtClean="0"/>
              <a:t>3/5/2017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C70DD8-C37E-4FD2-875F-F7BF4C1A1559}" type="slidenum">
              <a:rPr lang="en-US" smtClean="0"/>
              <a:t>‹#›</a:t>
            </a:fld>
            <a:endParaRPr lang="en-US"/>
          </a:p>
        </p:txBody>
      </p:sp>
    </p:spTree>
    <p:extLst>
      <p:ext uri="{BB962C8B-B14F-4D97-AF65-F5344CB8AC3E}">
        <p14:creationId xmlns:p14="http://schemas.microsoft.com/office/powerpoint/2010/main" val="3792221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F48555D4-6E18-40D1-A2A9-6197F38F6353}" type="datetimeFigureOut">
              <a:rPr lang="en-US" smtClean="0"/>
              <a:t>3/5/2017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C70DD8-C37E-4FD2-875F-F7BF4C1A1559}" type="slidenum">
              <a:rPr lang="en-US" smtClean="0"/>
              <a:t>‹#›</a:t>
            </a:fld>
            <a:endParaRPr lang="en-US"/>
          </a:p>
        </p:txBody>
      </p:sp>
    </p:spTree>
    <p:extLst>
      <p:ext uri="{BB962C8B-B14F-4D97-AF65-F5344CB8AC3E}">
        <p14:creationId xmlns:p14="http://schemas.microsoft.com/office/powerpoint/2010/main" val="519311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F48555D4-6E18-40D1-A2A9-6197F38F6353}" type="datetimeFigureOut">
              <a:rPr lang="en-US" smtClean="0"/>
              <a:t>3/5/2017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C70DD8-C37E-4FD2-875F-F7BF4C1A1559}" type="slidenum">
              <a:rPr lang="en-US" smtClean="0"/>
              <a:t>‹#›</a:t>
            </a:fld>
            <a:endParaRPr lang="en-US"/>
          </a:p>
        </p:txBody>
      </p:sp>
    </p:spTree>
    <p:extLst>
      <p:ext uri="{BB962C8B-B14F-4D97-AF65-F5344CB8AC3E}">
        <p14:creationId xmlns:p14="http://schemas.microsoft.com/office/powerpoint/2010/main" val="3793270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F48555D4-6E18-40D1-A2A9-6197F38F6353}" type="datetimeFigureOut">
              <a:rPr lang="en-US" smtClean="0"/>
              <a:t>3/5/2017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C70DD8-C37E-4FD2-875F-F7BF4C1A1559}" type="slidenum">
              <a:rPr lang="en-US" smtClean="0"/>
              <a:t>‹#›</a:t>
            </a:fld>
            <a:endParaRPr lang="en-US"/>
          </a:p>
        </p:txBody>
      </p:sp>
    </p:spTree>
    <p:extLst>
      <p:ext uri="{BB962C8B-B14F-4D97-AF65-F5344CB8AC3E}">
        <p14:creationId xmlns:p14="http://schemas.microsoft.com/office/powerpoint/2010/main" val="471834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8555D4-6E18-40D1-A2A9-6197F38F6353}" type="datetimeFigureOut">
              <a:rPr lang="en-US" smtClean="0"/>
              <a:t>3/5/2017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C70DD8-C37E-4FD2-875F-F7BF4C1A1559}" type="slidenum">
              <a:rPr lang="en-US" smtClean="0"/>
              <a:t>‹#›</a:t>
            </a:fld>
            <a:endParaRPr lang="en-US"/>
          </a:p>
        </p:txBody>
      </p:sp>
    </p:spTree>
    <p:extLst>
      <p:ext uri="{BB962C8B-B14F-4D97-AF65-F5344CB8AC3E}">
        <p14:creationId xmlns:p14="http://schemas.microsoft.com/office/powerpoint/2010/main" val="1798445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8555D4-6E18-40D1-A2A9-6197F38F6353}" type="datetimeFigureOut">
              <a:rPr lang="en-US" smtClean="0"/>
              <a:t>3/5/2017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C70DD8-C37E-4FD2-875F-F7BF4C1A1559}" type="slidenum">
              <a:rPr lang="en-US" smtClean="0"/>
              <a:t>‹#›</a:t>
            </a:fld>
            <a:endParaRPr lang="en-US"/>
          </a:p>
        </p:txBody>
      </p:sp>
    </p:spTree>
    <p:extLst>
      <p:ext uri="{BB962C8B-B14F-4D97-AF65-F5344CB8AC3E}">
        <p14:creationId xmlns:p14="http://schemas.microsoft.com/office/powerpoint/2010/main" val="3076493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8555D4-6E18-40D1-A2A9-6197F38F6353}" type="datetimeFigureOut">
              <a:rPr lang="en-US" smtClean="0"/>
              <a:t>3/5/2017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C70DD8-C37E-4FD2-875F-F7BF4C1A1559}" type="slidenum">
              <a:rPr lang="en-US" smtClean="0"/>
              <a:t>‹#›</a:t>
            </a:fld>
            <a:endParaRPr lang="en-US"/>
          </a:p>
        </p:txBody>
      </p:sp>
    </p:spTree>
    <p:extLst>
      <p:ext uri="{BB962C8B-B14F-4D97-AF65-F5344CB8AC3E}">
        <p14:creationId xmlns:p14="http://schemas.microsoft.com/office/powerpoint/2010/main" val="377781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555D4-6E18-40D1-A2A9-6197F38F6353}" type="datetimeFigureOut">
              <a:rPr lang="en-US" smtClean="0"/>
              <a:t>3/5/2017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C70DD8-C37E-4FD2-875F-F7BF4C1A1559}" type="slidenum">
              <a:rPr lang="en-US" smtClean="0"/>
              <a:t>‹#›</a:t>
            </a:fld>
            <a:endParaRPr lang="en-US"/>
          </a:p>
        </p:txBody>
      </p:sp>
    </p:spTree>
    <p:extLst>
      <p:ext uri="{BB962C8B-B14F-4D97-AF65-F5344CB8AC3E}">
        <p14:creationId xmlns:p14="http://schemas.microsoft.com/office/powerpoint/2010/main" val="2334890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 The Law</a:t>
            </a:r>
            <a:endParaRPr lang="en-US" sz="2800" dirty="0"/>
          </a:p>
          <a:p>
            <a:r>
              <a:rPr lang="en-US" b="1" dirty="0">
                <a:solidFill>
                  <a:srgbClr val="0070C0"/>
                </a:solidFill>
              </a:rPr>
              <a:t>The Heights </a:t>
            </a:r>
            <a:r>
              <a:rPr lang="en-US" b="1">
                <a:solidFill>
                  <a:srgbClr val="0070C0"/>
                </a:solidFill>
              </a:rPr>
              <a:t>Church March 5, 2017</a:t>
            </a:r>
            <a:endParaRPr lang="en-US" b="1" dirty="0">
              <a:solidFill>
                <a:srgbClr val="0070C0"/>
              </a:solidFill>
            </a:endParaRPr>
          </a:p>
        </p:txBody>
      </p:sp>
    </p:spTree>
    <p:extLst>
      <p:ext uri="{BB962C8B-B14F-4D97-AF65-F5344CB8AC3E}">
        <p14:creationId xmlns:p14="http://schemas.microsoft.com/office/powerpoint/2010/main" val="2346666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2</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0" indent="0">
              <a:buNone/>
            </a:pPr>
            <a:r>
              <a:rPr lang="en-US" b="1" dirty="0"/>
              <a:t>You shall not make for yourself a </a:t>
            </a:r>
            <a:r>
              <a:rPr lang="en-US" b="1" dirty="0">
                <a:solidFill>
                  <a:srgbClr val="FF0000"/>
                </a:solidFill>
              </a:rPr>
              <a:t>carved image</a:t>
            </a:r>
            <a:r>
              <a:rPr lang="en-US" b="1" dirty="0"/>
              <a:t>, or any likeness of anything that is in heaven above, or that is in the earth beneath, or that is in the water under the earth. You shall not bow down to them or serve them, for I the LORD your God am a </a:t>
            </a:r>
            <a:r>
              <a:rPr lang="en-US" b="1" dirty="0">
                <a:solidFill>
                  <a:srgbClr val="FF0000"/>
                </a:solidFill>
              </a:rPr>
              <a:t>jealous</a:t>
            </a:r>
            <a:r>
              <a:rPr lang="en-US" b="1" dirty="0"/>
              <a:t> God, visiting the iniquity of the fathers on the children to the third and the fourth generation of those who hate me, but showing steadfast love to thousands of those who love me and keep my commandments. </a:t>
            </a:r>
            <a:r>
              <a:rPr lang="en-US" dirty="0"/>
              <a:t>(Exodus 20:4-6) </a:t>
            </a:r>
          </a:p>
          <a:p>
            <a:r>
              <a:rPr lang="en-US" b="1" dirty="0">
                <a:solidFill>
                  <a:srgbClr val="0070C0"/>
                </a:solidFill>
              </a:rPr>
              <a:t>The 1</a:t>
            </a:r>
            <a:r>
              <a:rPr lang="en-US" b="1" baseline="30000" dirty="0">
                <a:solidFill>
                  <a:srgbClr val="0070C0"/>
                </a:solidFill>
              </a:rPr>
              <a:t>st</a:t>
            </a:r>
            <a:r>
              <a:rPr lang="en-US" b="1" dirty="0">
                <a:solidFill>
                  <a:srgbClr val="0070C0"/>
                </a:solidFill>
              </a:rPr>
              <a:t> commandment is about inward worship while the 2</a:t>
            </a:r>
            <a:r>
              <a:rPr lang="en-US" b="1" baseline="30000" dirty="0">
                <a:solidFill>
                  <a:srgbClr val="0070C0"/>
                </a:solidFill>
              </a:rPr>
              <a:t>nd</a:t>
            </a:r>
            <a:r>
              <a:rPr lang="en-US" b="1" dirty="0">
                <a:solidFill>
                  <a:srgbClr val="0070C0"/>
                </a:solidFill>
              </a:rPr>
              <a:t> commandment is about outward worship.</a:t>
            </a:r>
          </a:p>
          <a:p>
            <a:r>
              <a:rPr lang="en-US" b="1" dirty="0">
                <a:solidFill>
                  <a:srgbClr val="0070C0"/>
                </a:solidFill>
              </a:rPr>
              <a:t>A carved image is literally something hewn from wood or stone.</a:t>
            </a:r>
          </a:p>
          <a:p>
            <a:r>
              <a:rPr lang="en-US" b="1" dirty="0">
                <a:solidFill>
                  <a:srgbClr val="0070C0"/>
                </a:solidFill>
              </a:rPr>
              <a:t>Jealousy is part of the vocabulary of love. God demands Israel’s exclusive love and allegiance often analogous to marriage.</a:t>
            </a:r>
          </a:p>
          <a:p>
            <a:r>
              <a:rPr lang="en-US" b="1" dirty="0">
                <a:solidFill>
                  <a:srgbClr val="0070C0"/>
                </a:solidFill>
              </a:rPr>
              <a:t>When jealousy is used of God it describes his passion for his holy name that demands our exclusive devotion.</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39960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2</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r>
              <a:rPr lang="en-US" b="1" dirty="0">
                <a:solidFill>
                  <a:srgbClr val="0070C0"/>
                </a:solidFill>
              </a:rPr>
              <a:t>Pagan idols or household gods may be in view.</a:t>
            </a:r>
          </a:p>
          <a:p>
            <a:r>
              <a:rPr lang="en-US" b="1" dirty="0">
                <a:solidFill>
                  <a:srgbClr val="0070C0"/>
                </a:solidFill>
              </a:rPr>
              <a:t>We are forbidden to worship any image, even an image of God, because God has given us his true image in Jesus. </a:t>
            </a:r>
            <a:r>
              <a:rPr lang="en-US" b="1" dirty="0"/>
              <a:t>He is the image of the invisible God, the firstborn of all creation. </a:t>
            </a:r>
            <a:r>
              <a:rPr lang="en-US" dirty="0"/>
              <a:t>(Colossians 1:15)</a:t>
            </a:r>
            <a:endParaRPr lang="en-US" dirty="0">
              <a:solidFill>
                <a:srgbClr val="0070C0"/>
              </a:solidFill>
            </a:endParaRPr>
          </a:p>
          <a:p>
            <a:r>
              <a:rPr lang="en-US" b="1" dirty="0">
                <a:solidFill>
                  <a:srgbClr val="0070C0"/>
                </a:solidFill>
              </a:rPr>
              <a:t>Romans Catholics break this commandment regularly and simply include it in the First Commandment.</a:t>
            </a:r>
          </a:p>
          <a:p>
            <a:r>
              <a:rPr lang="en-US" b="1" dirty="0">
                <a:solidFill>
                  <a:srgbClr val="0070C0"/>
                </a:solidFill>
              </a:rPr>
              <a:t>Luther’s Larger Catechism does not even mention it!</a:t>
            </a:r>
          </a:p>
          <a:p>
            <a:r>
              <a:rPr lang="en-US" b="1" dirty="0">
                <a:solidFill>
                  <a:srgbClr val="0070C0"/>
                </a:solidFill>
              </a:rPr>
              <a:t>Three or four generations are the most generations to be found in a household.</a:t>
            </a:r>
          </a:p>
          <a:p>
            <a:r>
              <a:rPr lang="en-US" b="1" dirty="0">
                <a:solidFill>
                  <a:srgbClr val="0070C0"/>
                </a:solidFill>
              </a:rPr>
              <a:t>So if you love your children beware, of the severity of God’s judgment.</a:t>
            </a:r>
          </a:p>
          <a:p>
            <a:r>
              <a:rPr lang="en-US" b="1" dirty="0">
                <a:solidFill>
                  <a:srgbClr val="0070C0"/>
                </a:solidFill>
              </a:rPr>
              <a:t>On the other hand God’s steadfast love (</a:t>
            </a:r>
            <a:r>
              <a:rPr lang="en-US" b="1" i="1" dirty="0" err="1">
                <a:solidFill>
                  <a:srgbClr val="0070C0"/>
                </a:solidFill>
              </a:rPr>
              <a:t>hesed</a:t>
            </a:r>
            <a:r>
              <a:rPr lang="en-US" b="1" i="1" dirty="0">
                <a:solidFill>
                  <a:srgbClr val="0070C0"/>
                </a:solidFill>
              </a:rPr>
              <a:t> </a:t>
            </a:r>
            <a:r>
              <a:rPr lang="en-US" b="1" dirty="0">
                <a:solidFill>
                  <a:srgbClr val="0070C0"/>
                </a:solidFill>
              </a:rPr>
              <a:t>in Hebrew) is the strongest possible description of his devotion to his people in the OT. </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46425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2</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r>
              <a:rPr lang="en-US" b="1" dirty="0">
                <a:solidFill>
                  <a:srgbClr val="0070C0"/>
                </a:solidFill>
              </a:rPr>
              <a:t>The logic behind the Second Commandment is that God is spirit and cannot be correctly represented by anything physical. </a:t>
            </a:r>
          </a:p>
          <a:p>
            <a:r>
              <a:rPr lang="en-US" b="1" dirty="0">
                <a:solidFill>
                  <a:srgbClr val="0070C0"/>
                </a:solidFill>
              </a:rPr>
              <a:t>If God were physical he could not be omnipresent in his full entirety at every point in the universe. </a:t>
            </a:r>
          </a:p>
          <a:p>
            <a:pPr marL="0" indent="0">
              <a:buNone/>
            </a:pPr>
            <a:r>
              <a:rPr lang="en-US" dirty="0"/>
              <a:t> "Therefore watch yourselves very carefully. Since you saw </a:t>
            </a:r>
            <a:r>
              <a:rPr lang="en-US" b="1" dirty="0">
                <a:solidFill>
                  <a:srgbClr val="FF0000"/>
                </a:solidFill>
              </a:rPr>
              <a:t>no form </a:t>
            </a:r>
            <a:r>
              <a:rPr lang="en-US" dirty="0"/>
              <a:t>on the day that the LORD spoke to you at </a:t>
            </a:r>
            <a:r>
              <a:rPr lang="en-US" dirty="0" err="1"/>
              <a:t>Horeb</a:t>
            </a:r>
            <a:r>
              <a:rPr lang="en-US" dirty="0"/>
              <a:t> out of the midst of the fire, beware lest you act corruptly by making a carved image for yourselves, in the form of any figure, the likeness of male or female, the likeness of any animal that is on the earth, the likeness of any winged bird that flies in the air, the likeness of anything that creeps on the ground, the likeness of any fish that is in the water under the earth. And beware lest you raise your eyes to heaven, and when you see the sun and the moon and the stars, all the host of heaven, you be drawn away and bow down to them and serve them, things that the LORD your God has allotted to all the peoples under the whole heaven.</a:t>
            </a:r>
            <a:r>
              <a:rPr lang="en-US" b="1" dirty="0">
                <a:solidFill>
                  <a:srgbClr val="0070C0"/>
                </a:solidFill>
              </a:rPr>
              <a:t> </a:t>
            </a:r>
            <a:r>
              <a:rPr lang="en-US" sz="2400" dirty="0"/>
              <a:t>(Deuteronomy 4:15 – 19)</a:t>
            </a: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129799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363</Words>
  <Application>Microsoft Office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Discipleship:  An  Introduction to  Systematic Theology and  Apologetics</vt:lpstr>
      <vt:lpstr> The Law – The Ten Commandments # 2 </vt:lpstr>
      <vt:lpstr> The Law – The Ten Commandments # 2 </vt:lpstr>
      <vt:lpstr> The Law – The Ten Commandments # 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2017-03-06T01:13:08Z</dcterms:created>
  <dcterms:modified xsi:type="dcterms:W3CDTF">2017-03-06T01:15:07Z</dcterms:modified>
</cp:coreProperties>
</file>