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960DA560-D192-4FAA-AADA-434E00B95AB4}" type="datetimeFigureOut">
              <a:rPr lang="en-US" smtClean="0"/>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2048458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60DA560-D192-4FAA-AADA-434E00B95AB4}" type="datetimeFigureOut">
              <a:rPr lang="en-US" smtClean="0"/>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829978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60DA560-D192-4FAA-AADA-434E00B95AB4}" type="datetimeFigureOut">
              <a:rPr lang="en-US" smtClean="0"/>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3951925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10"/>
          </p:nvPr>
        </p:nvSpPr>
        <p:spPr/>
        <p:txBody>
          <a:bodyPr/>
          <a:lstStyle/>
          <a:p>
            <a:fld id="{960DA560-D192-4FAA-AADA-434E00B95AB4}" type="datetimeFigureOut">
              <a:rPr lang="en-US" smtClean="0"/>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339180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0DA560-D192-4FAA-AADA-434E00B95AB4}" type="datetimeFigureOut">
              <a:rPr lang="en-US" smtClean="0"/>
              <a:t>3/19/2017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195727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Date Placeholder 4"/>
          <p:cNvSpPr>
            <a:spLocks noGrp="1"/>
          </p:cNvSpPr>
          <p:nvPr>
            <p:ph type="dt" sz="half" idx="10"/>
          </p:nvPr>
        </p:nvSpPr>
        <p:spPr/>
        <p:txBody>
          <a:bodyPr/>
          <a:lstStyle/>
          <a:p>
            <a:fld id="{960DA560-D192-4FAA-AADA-434E00B95AB4}" type="datetimeFigureOut">
              <a:rPr lang="en-US" smtClean="0"/>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285687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7" name="Date Placeholder 6"/>
          <p:cNvSpPr>
            <a:spLocks noGrp="1"/>
          </p:cNvSpPr>
          <p:nvPr>
            <p:ph type="dt" sz="half" idx="10"/>
          </p:nvPr>
        </p:nvSpPr>
        <p:spPr/>
        <p:txBody>
          <a:bodyPr/>
          <a:lstStyle/>
          <a:p>
            <a:fld id="{960DA560-D192-4FAA-AADA-434E00B95AB4}" type="datetimeFigureOut">
              <a:rPr lang="en-US" smtClean="0"/>
              <a:t>3/19/2017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324973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960DA560-D192-4FAA-AADA-434E00B95AB4}" type="datetimeFigureOut">
              <a:rPr lang="en-US" smtClean="0"/>
              <a:t>3/19/2017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2611478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DA560-D192-4FAA-AADA-434E00B95AB4}" type="datetimeFigureOut">
              <a:rPr lang="en-US" smtClean="0"/>
              <a:t>3/19/2017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996239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0DA560-D192-4FAA-AADA-434E00B95AB4}" type="datetimeFigureOut">
              <a:rPr lang="en-US" smtClean="0"/>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3703004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0DA560-D192-4FAA-AADA-434E00B95AB4}" type="datetimeFigureOut">
              <a:rPr lang="en-US" smtClean="0"/>
              <a:t>3/19/2017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230AC-31BD-4FED-A22D-C97CD2D724E1}" type="slidenum">
              <a:rPr lang="en-US" smtClean="0"/>
              <a:t>‹#›</a:t>
            </a:fld>
            <a:endParaRPr lang="en-US"/>
          </a:p>
        </p:txBody>
      </p:sp>
    </p:spTree>
    <p:extLst>
      <p:ext uri="{BB962C8B-B14F-4D97-AF65-F5344CB8AC3E}">
        <p14:creationId xmlns:p14="http://schemas.microsoft.com/office/powerpoint/2010/main" val="3764060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0DA560-D192-4FAA-AADA-434E00B95AB4}" type="datetimeFigureOut">
              <a:rPr lang="en-US" smtClean="0"/>
              <a:t>3/19/2017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230AC-31BD-4FED-A22D-C97CD2D724E1}" type="slidenum">
              <a:rPr lang="en-US" smtClean="0"/>
              <a:t>‹#›</a:t>
            </a:fld>
            <a:endParaRPr lang="en-US"/>
          </a:p>
        </p:txBody>
      </p:sp>
    </p:spTree>
    <p:extLst>
      <p:ext uri="{BB962C8B-B14F-4D97-AF65-F5344CB8AC3E}">
        <p14:creationId xmlns:p14="http://schemas.microsoft.com/office/powerpoint/2010/main" val="1120943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biblia.com/bible/esv/Matt%205.8" TargetMode="External"/><Relationship Id="rId2" Type="http://schemas.openxmlformats.org/officeDocument/2006/relationships/hyperlink" Target="http://biblia.com/bible/esv/1%20Tim%206.15%E2%80%9317"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biblia.com/bible/esv/John%206.45%E2%80%934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biblia.com/bible/esv/John%201.18" TargetMode="External"/><Relationship Id="rId2" Type="http://schemas.openxmlformats.org/officeDocument/2006/relationships/hyperlink" Target="http://biblia.com/bible/esv/John%201.14" TargetMode="External"/><Relationship Id="rId1" Type="http://schemas.openxmlformats.org/officeDocument/2006/relationships/slideLayout" Target="../slideLayouts/slideLayout2.xml"/><Relationship Id="rId4" Type="http://schemas.openxmlformats.org/officeDocument/2006/relationships/hyperlink" Target="http://biblia.com/bible/esv/1%20John%203.2"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24000" y="416689"/>
            <a:ext cx="9144000" cy="4213184"/>
          </a:xfrm>
          <a:solidFill>
            <a:srgbClr val="FFFFCC"/>
          </a:solidFill>
        </p:spPr>
        <p:txBody>
          <a:bodyPr>
            <a:noAutofit/>
          </a:bodyPr>
          <a:lstStyle/>
          <a:p>
            <a:r>
              <a:rPr lang="en-US" b="1" dirty="0">
                <a:solidFill>
                  <a:srgbClr val="0070C0"/>
                </a:solidFill>
              </a:rPr>
              <a:t>Discipleship: </a:t>
            </a:r>
            <a:br>
              <a:rPr lang="en-US" b="1" dirty="0">
                <a:solidFill>
                  <a:srgbClr val="0070C0"/>
                </a:solidFill>
              </a:rPr>
            </a:br>
            <a:r>
              <a:rPr lang="en-US" b="1" dirty="0">
                <a:solidFill>
                  <a:srgbClr val="0070C0"/>
                </a:solidFill>
              </a:rPr>
              <a:t>An </a:t>
            </a:r>
            <a:br>
              <a:rPr lang="en-US" b="1" dirty="0">
                <a:solidFill>
                  <a:srgbClr val="0070C0"/>
                </a:solidFill>
              </a:rPr>
            </a:br>
            <a:r>
              <a:rPr lang="en-US" b="1" dirty="0">
                <a:solidFill>
                  <a:srgbClr val="0070C0"/>
                </a:solidFill>
              </a:rPr>
              <a:t>Introduction to </a:t>
            </a:r>
            <a:br>
              <a:rPr lang="en-US" b="1" dirty="0">
                <a:solidFill>
                  <a:srgbClr val="0070C0"/>
                </a:solidFill>
              </a:rPr>
            </a:br>
            <a:r>
              <a:rPr lang="en-US" b="1" dirty="0">
                <a:solidFill>
                  <a:srgbClr val="0070C0"/>
                </a:solidFill>
              </a:rPr>
              <a:t>Systematic Theology and </a:t>
            </a:r>
            <a:br>
              <a:rPr lang="en-US" b="1" dirty="0">
                <a:solidFill>
                  <a:srgbClr val="0070C0"/>
                </a:solidFill>
              </a:rPr>
            </a:br>
            <a:r>
              <a:rPr lang="en-US" b="1" dirty="0">
                <a:solidFill>
                  <a:srgbClr val="0070C0"/>
                </a:solidFill>
              </a:rPr>
              <a:t>Apologetics</a:t>
            </a:r>
          </a:p>
        </p:txBody>
      </p:sp>
      <p:sp>
        <p:nvSpPr>
          <p:cNvPr id="5" name="Subtitle 4"/>
          <p:cNvSpPr>
            <a:spLocks noGrp="1"/>
          </p:cNvSpPr>
          <p:nvPr>
            <p:ph type="subTitle" idx="1"/>
          </p:nvPr>
        </p:nvSpPr>
        <p:spPr>
          <a:xfrm>
            <a:off x="1587660" y="4956276"/>
            <a:ext cx="9144000" cy="1655762"/>
          </a:xfrm>
          <a:solidFill>
            <a:srgbClr val="FFFFCC"/>
          </a:solidFill>
        </p:spPr>
        <p:txBody>
          <a:bodyPr>
            <a:normAutofit/>
          </a:bodyPr>
          <a:lstStyle/>
          <a:p>
            <a:r>
              <a:rPr lang="en-US" sz="3600" dirty="0"/>
              <a:t>The Doctrines of Redemption: The Law</a:t>
            </a:r>
            <a:endParaRPr lang="en-US" sz="2800" dirty="0"/>
          </a:p>
          <a:p>
            <a:r>
              <a:rPr lang="en-US" b="1" dirty="0">
                <a:solidFill>
                  <a:srgbClr val="0070C0"/>
                </a:solidFill>
              </a:rPr>
              <a:t>The Heights Church March 19, 2017</a:t>
            </a:r>
          </a:p>
        </p:txBody>
      </p:sp>
    </p:spTree>
    <p:extLst>
      <p:ext uri="{BB962C8B-B14F-4D97-AF65-F5344CB8AC3E}">
        <p14:creationId xmlns:p14="http://schemas.microsoft.com/office/powerpoint/2010/main" val="10131491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b="1" u="sng" dirty="0">
                <a:hlinkClick r:id="rId2"/>
              </a:rPr>
              <a:t>A problem of seeing God?</a:t>
            </a:r>
          </a:p>
          <a:p>
            <a:pPr marL="0" indent="0">
              <a:buNone/>
            </a:pPr>
            <a:r>
              <a:rPr lang="en-US" dirty="0">
                <a:hlinkClick r:id="rId2"/>
              </a:rPr>
              <a:t>1 Timothy 6:15–17</a:t>
            </a:r>
            <a:r>
              <a:rPr lang="en-US" dirty="0"/>
              <a:t>, “He who is the blessed and only Sovereign, the King of kings and Lord of lords, who alone has immortality, who dwells in unapproachable light, </a:t>
            </a:r>
            <a:r>
              <a:rPr lang="en-US" dirty="0">
                <a:solidFill>
                  <a:srgbClr val="FF0000"/>
                </a:solidFill>
              </a:rPr>
              <a:t>whom no one has ever seen or can see</a:t>
            </a:r>
            <a:r>
              <a:rPr lang="en-US" dirty="0"/>
              <a:t>. To him be honor and eternal dominion.”</a:t>
            </a:r>
          </a:p>
          <a:p>
            <a:pPr marL="0" indent="0">
              <a:buNone/>
            </a:pPr>
            <a:r>
              <a:rPr lang="en-US" dirty="0">
                <a:hlinkClick r:id="rId3"/>
              </a:rPr>
              <a:t>Matthew 5:8</a:t>
            </a:r>
            <a:r>
              <a:rPr lang="en-US" dirty="0"/>
              <a:t>, “Blessed are the pure in heart, for </a:t>
            </a:r>
            <a:r>
              <a:rPr lang="en-US" dirty="0">
                <a:solidFill>
                  <a:srgbClr val="FF0000"/>
                </a:solidFill>
              </a:rPr>
              <a:t>they shall see God</a:t>
            </a:r>
            <a:r>
              <a:rPr lang="en-US" dirty="0"/>
              <a:t>.”</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726783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 (John Piper)</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dirty="0">
                <a:solidFill>
                  <a:srgbClr val="FF0000"/>
                </a:solidFill>
              </a:rPr>
              <a:t>We can’t see God even spiritually </a:t>
            </a:r>
            <a:r>
              <a:rPr lang="en-US" dirty="0"/>
              <a:t>with unmediated directness. This is partly owing to our sinfulness and partly owing, perhaps, to our creaturely weakness. He is too great, too bright, too glorious, and we could not live if we saw him with unmediated directness. We must always have Christ our Mediator as a go-between. And I think that is what Jesus meant when he says in </a:t>
            </a:r>
            <a:r>
              <a:rPr lang="en-US" dirty="0">
                <a:hlinkClick r:id="rId2"/>
              </a:rPr>
              <a:t>John 6:45–46</a:t>
            </a:r>
            <a:r>
              <a:rPr lang="en-US" dirty="0"/>
              <a:t>, </a:t>
            </a:r>
            <a:r>
              <a:rPr lang="en-US" dirty="0">
                <a:solidFill>
                  <a:srgbClr val="0070C0"/>
                </a:solidFill>
              </a:rPr>
              <a:t>“It is written in the Prophets</a:t>
            </a:r>
            <a:r>
              <a:rPr lang="en-US" dirty="0"/>
              <a:t>*</a:t>
            </a:r>
            <a:r>
              <a:rPr lang="en-US" dirty="0">
                <a:solidFill>
                  <a:srgbClr val="0070C0"/>
                </a:solidFill>
              </a:rPr>
              <a:t>, ‘And they will all be taught by God.’ Everyone who has heard and learned from the Father comes to me — not that anyone has seen the Father except he who is from God; he has seen the Father.”</a:t>
            </a:r>
          </a:p>
          <a:p>
            <a:r>
              <a:rPr lang="en-US" dirty="0"/>
              <a:t>*All your children shall be taught by the LORD, and great shall be the peace of your children. (Isaiah 54:13)</a:t>
            </a:r>
          </a:p>
          <a:p>
            <a:endParaRPr lang="en-US" dirty="0"/>
          </a:p>
          <a:p>
            <a:pPr marL="0" indent="0">
              <a:buNone/>
            </a:pPr>
            <a:endParaRPr lang="en-US" dirty="0"/>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2949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 (John Piper)</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dirty="0"/>
              <a:t> But I said to you that you have seen me and yet do not believe. All that the Father gives me will come to me, and whoever comes to me I will never cast out. For I have come down from heaven, not to do my own will but the will of him who sent me. And this is the will of him who sent me, that I should lose nothing of all that he has given me, but raise it up on the last day. For this is the will of my Father, that everyone who looks on the Son and believes in him should have eternal life, and I will raise him up on the last day." So the Jews grumbled about him, because he said, "I am the bread that came down from heaven." They said, "Is not this Jesus, the son of Joseph, whose father and mother we know? How does he now say, 'I have come down from heaven'?" Jesus answered them, "Do not grumble among yourselves. No one can come to me unless the Father who sent me draws him. And I will raise him up on the last day. (John 6:36 - 44)</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02041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 (John Piper)</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dirty="0"/>
              <a:t>Now, when it says, “except he who is from God; he has seen the Father,” he means, not with physical eyes. The Son of God didn’t have physical eyes before the incarnation, and that is what he is contrasting our seeing with. Only the Son can see the Father with non-physical, unmediated, direct seeing. We cannot see God spiritually the way the Son of God in unmediated directness can see him. </a:t>
            </a:r>
          </a:p>
          <a:p>
            <a:r>
              <a:rPr lang="en-US" dirty="0"/>
              <a:t>We use the word “see” to mean that we finally understand and discern the beauty and glory of God after being blind to it. Like when we say: Oh, now I see. Our soul is tuned in to the glory so that the glory of God that shines through the gospel is seen as glorious, and we are no longer spiritually blind to it. That is the first way we see him.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94239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2 (John Piper)</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r>
              <a:rPr lang="en-US" dirty="0"/>
              <a:t>And the second way is that, in the narrative of the Bible, we see the glory of God and finally we will see him face to face through Christ — by seeing Christ. So, </a:t>
            </a:r>
            <a:r>
              <a:rPr lang="en-US" dirty="0">
                <a:hlinkClick r:id="rId2"/>
              </a:rPr>
              <a:t>John 1:14</a:t>
            </a:r>
            <a:r>
              <a:rPr lang="en-US" dirty="0"/>
              <a:t>, </a:t>
            </a:r>
            <a:r>
              <a:rPr lang="en-US" dirty="0">
                <a:hlinkClick r:id="rId3"/>
              </a:rPr>
              <a:t>18</a:t>
            </a:r>
            <a:r>
              <a:rPr lang="en-US" dirty="0"/>
              <a:t> says, </a:t>
            </a:r>
            <a:r>
              <a:rPr lang="en-US" dirty="0">
                <a:solidFill>
                  <a:srgbClr val="FF0000"/>
                </a:solidFill>
              </a:rPr>
              <a:t>“And the Word became flesh and dwelt among us, and we have seen his glory, glory as of the only Son from the Father. . . . No one has ever seen God; the only God, who is at the Father’s side, he has made him known.” </a:t>
            </a:r>
            <a:r>
              <a:rPr lang="en-US" dirty="0"/>
              <a:t>So, we see God by seeing Jesus. And </a:t>
            </a:r>
            <a:r>
              <a:rPr lang="en-US" dirty="0">
                <a:hlinkClick r:id="rId4"/>
              </a:rPr>
              <a:t>1 John 3:2</a:t>
            </a:r>
            <a:r>
              <a:rPr lang="en-US" dirty="0"/>
              <a:t>, </a:t>
            </a:r>
            <a:r>
              <a:rPr lang="en-US" dirty="0">
                <a:solidFill>
                  <a:srgbClr val="FF0000"/>
                </a:solidFill>
              </a:rPr>
              <a:t>“We know that when he appears we shall be like him, because we shall see him as he is.” </a:t>
            </a:r>
          </a:p>
          <a:p>
            <a:pPr marL="0" indent="0">
              <a:buNone/>
            </a:pPr>
            <a:endParaRPr lang="en-US" dirty="0"/>
          </a:p>
          <a:p>
            <a:r>
              <a:rPr lang="en-US" b="1" dirty="0">
                <a:solidFill>
                  <a:srgbClr val="0070C0"/>
                </a:solidFill>
              </a:rPr>
              <a:t>So, the implication is: Pursue purity of heart, purity of faith, purity of life so that your heart is able to see God’s beauty as what it really is in the Scripture, and so that, when he comes or when he calls us in death, we will see him face to face and be glorified with him.</a:t>
            </a: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917846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3</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not take the name of the LORD your God in vain, for the LORD will not hold him guiltless who takes his name in vain. </a:t>
            </a:r>
            <a:r>
              <a:rPr lang="en-US" dirty="0"/>
              <a:t>(Exodus 20:7)</a:t>
            </a:r>
          </a:p>
          <a:p>
            <a:r>
              <a:rPr lang="en-US" b="1" dirty="0">
                <a:solidFill>
                  <a:srgbClr val="0070C0"/>
                </a:solidFill>
              </a:rPr>
              <a:t>Profanity in a worldly sense is certainly wrong but that is not mainly what is in mind in taking the LORD’s name in vain.</a:t>
            </a:r>
          </a:p>
          <a:p>
            <a:r>
              <a:rPr lang="en-US" b="1" dirty="0">
                <a:solidFill>
                  <a:srgbClr val="0070C0"/>
                </a:solidFill>
              </a:rPr>
              <a:t>We access God through his name not an idol and hence must not use God’s name in false worship, incantations, divinations, for attesting falsehood or speaking blasphemy.  </a:t>
            </a:r>
            <a:r>
              <a:rPr lang="en-US" b="1" dirty="0"/>
              <a:t>Our Father in heaven, hallowed be your name. </a:t>
            </a:r>
            <a:r>
              <a:rPr lang="en-US" dirty="0"/>
              <a:t>(Matthew 6:9)</a:t>
            </a:r>
          </a:p>
          <a:p>
            <a:r>
              <a:rPr lang="en-US" b="1" dirty="0">
                <a:solidFill>
                  <a:srgbClr val="0070C0"/>
                </a:solidFill>
              </a:rPr>
              <a:t>Not only should we keep God’s name holy and set apart (hallowed) but God Himself does the same.</a:t>
            </a:r>
          </a:p>
          <a:p>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29526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515600" cy="656493"/>
          </a:xfrm>
          <a:solidFill>
            <a:srgbClr val="FFFFCC"/>
          </a:solidFill>
        </p:spPr>
        <p:txBody>
          <a:bodyPr>
            <a:noAutofit/>
          </a:bodyPr>
          <a:lstStyle/>
          <a:p>
            <a:br>
              <a:rPr lang="en-US" sz="2800" b="1" dirty="0">
                <a:cs typeface="Arial" panose="020B0604020202020204" pitchFamily="34" charset="0"/>
              </a:rPr>
            </a:br>
            <a:r>
              <a:rPr lang="en-US" sz="2800" b="1" dirty="0">
                <a:cs typeface="Arial" panose="020B0604020202020204" pitchFamily="34" charset="0"/>
              </a:rPr>
              <a:t>The Law – The Ten Commandments # 3</a:t>
            </a:r>
            <a:br>
              <a:rPr lang="en-US" sz="2800" b="1" dirty="0">
                <a:cs typeface="Arial" panose="020B0604020202020204" pitchFamily="34" charset="0"/>
              </a:rPr>
            </a:br>
            <a:endParaRPr lang="en-US" sz="2800" b="1" dirty="0">
              <a:cs typeface="Arial" panose="020B0604020202020204" pitchFamily="34" charset="0"/>
            </a:endParaRPr>
          </a:p>
        </p:txBody>
      </p:sp>
      <p:sp>
        <p:nvSpPr>
          <p:cNvPr id="9" name="Content Placeholder 8"/>
          <p:cNvSpPr>
            <a:spLocks noGrp="1"/>
          </p:cNvSpPr>
          <p:nvPr>
            <p:ph idx="1"/>
          </p:nvPr>
        </p:nvSpPr>
        <p:spPr>
          <a:xfrm>
            <a:off x="838200" y="732692"/>
            <a:ext cx="10515600" cy="5974837"/>
          </a:xfrm>
          <a:solidFill>
            <a:srgbClr val="FFFFCC"/>
          </a:solidFill>
        </p:spPr>
        <p:txBody>
          <a:bodyPr>
            <a:normAutofit/>
          </a:bodyPr>
          <a:lstStyle/>
          <a:p>
            <a:pPr marL="0" indent="0">
              <a:buNone/>
            </a:pPr>
            <a:r>
              <a:rPr lang="en-US" b="1" dirty="0"/>
              <a:t>You shall not take the name of the LORD your God in vain, for the LORD will not hold him guiltless who takes his name in vain. </a:t>
            </a:r>
            <a:r>
              <a:rPr lang="en-US" dirty="0"/>
              <a:t>(Exodus 20:7)</a:t>
            </a:r>
          </a:p>
          <a:p>
            <a:r>
              <a:rPr lang="en-US" b="1" dirty="0">
                <a:solidFill>
                  <a:srgbClr val="0070C0"/>
                </a:solidFill>
              </a:rPr>
              <a:t>We take God’s name in vain whenever we use it lightly, carelessly or in oaths that intentionally are unfulfilled. </a:t>
            </a:r>
          </a:p>
          <a:p>
            <a:r>
              <a:rPr lang="en-US" b="1" dirty="0">
                <a:solidFill>
                  <a:srgbClr val="0070C0"/>
                </a:solidFill>
              </a:rPr>
              <a:t>Perjury is prohibited as well as wrongfully interpreting God’s motives.</a:t>
            </a:r>
          </a:p>
          <a:p>
            <a:pPr marL="0" indent="0">
              <a:buNone/>
            </a:pPr>
            <a:r>
              <a:rPr lang="en-US" dirty="0"/>
              <a:t>And you murmured in your tents and said, 'Because the LORD hated us he has brought us out of the land of Egypt, to give us into the hand of the Amorites, to destroy us. (Deuteronomy 1:27)</a:t>
            </a:r>
            <a:endParaRPr lang="en-US" b="1" dirty="0">
              <a:solidFill>
                <a:srgbClr val="0070C0"/>
              </a:solidFill>
            </a:endParaRPr>
          </a:p>
          <a:p>
            <a:r>
              <a:rPr lang="en-US" b="1" dirty="0">
                <a:solidFill>
                  <a:srgbClr val="0070C0"/>
                </a:solidFill>
              </a:rPr>
              <a:t>The essence of the 3</a:t>
            </a:r>
            <a:r>
              <a:rPr lang="en-US" b="1" baseline="30000" dirty="0">
                <a:solidFill>
                  <a:srgbClr val="0070C0"/>
                </a:solidFill>
              </a:rPr>
              <a:t>rd</a:t>
            </a:r>
            <a:r>
              <a:rPr lang="en-US" b="1" dirty="0">
                <a:solidFill>
                  <a:srgbClr val="0070C0"/>
                </a:solidFill>
              </a:rPr>
              <a:t> commandment is reverence for God’s self-revelation.</a:t>
            </a:r>
          </a:p>
          <a:p>
            <a:endParaRPr lang="en-US" b="1" dirty="0">
              <a:solidFill>
                <a:srgbClr val="0070C0"/>
              </a:solidFill>
            </a:endParaRPr>
          </a:p>
          <a:p>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8998964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779</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Discipleship:  An  Introduction to  Systematic Theology and  Apologetics</vt:lpstr>
      <vt:lpstr> The Law – The Ten Commandments # 2 </vt:lpstr>
      <vt:lpstr> The Law – The Ten Commandments # 2 (John Piper) </vt:lpstr>
      <vt:lpstr> The Law – The Ten Commandments # 2 (John Piper) </vt:lpstr>
      <vt:lpstr> The Law – The Ten Commandments # 2 (John Piper) </vt:lpstr>
      <vt:lpstr> The Law – The Ten Commandments # 2 (John Piper) </vt:lpstr>
      <vt:lpstr> The Law – The Ten Commandments # 3 </vt:lpstr>
      <vt:lpstr> The Law – The Ten Commandments # 3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2</cp:revision>
  <dcterms:created xsi:type="dcterms:W3CDTF">2017-03-19T23:27:41Z</dcterms:created>
  <dcterms:modified xsi:type="dcterms:W3CDTF">2017-03-19T23:30:33Z</dcterms:modified>
</cp:coreProperties>
</file>