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F1397A96-82D5-413C-A81C-710158D099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4064016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1397A96-82D5-413C-A81C-710158D099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1518969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1397A96-82D5-413C-A81C-710158D099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4123207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F1397A96-82D5-413C-A81C-710158D099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254934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397A96-82D5-413C-A81C-710158D09978}" type="datetimeFigureOut">
              <a:rPr lang="en-US" smtClean="0"/>
              <a:t>3/26/2017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3086658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F1397A96-82D5-413C-A81C-710158D099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2700826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F1397A96-82D5-413C-A81C-710158D09978}" type="datetimeFigureOut">
              <a:rPr lang="en-US" smtClean="0"/>
              <a:t>3/26/2017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2962606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F1397A96-82D5-413C-A81C-710158D09978}" type="datetimeFigureOut">
              <a:rPr lang="en-US" smtClean="0"/>
              <a:t>3/26/2017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1006473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97A96-82D5-413C-A81C-710158D09978}" type="datetimeFigureOut">
              <a:rPr lang="en-US" smtClean="0"/>
              <a:t>3/26/2017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240337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397A96-82D5-413C-A81C-710158D099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2978193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397A96-82D5-413C-A81C-710158D09978}" type="datetimeFigureOut">
              <a:rPr lang="en-US" smtClean="0"/>
              <a:t>3/26/2017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7B6788-0D7A-41FF-916C-E76E77DFB858}" type="slidenum">
              <a:rPr lang="en-US" smtClean="0"/>
              <a:t>‹#›</a:t>
            </a:fld>
            <a:endParaRPr lang="en-US"/>
          </a:p>
        </p:txBody>
      </p:sp>
    </p:spTree>
    <p:extLst>
      <p:ext uri="{BB962C8B-B14F-4D97-AF65-F5344CB8AC3E}">
        <p14:creationId xmlns:p14="http://schemas.microsoft.com/office/powerpoint/2010/main" val="71299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97A96-82D5-413C-A81C-710158D09978}" type="datetimeFigureOut">
              <a:rPr lang="en-US" smtClean="0"/>
              <a:t>3/26/2017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B6788-0D7A-41FF-916C-E76E77DFB858}" type="slidenum">
              <a:rPr lang="en-US" smtClean="0"/>
              <a:t>‹#›</a:t>
            </a:fld>
            <a:endParaRPr lang="en-US"/>
          </a:p>
        </p:txBody>
      </p:sp>
    </p:spTree>
    <p:extLst>
      <p:ext uri="{BB962C8B-B14F-4D97-AF65-F5344CB8AC3E}">
        <p14:creationId xmlns:p14="http://schemas.microsoft.com/office/powerpoint/2010/main" val="4251099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March 26, 2017</a:t>
            </a:r>
          </a:p>
        </p:txBody>
      </p:sp>
    </p:spTree>
    <p:extLst>
      <p:ext uri="{BB962C8B-B14F-4D97-AF65-F5344CB8AC3E}">
        <p14:creationId xmlns:p14="http://schemas.microsoft.com/office/powerpoint/2010/main" val="1747227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numbering differences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908138" y="732692"/>
          <a:ext cx="10359024" cy="5923523"/>
        </p:xfrm>
        <a:graphic>
          <a:graphicData uri="http://schemas.openxmlformats.org/drawingml/2006/table">
            <a:tbl>
              <a:tblPr firstRow="1" bandRow="1">
                <a:tableStyleId>{5940675A-B579-460E-94D1-54222C63F5DA}</a:tableStyleId>
              </a:tblPr>
              <a:tblGrid>
                <a:gridCol w="2037619">
                  <a:extLst>
                    <a:ext uri="{9D8B030D-6E8A-4147-A177-3AD203B41FA5}">
                      <a16:colId xmlns:a16="http://schemas.microsoft.com/office/drawing/2014/main" val="20000"/>
                    </a:ext>
                  </a:extLst>
                </a:gridCol>
                <a:gridCol w="1770927">
                  <a:extLst>
                    <a:ext uri="{9D8B030D-6E8A-4147-A177-3AD203B41FA5}">
                      <a16:colId xmlns:a16="http://schemas.microsoft.com/office/drawing/2014/main" val="20001"/>
                    </a:ext>
                  </a:extLst>
                </a:gridCol>
                <a:gridCol w="2089230">
                  <a:extLst>
                    <a:ext uri="{9D8B030D-6E8A-4147-A177-3AD203B41FA5}">
                      <a16:colId xmlns:a16="http://schemas.microsoft.com/office/drawing/2014/main" val="20002"/>
                    </a:ext>
                  </a:extLst>
                </a:gridCol>
                <a:gridCol w="4461248">
                  <a:extLst>
                    <a:ext uri="{9D8B030D-6E8A-4147-A177-3AD203B41FA5}">
                      <a16:colId xmlns:a16="http://schemas.microsoft.com/office/drawing/2014/main" val="20003"/>
                    </a:ext>
                  </a:extLst>
                </a:gridCol>
              </a:tblGrid>
              <a:tr h="701040">
                <a:tc>
                  <a:txBody>
                    <a:bodyPr/>
                    <a:lstStyle/>
                    <a:p>
                      <a:r>
                        <a:rPr lang="en-US" sz="2000" b="1" dirty="0"/>
                        <a:t>Septuagint &amp; Calvin’s Institutes</a:t>
                      </a:r>
                    </a:p>
                  </a:txBody>
                  <a:tcPr/>
                </a:tc>
                <a:tc>
                  <a:txBody>
                    <a:bodyPr/>
                    <a:lstStyle/>
                    <a:p>
                      <a:r>
                        <a:rPr lang="en-US" sz="2000" b="1" dirty="0"/>
                        <a:t>Luther’s Large Catechism</a:t>
                      </a:r>
                    </a:p>
                  </a:txBody>
                  <a:tcPr/>
                </a:tc>
                <a:tc>
                  <a:txBody>
                    <a:bodyPr/>
                    <a:lstStyle/>
                    <a:p>
                      <a:r>
                        <a:rPr lang="en-US" sz="2000" b="1" dirty="0"/>
                        <a:t>Roman Catholic Catechism</a:t>
                      </a:r>
                    </a:p>
                  </a:txBody>
                  <a:tcPr/>
                </a:tc>
                <a:tc>
                  <a:txBody>
                    <a:bodyPr/>
                    <a:lstStyle/>
                    <a:p>
                      <a:r>
                        <a:rPr lang="en-US" sz="2000" b="1" dirty="0"/>
                        <a:t>Paraphrased passage Exodus 20: (verse)</a:t>
                      </a:r>
                    </a:p>
                  </a:txBody>
                  <a:tcPr/>
                </a:tc>
                <a:extLst>
                  <a:ext uri="{0D108BD9-81ED-4DB2-BD59-A6C34878D82A}">
                    <a16:rowId xmlns:a16="http://schemas.microsoft.com/office/drawing/2014/main" val="10000"/>
                  </a:ext>
                </a:extLst>
              </a:tr>
              <a:tr h="396240">
                <a:tc>
                  <a:txBody>
                    <a:bodyPr/>
                    <a:lstStyle/>
                    <a:p>
                      <a:pPr algn="ctr"/>
                      <a:r>
                        <a:rPr lang="en-US" sz="2000" b="1" dirty="0"/>
                        <a:t>NA</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t>I am the LORD your God</a:t>
                      </a:r>
                      <a:r>
                        <a:rPr lang="en-US" sz="2000" b="1" baseline="0" dirty="0"/>
                        <a:t>  (2)</a:t>
                      </a:r>
                      <a:endParaRPr lang="en-US" sz="2000" b="1" dirty="0"/>
                    </a:p>
                  </a:txBody>
                  <a:tcPr/>
                </a:tc>
                <a:extLst>
                  <a:ext uri="{0D108BD9-81ED-4DB2-BD59-A6C34878D82A}">
                    <a16:rowId xmlns:a16="http://schemas.microsoft.com/office/drawing/2014/main" val="10001"/>
                  </a:ext>
                </a:extLst>
              </a:tr>
              <a:tr h="467603">
                <a:tc>
                  <a:txBody>
                    <a:bodyPr/>
                    <a:lstStyle/>
                    <a:p>
                      <a:pPr algn="ctr"/>
                      <a:r>
                        <a:rPr lang="en-US" sz="2000" b="1" dirty="0"/>
                        <a:t>1</a:t>
                      </a:r>
                    </a:p>
                  </a:txBody>
                  <a:tcPr/>
                </a:tc>
                <a:tc>
                  <a:txBody>
                    <a:bodyPr/>
                    <a:lstStyle/>
                    <a:p>
                      <a:pPr algn="ctr"/>
                      <a:r>
                        <a:rPr lang="en-US" sz="2000" b="1" dirty="0"/>
                        <a:t>1</a:t>
                      </a:r>
                    </a:p>
                  </a:txBody>
                  <a:tcPr/>
                </a:tc>
                <a:tc>
                  <a:txBody>
                    <a:bodyPr/>
                    <a:lstStyle/>
                    <a:p>
                      <a:pPr algn="ctr"/>
                      <a:r>
                        <a:rPr lang="en-US" sz="2000" b="1" dirty="0"/>
                        <a:t>1</a:t>
                      </a:r>
                    </a:p>
                  </a:txBody>
                  <a:tcPr/>
                </a:tc>
                <a:tc>
                  <a:txBody>
                    <a:bodyPr/>
                    <a:lstStyle/>
                    <a:p>
                      <a:r>
                        <a:rPr lang="en-US" sz="2000" b="1" dirty="0">
                          <a:solidFill>
                            <a:srgbClr val="FF0000"/>
                          </a:solidFill>
                        </a:rPr>
                        <a:t>No other gods before me </a:t>
                      </a:r>
                      <a:r>
                        <a:rPr lang="en-US" sz="2000" b="1" dirty="0"/>
                        <a:t>(3)</a:t>
                      </a:r>
                    </a:p>
                  </a:txBody>
                  <a:tcPr/>
                </a:tc>
                <a:extLst>
                  <a:ext uri="{0D108BD9-81ED-4DB2-BD59-A6C34878D82A}">
                    <a16:rowId xmlns:a16="http://schemas.microsoft.com/office/drawing/2014/main" val="10002"/>
                  </a:ext>
                </a:extLst>
              </a:tr>
              <a:tr h="396240">
                <a:tc>
                  <a:txBody>
                    <a:bodyPr/>
                    <a:lstStyle/>
                    <a:p>
                      <a:pPr algn="ctr"/>
                      <a:r>
                        <a:rPr lang="en-US" sz="2000" b="1" dirty="0"/>
                        <a:t>2</a:t>
                      </a:r>
                    </a:p>
                  </a:txBody>
                  <a:tcPr/>
                </a:tc>
                <a:tc>
                  <a:txBody>
                    <a:bodyPr/>
                    <a:lstStyle/>
                    <a:p>
                      <a:pPr algn="ctr"/>
                      <a:r>
                        <a:rPr lang="en-US" sz="2000" b="1" dirty="0"/>
                        <a:t>NA</a:t>
                      </a:r>
                    </a:p>
                  </a:txBody>
                  <a:tcPr/>
                </a:tc>
                <a:tc>
                  <a:txBody>
                    <a:bodyPr/>
                    <a:lstStyle/>
                    <a:p>
                      <a:pPr algn="ctr"/>
                      <a:r>
                        <a:rPr lang="en-US" sz="2000" b="1" dirty="0"/>
                        <a:t>1</a:t>
                      </a:r>
                    </a:p>
                  </a:txBody>
                  <a:tcPr/>
                </a:tc>
                <a:tc>
                  <a:txBody>
                    <a:bodyPr/>
                    <a:lstStyle/>
                    <a:p>
                      <a:r>
                        <a:rPr lang="en-US" sz="2000" b="1" dirty="0">
                          <a:solidFill>
                            <a:srgbClr val="FF0000"/>
                          </a:solidFill>
                        </a:rPr>
                        <a:t>No carved image </a:t>
                      </a:r>
                      <a:r>
                        <a:rPr lang="en-US" sz="2000" b="1" dirty="0"/>
                        <a:t>(4-6)</a:t>
                      </a:r>
                    </a:p>
                  </a:txBody>
                  <a:tcPr/>
                </a:tc>
                <a:extLst>
                  <a:ext uri="{0D108BD9-81ED-4DB2-BD59-A6C34878D82A}">
                    <a16:rowId xmlns:a16="http://schemas.microsoft.com/office/drawing/2014/main" val="10003"/>
                  </a:ext>
                </a:extLst>
              </a:tr>
              <a:tr h="396240">
                <a:tc>
                  <a:txBody>
                    <a:bodyPr/>
                    <a:lstStyle/>
                    <a:p>
                      <a:pPr algn="ctr"/>
                      <a:r>
                        <a:rPr lang="en-US" sz="2000" b="1" dirty="0"/>
                        <a:t>3</a:t>
                      </a:r>
                    </a:p>
                  </a:txBody>
                  <a:tcPr/>
                </a:tc>
                <a:tc>
                  <a:txBody>
                    <a:bodyPr/>
                    <a:lstStyle/>
                    <a:p>
                      <a:pPr algn="ctr"/>
                      <a:r>
                        <a:rPr lang="en-US" sz="2000" b="1" dirty="0"/>
                        <a:t>2</a:t>
                      </a:r>
                    </a:p>
                  </a:txBody>
                  <a:tcPr/>
                </a:tc>
                <a:tc>
                  <a:txBody>
                    <a:bodyPr/>
                    <a:lstStyle/>
                    <a:p>
                      <a:pPr algn="ctr"/>
                      <a:r>
                        <a:rPr lang="en-US" sz="2000" b="1" dirty="0"/>
                        <a:t>2</a:t>
                      </a:r>
                    </a:p>
                  </a:txBody>
                  <a:tcPr/>
                </a:tc>
                <a:tc>
                  <a:txBody>
                    <a:bodyPr/>
                    <a:lstStyle/>
                    <a:p>
                      <a:r>
                        <a:rPr lang="en-US" sz="2000" b="1" dirty="0">
                          <a:solidFill>
                            <a:srgbClr val="FF0000"/>
                          </a:solidFill>
                        </a:rPr>
                        <a:t>Don’t take LORD’s name in vain</a:t>
                      </a:r>
                      <a:r>
                        <a:rPr lang="en-US" sz="2000" b="1" baseline="0" dirty="0">
                          <a:solidFill>
                            <a:srgbClr val="FF0000"/>
                          </a:solidFill>
                        </a:rPr>
                        <a:t> </a:t>
                      </a:r>
                      <a:r>
                        <a:rPr lang="en-US" sz="2000" b="1" baseline="0" dirty="0"/>
                        <a:t>(7)</a:t>
                      </a:r>
                      <a:endParaRPr lang="en-US" sz="2000" b="1" dirty="0"/>
                    </a:p>
                  </a:txBody>
                  <a:tcPr/>
                </a:tc>
                <a:extLst>
                  <a:ext uri="{0D108BD9-81ED-4DB2-BD59-A6C34878D82A}">
                    <a16:rowId xmlns:a16="http://schemas.microsoft.com/office/drawing/2014/main" val="10004"/>
                  </a:ext>
                </a:extLst>
              </a:tr>
              <a:tr h="396240">
                <a:tc>
                  <a:txBody>
                    <a:bodyPr/>
                    <a:lstStyle/>
                    <a:p>
                      <a:pPr algn="ctr"/>
                      <a:r>
                        <a:rPr lang="en-US" sz="2000" b="1" dirty="0"/>
                        <a:t>4</a:t>
                      </a:r>
                    </a:p>
                  </a:txBody>
                  <a:tcPr/>
                </a:tc>
                <a:tc>
                  <a:txBody>
                    <a:bodyPr/>
                    <a:lstStyle/>
                    <a:p>
                      <a:pPr algn="ctr"/>
                      <a:r>
                        <a:rPr lang="en-US" sz="2000" b="1" dirty="0"/>
                        <a:t>3</a:t>
                      </a:r>
                    </a:p>
                  </a:txBody>
                  <a:tcPr/>
                </a:tc>
                <a:tc>
                  <a:txBody>
                    <a:bodyPr/>
                    <a:lstStyle/>
                    <a:p>
                      <a:pPr algn="ctr"/>
                      <a:r>
                        <a:rPr lang="en-US" sz="2000" b="1" dirty="0"/>
                        <a:t>3</a:t>
                      </a:r>
                    </a:p>
                  </a:txBody>
                  <a:tcPr/>
                </a:tc>
                <a:tc>
                  <a:txBody>
                    <a:bodyPr/>
                    <a:lstStyle/>
                    <a:p>
                      <a:r>
                        <a:rPr lang="en-US" sz="2000" b="1" dirty="0">
                          <a:solidFill>
                            <a:srgbClr val="FF0000"/>
                          </a:solidFill>
                        </a:rPr>
                        <a:t>Keep the Sabbath day Holy  </a:t>
                      </a:r>
                      <a:r>
                        <a:rPr lang="en-US" sz="2000" b="1" dirty="0"/>
                        <a:t>(8-11)</a:t>
                      </a:r>
                    </a:p>
                  </a:txBody>
                  <a:tcPr/>
                </a:tc>
                <a:extLst>
                  <a:ext uri="{0D108BD9-81ED-4DB2-BD59-A6C34878D82A}">
                    <a16:rowId xmlns:a16="http://schemas.microsoft.com/office/drawing/2014/main" val="10005"/>
                  </a:ext>
                </a:extLst>
              </a:tr>
              <a:tr h="396240">
                <a:tc>
                  <a:txBody>
                    <a:bodyPr/>
                    <a:lstStyle/>
                    <a:p>
                      <a:pPr algn="ctr"/>
                      <a:r>
                        <a:rPr lang="en-US" sz="2000" b="1" dirty="0"/>
                        <a:t>5</a:t>
                      </a:r>
                    </a:p>
                  </a:txBody>
                  <a:tcPr/>
                </a:tc>
                <a:tc>
                  <a:txBody>
                    <a:bodyPr/>
                    <a:lstStyle/>
                    <a:p>
                      <a:pPr algn="ctr"/>
                      <a:r>
                        <a:rPr lang="en-US" sz="2000" b="1" dirty="0"/>
                        <a:t>4</a:t>
                      </a:r>
                    </a:p>
                  </a:txBody>
                  <a:tcPr/>
                </a:tc>
                <a:tc>
                  <a:txBody>
                    <a:bodyPr/>
                    <a:lstStyle/>
                    <a:p>
                      <a:pPr algn="ctr"/>
                      <a:r>
                        <a:rPr lang="en-US" sz="2000" b="1" dirty="0"/>
                        <a:t>4</a:t>
                      </a:r>
                    </a:p>
                  </a:txBody>
                  <a:tcPr/>
                </a:tc>
                <a:tc>
                  <a:txBody>
                    <a:bodyPr/>
                    <a:lstStyle/>
                    <a:p>
                      <a:r>
                        <a:rPr lang="en-US" sz="2000" b="1" dirty="0">
                          <a:solidFill>
                            <a:srgbClr val="339933"/>
                          </a:solidFill>
                        </a:rPr>
                        <a:t>Honor your father and mother </a:t>
                      </a:r>
                      <a:r>
                        <a:rPr lang="en-US" sz="2000" b="1" dirty="0"/>
                        <a:t>(12)</a:t>
                      </a:r>
                    </a:p>
                  </a:txBody>
                  <a:tcPr/>
                </a:tc>
                <a:extLst>
                  <a:ext uri="{0D108BD9-81ED-4DB2-BD59-A6C34878D82A}">
                    <a16:rowId xmlns:a16="http://schemas.microsoft.com/office/drawing/2014/main" val="10006"/>
                  </a:ext>
                </a:extLst>
              </a:tr>
              <a:tr h="396240">
                <a:tc>
                  <a:txBody>
                    <a:bodyPr/>
                    <a:lstStyle/>
                    <a:p>
                      <a:pPr algn="ctr"/>
                      <a:r>
                        <a:rPr lang="en-US" sz="2000" b="1" dirty="0"/>
                        <a:t>6</a:t>
                      </a:r>
                    </a:p>
                  </a:txBody>
                  <a:tcPr/>
                </a:tc>
                <a:tc>
                  <a:txBody>
                    <a:bodyPr/>
                    <a:lstStyle/>
                    <a:p>
                      <a:pPr algn="ctr"/>
                      <a:r>
                        <a:rPr lang="en-US" sz="2000" b="1" dirty="0"/>
                        <a:t>5</a:t>
                      </a:r>
                    </a:p>
                  </a:txBody>
                  <a:tcPr/>
                </a:tc>
                <a:tc>
                  <a:txBody>
                    <a:bodyPr/>
                    <a:lstStyle/>
                    <a:p>
                      <a:pPr algn="ctr"/>
                      <a:r>
                        <a:rPr lang="en-US" sz="2000" b="1" dirty="0"/>
                        <a:t>5</a:t>
                      </a:r>
                    </a:p>
                  </a:txBody>
                  <a:tcPr/>
                </a:tc>
                <a:tc>
                  <a:txBody>
                    <a:bodyPr/>
                    <a:lstStyle/>
                    <a:p>
                      <a:r>
                        <a:rPr lang="en-US" sz="2000" b="1" dirty="0">
                          <a:solidFill>
                            <a:srgbClr val="339933"/>
                          </a:solidFill>
                        </a:rPr>
                        <a:t>Do not murder  </a:t>
                      </a:r>
                      <a:r>
                        <a:rPr lang="en-US" sz="2000" b="1" dirty="0"/>
                        <a:t>(13)</a:t>
                      </a:r>
                    </a:p>
                  </a:txBody>
                  <a:tcPr/>
                </a:tc>
                <a:extLst>
                  <a:ext uri="{0D108BD9-81ED-4DB2-BD59-A6C34878D82A}">
                    <a16:rowId xmlns:a16="http://schemas.microsoft.com/office/drawing/2014/main" val="10007"/>
                  </a:ext>
                </a:extLst>
              </a:tr>
              <a:tr h="396240">
                <a:tc>
                  <a:txBody>
                    <a:bodyPr/>
                    <a:lstStyle/>
                    <a:p>
                      <a:pPr algn="ctr"/>
                      <a:r>
                        <a:rPr lang="en-US" sz="2000" b="1" dirty="0"/>
                        <a:t>7</a:t>
                      </a:r>
                    </a:p>
                  </a:txBody>
                  <a:tcPr/>
                </a:tc>
                <a:tc>
                  <a:txBody>
                    <a:bodyPr/>
                    <a:lstStyle/>
                    <a:p>
                      <a:pPr algn="ctr"/>
                      <a:r>
                        <a:rPr lang="en-US" sz="2000" b="1" dirty="0"/>
                        <a:t>6</a:t>
                      </a:r>
                    </a:p>
                  </a:txBody>
                  <a:tcPr/>
                </a:tc>
                <a:tc>
                  <a:txBody>
                    <a:bodyPr/>
                    <a:lstStyle/>
                    <a:p>
                      <a:pPr algn="ctr"/>
                      <a:r>
                        <a:rPr lang="en-US" sz="2000" b="1" dirty="0"/>
                        <a:t>6</a:t>
                      </a:r>
                    </a:p>
                  </a:txBody>
                  <a:tcPr/>
                </a:tc>
                <a:tc>
                  <a:txBody>
                    <a:bodyPr/>
                    <a:lstStyle/>
                    <a:p>
                      <a:r>
                        <a:rPr lang="en-US" sz="2000" b="1" dirty="0">
                          <a:solidFill>
                            <a:srgbClr val="0070C0"/>
                          </a:solidFill>
                        </a:rPr>
                        <a:t>Do not commit adultery </a:t>
                      </a:r>
                      <a:r>
                        <a:rPr lang="en-US" sz="2000" b="1" dirty="0"/>
                        <a:t>(14)</a:t>
                      </a:r>
                    </a:p>
                  </a:txBody>
                  <a:tcPr/>
                </a:tc>
                <a:extLst>
                  <a:ext uri="{0D108BD9-81ED-4DB2-BD59-A6C34878D82A}">
                    <a16:rowId xmlns:a16="http://schemas.microsoft.com/office/drawing/2014/main" val="10008"/>
                  </a:ext>
                </a:extLst>
              </a:tr>
              <a:tr h="396240">
                <a:tc>
                  <a:txBody>
                    <a:bodyPr/>
                    <a:lstStyle/>
                    <a:p>
                      <a:pPr algn="ctr"/>
                      <a:r>
                        <a:rPr lang="en-US" sz="2000" b="1" dirty="0"/>
                        <a:t>8</a:t>
                      </a:r>
                    </a:p>
                  </a:txBody>
                  <a:tcPr/>
                </a:tc>
                <a:tc>
                  <a:txBody>
                    <a:bodyPr/>
                    <a:lstStyle/>
                    <a:p>
                      <a:pPr algn="ctr"/>
                      <a:r>
                        <a:rPr lang="en-US" sz="2000" b="1" dirty="0"/>
                        <a:t>7</a:t>
                      </a:r>
                    </a:p>
                  </a:txBody>
                  <a:tcPr/>
                </a:tc>
                <a:tc>
                  <a:txBody>
                    <a:bodyPr/>
                    <a:lstStyle/>
                    <a:p>
                      <a:pPr algn="ctr"/>
                      <a:r>
                        <a:rPr lang="en-US" sz="2000" b="1" dirty="0"/>
                        <a:t>7</a:t>
                      </a:r>
                    </a:p>
                  </a:txBody>
                  <a:tcPr/>
                </a:tc>
                <a:tc>
                  <a:txBody>
                    <a:bodyPr/>
                    <a:lstStyle/>
                    <a:p>
                      <a:r>
                        <a:rPr lang="en-US" sz="2000" b="1" dirty="0">
                          <a:solidFill>
                            <a:srgbClr val="339933"/>
                          </a:solidFill>
                        </a:rPr>
                        <a:t>Do not steal </a:t>
                      </a:r>
                      <a:r>
                        <a:rPr lang="en-US" sz="2000" b="1" dirty="0"/>
                        <a:t>(15)</a:t>
                      </a:r>
                    </a:p>
                  </a:txBody>
                  <a:tcPr/>
                </a:tc>
                <a:extLst>
                  <a:ext uri="{0D108BD9-81ED-4DB2-BD59-A6C34878D82A}">
                    <a16:rowId xmlns:a16="http://schemas.microsoft.com/office/drawing/2014/main" val="10009"/>
                  </a:ext>
                </a:extLst>
              </a:tr>
              <a:tr h="396240">
                <a:tc>
                  <a:txBody>
                    <a:bodyPr/>
                    <a:lstStyle/>
                    <a:p>
                      <a:pPr algn="ctr"/>
                      <a:r>
                        <a:rPr lang="en-US" sz="2000" b="1" dirty="0"/>
                        <a:t>9</a:t>
                      </a:r>
                    </a:p>
                  </a:txBody>
                  <a:tcPr/>
                </a:tc>
                <a:tc>
                  <a:txBody>
                    <a:bodyPr/>
                    <a:lstStyle/>
                    <a:p>
                      <a:pPr algn="ctr"/>
                      <a:r>
                        <a:rPr lang="en-US" sz="2000" b="1" dirty="0"/>
                        <a:t>8</a:t>
                      </a:r>
                    </a:p>
                  </a:txBody>
                  <a:tcPr/>
                </a:tc>
                <a:tc>
                  <a:txBody>
                    <a:bodyPr/>
                    <a:lstStyle/>
                    <a:p>
                      <a:pPr algn="ctr"/>
                      <a:r>
                        <a:rPr lang="en-US" sz="2000" b="1" dirty="0"/>
                        <a:t>8</a:t>
                      </a:r>
                    </a:p>
                  </a:txBody>
                  <a:tcPr/>
                </a:tc>
                <a:tc>
                  <a:txBody>
                    <a:bodyPr/>
                    <a:lstStyle/>
                    <a:p>
                      <a:r>
                        <a:rPr lang="en-US" sz="2000" b="1" dirty="0">
                          <a:solidFill>
                            <a:srgbClr val="339933"/>
                          </a:solidFill>
                        </a:rPr>
                        <a:t>Do not lie </a:t>
                      </a:r>
                      <a:r>
                        <a:rPr lang="en-US" sz="2000" b="1" dirty="0"/>
                        <a:t>(16)</a:t>
                      </a:r>
                    </a:p>
                  </a:txBody>
                  <a:tcPr/>
                </a:tc>
                <a:extLst>
                  <a:ext uri="{0D108BD9-81ED-4DB2-BD59-A6C34878D82A}">
                    <a16:rowId xmlns:a16="http://schemas.microsoft.com/office/drawing/2014/main" val="10010"/>
                  </a:ext>
                </a:extLst>
              </a:tr>
              <a:tr h="396240">
                <a:tc>
                  <a:txBody>
                    <a:bodyPr/>
                    <a:lstStyle/>
                    <a:p>
                      <a:pPr algn="ctr"/>
                      <a:r>
                        <a:rPr lang="en-US" sz="2000" b="1" dirty="0"/>
                        <a:t>10</a:t>
                      </a:r>
                    </a:p>
                  </a:txBody>
                  <a:tcPr/>
                </a:tc>
                <a:tc>
                  <a:txBody>
                    <a:bodyPr/>
                    <a:lstStyle/>
                    <a:p>
                      <a:pPr algn="ctr"/>
                      <a:r>
                        <a:rPr lang="en-US" sz="2000" b="1" dirty="0"/>
                        <a:t>9</a:t>
                      </a:r>
                    </a:p>
                  </a:txBody>
                  <a:tcPr/>
                </a:tc>
                <a:tc>
                  <a:txBody>
                    <a:bodyPr/>
                    <a:lstStyle/>
                    <a:p>
                      <a:pPr algn="ctr"/>
                      <a:r>
                        <a:rPr lang="en-US" sz="2000" b="1" dirty="0"/>
                        <a:t>10</a:t>
                      </a:r>
                    </a:p>
                  </a:txBody>
                  <a:tcPr/>
                </a:tc>
                <a:tc>
                  <a:txBody>
                    <a:bodyPr/>
                    <a:lstStyle/>
                    <a:p>
                      <a:r>
                        <a:rPr lang="en-US" sz="2000" b="1" dirty="0">
                          <a:solidFill>
                            <a:srgbClr val="FF0000"/>
                          </a:solidFill>
                        </a:rPr>
                        <a:t>Do not covet neighbor’s house    </a:t>
                      </a:r>
                      <a:r>
                        <a:rPr lang="en-US" sz="2000" b="1" dirty="0"/>
                        <a:t>(17a)</a:t>
                      </a:r>
                    </a:p>
                  </a:txBody>
                  <a:tcPr/>
                </a:tc>
                <a:extLst>
                  <a:ext uri="{0D108BD9-81ED-4DB2-BD59-A6C34878D82A}">
                    <a16:rowId xmlns:a16="http://schemas.microsoft.com/office/drawing/2014/main" val="10011"/>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9</a:t>
                      </a:r>
                    </a:p>
                  </a:txBody>
                  <a:tcPr/>
                </a:tc>
                <a:tc>
                  <a:txBody>
                    <a:bodyPr/>
                    <a:lstStyle/>
                    <a:p>
                      <a:r>
                        <a:rPr lang="en-US" sz="2000" b="1" dirty="0">
                          <a:solidFill>
                            <a:srgbClr val="0070C0"/>
                          </a:solidFill>
                        </a:rPr>
                        <a:t>Do not covet neighbor’s wife       </a:t>
                      </a:r>
                      <a:r>
                        <a:rPr lang="en-US" sz="2000" b="1" dirty="0"/>
                        <a:t>(17b)</a:t>
                      </a:r>
                    </a:p>
                  </a:txBody>
                  <a:tcPr/>
                </a:tc>
                <a:extLst>
                  <a:ext uri="{0D108BD9-81ED-4DB2-BD59-A6C34878D82A}">
                    <a16:rowId xmlns:a16="http://schemas.microsoft.com/office/drawing/2014/main" val="10012"/>
                  </a:ext>
                </a:extLst>
              </a:tr>
              <a:tr h="396240">
                <a:tc>
                  <a:txBody>
                    <a:bodyPr/>
                    <a:lstStyle/>
                    <a:p>
                      <a:pPr algn="ctr"/>
                      <a:r>
                        <a:rPr lang="en-US" sz="2000" b="1" dirty="0"/>
                        <a:t>10</a:t>
                      </a:r>
                    </a:p>
                  </a:txBody>
                  <a:tcPr/>
                </a:tc>
                <a:tc>
                  <a:txBody>
                    <a:bodyPr/>
                    <a:lstStyle/>
                    <a:p>
                      <a:pPr algn="ctr"/>
                      <a:r>
                        <a:rPr lang="en-US" sz="2000" b="1" dirty="0"/>
                        <a:t>10</a:t>
                      </a:r>
                    </a:p>
                  </a:txBody>
                  <a:tcPr/>
                </a:tc>
                <a:tc>
                  <a:txBody>
                    <a:bodyPr/>
                    <a:lstStyle/>
                    <a:p>
                      <a:pPr algn="ctr"/>
                      <a:r>
                        <a:rPr lang="en-US" sz="2000" b="1" dirty="0"/>
                        <a:t>10</a:t>
                      </a:r>
                    </a:p>
                  </a:txBody>
                  <a:tcPr/>
                </a:tc>
                <a:tc>
                  <a:txBody>
                    <a:bodyPr/>
                    <a:lstStyle/>
                    <a:p>
                      <a:r>
                        <a:rPr lang="en-US" sz="2000" b="1" dirty="0">
                          <a:solidFill>
                            <a:srgbClr val="FF0000"/>
                          </a:solidFill>
                        </a:rPr>
                        <a:t>Do not covet anything else</a:t>
                      </a:r>
                      <a:r>
                        <a:rPr lang="en-US" sz="2000" b="1" baseline="0" dirty="0">
                          <a:solidFill>
                            <a:srgbClr val="FF0000"/>
                          </a:solidFill>
                        </a:rPr>
                        <a:t>           </a:t>
                      </a:r>
                      <a:r>
                        <a:rPr lang="en-US" sz="2000" b="1" baseline="0" dirty="0"/>
                        <a:t>(17c)</a:t>
                      </a:r>
                      <a:endParaRPr lang="en-US" sz="2000" b="1"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15636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fontScale="92500" lnSpcReduction="10000"/>
          </a:bodyPr>
          <a:lstStyle/>
          <a:p>
            <a:r>
              <a:rPr lang="en-US" b="1" dirty="0">
                <a:solidFill>
                  <a:srgbClr val="0070C0"/>
                </a:solidFill>
              </a:rPr>
              <a:t>The pattern for a six day work week was established in gathering manna.</a:t>
            </a:r>
          </a:p>
          <a:p>
            <a:pPr marL="0" indent="0">
              <a:buNone/>
            </a:pPr>
            <a:r>
              <a:rPr lang="en-US" dirty="0"/>
              <a:t>On the sixth day they gathered twice as much bread, two </a:t>
            </a:r>
            <a:r>
              <a:rPr lang="en-US" dirty="0" err="1"/>
              <a:t>omers</a:t>
            </a:r>
            <a:r>
              <a:rPr lang="en-US" dirty="0"/>
              <a:t> each. And when all the leaders of the congregation came and told Moses, he said to them, "This is what the LORD has commanded: 'Tomorrow is a day of solemn rest, a holy Sabbath to the LORD; bake what you will bake and boil what you will boil, and all that is left over lay aside to be kept till the morning. '"So they laid it aside till the morning, as Moses commanded them, and it did not stink, and there were no worms in it. Moses said, "Eat it today, for today is a Sabbath to the LORD; today you will not find it in the field. Six days you shall gather it, but on the seventh day, which is a Sabbath, there will be none." On the seventh day some of the people went out to gather, but they found none. And the LORD said to Moses, "How long will you refuse to keep my commandments and my laws? See! The LORD has given you the Sabbath; therefore on the sixth day he gives you bread for two days. Remain each of you in his place; let no one go out of his place on the seventh day." So the people rested on the seventh day. Now the house of Israel called its name manna. It was like coriander seed, white, and the taste of it was like wafers made with honey. (Exodus 16:22 – 31)</a:t>
            </a:r>
          </a:p>
          <a:p>
            <a:pPr marL="0" indent="0">
              <a:buNone/>
            </a:pPr>
            <a:endParaRPr lang="en-US" b="1" dirty="0">
              <a:solidFill>
                <a:srgbClr val="0070C0"/>
              </a:solidFill>
            </a:endParaRPr>
          </a:p>
          <a:p>
            <a:pPr marL="0" indent="0">
              <a:buNone/>
            </a:pPr>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46256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Remember the Sabbath day, to keep it holy. Six days you shall labor, and do all your work, but the seventh day is a Sabbath to the LORD your God. On it you shall not do any work, you, or your son, or your daughter, your male servant, or your female servant, or your livestock, or the sojourner who is within your gates. </a:t>
            </a:r>
            <a:r>
              <a:rPr lang="en-US" b="1" dirty="0">
                <a:solidFill>
                  <a:srgbClr val="0070C0"/>
                </a:solidFill>
              </a:rPr>
              <a:t>For in six days the LORD made heaven and earth, the sea, and all that is in them, and rested on the seventh day. Therefore the LORD blessed the Sabbath day and made it holy. </a:t>
            </a:r>
            <a:r>
              <a:rPr lang="en-US" dirty="0">
                <a:solidFill>
                  <a:srgbClr val="0070C0"/>
                </a:solidFill>
              </a:rPr>
              <a:t>(Exodus 20:11)</a:t>
            </a:r>
            <a:r>
              <a:rPr lang="en-US" b="1" dirty="0"/>
              <a:t> </a:t>
            </a:r>
            <a:r>
              <a:rPr lang="en-US" b="1" dirty="0">
                <a:solidFill>
                  <a:srgbClr val="0070C0"/>
                </a:solidFill>
              </a:rPr>
              <a:t>Versus</a:t>
            </a:r>
            <a:r>
              <a:rPr lang="en-US" b="1" dirty="0"/>
              <a:t> </a:t>
            </a:r>
            <a:r>
              <a:rPr lang="en-US" dirty="0">
                <a:solidFill>
                  <a:srgbClr val="FF0000"/>
                </a:solidFill>
              </a:rPr>
              <a:t>You shall remember that you were a slave in the land of Egypt, and the LORD your God brought you out from there with a mighty hand and an outstretched arm. Therefore the LORD your God commanded you to keep the Sabbath day.(Deuteronomy 5:15)</a:t>
            </a:r>
            <a:endParaRPr lang="en-US" dirty="0">
              <a:solidFill>
                <a:srgbClr val="0070C0"/>
              </a:solidFill>
            </a:endParaRPr>
          </a:p>
          <a:p>
            <a:r>
              <a:rPr lang="en-US" b="1" dirty="0">
                <a:solidFill>
                  <a:srgbClr val="0070C0"/>
                </a:solidFill>
              </a:rPr>
              <a:t>The Hebrew word </a:t>
            </a:r>
            <a:r>
              <a:rPr lang="en-US" b="1" i="1" dirty="0">
                <a:solidFill>
                  <a:srgbClr val="0070C0"/>
                </a:solidFill>
              </a:rPr>
              <a:t>Shabbat </a:t>
            </a:r>
            <a:r>
              <a:rPr lang="en-US" b="1" dirty="0">
                <a:solidFill>
                  <a:srgbClr val="0070C0"/>
                </a:solidFill>
              </a:rPr>
              <a:t>comes from a verb meaning “to cease.</a:t>
            </a:r>
            <a:r>
              <a:rPr lang="en-US" b="1" i="1" dirty="0">
                <a:solidFill>
                  <a:srgbClr val="0070C0"/>
                </a:solidFill>
              </a:rPr>
              <a:t>”</a:t>
            </a:r>
          </a:p>
          <a:p>
            <a:pPr marL="0" indent="0">
              <a:buNone/>
            </a:pP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19727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Deuteronomy grounds the command in salvation from the physical bondage of Egyptian slavery that looks forward to: </a:t>
            </a:r>
            <a:r>
              <a:rPr lang="en-US" b="1" dirty="0"/>
              <a:t>Therefore, while the promise of entering his rest still stands, let us fear lest any of you should seem to have failed to reach it. </a:t>
            </a:r>
            <a:r>
              <a:rPr lang="en-US" dirty="0"/>
              <a:t>(Hebrews 4:1)</a:t>
            </a:r>
            <a:r>
              <a:rPr lang="en-US" b="1" dirty="0">
                <a:solidFill>
                  <a:srgbClr val="0070C0"/>
                </a:solidFill>
              </a:rPr>
              <a:t> and ultimately to Jesus our Creator and Redeemer. </a:t>
            </a:r>
            <a:r>
              <a:rPr lang="en-US" b="1" dirty="0"/>
              <a:t>Come to me, all who labor and are heavy laden, and I will give you rest. Take my yoke upon you, and learn from me, for I am gentle and lowly in heart, and you will find rest for your souls. For my yoke is easy, and my burden is light. </a:t>
            </a:r>
            <a:r>
              <a:rPr lang="en-US" dirty="0"/>
              <a:t>(Matthew 11:28-30)</a:t>
            </a:r>
          </a:p>
          <a:p>
            <a:r>
              <a:rPr lang="en-US" b="1" dirty="0">
                <a:solidFill>
                  <a:srgbClr val="0070C0"/>
                </a:solidFill>
              </a:rPr>
              <a:t>Every aspect of Israel’s life is supposed reflect that the people belong to the Lord and are sustained by Him.</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5042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The Commandment requires God’s people to work 6 days in their worldly vocation and rest one day from these worldly labors. </a:t>
            </a:r>
          </a:p>
          <a:p>
            <a:r>
              <a:rPr lang="en-US" b="1" dirty="0">
                <a:solidFill>
                  <a:srgbClr val="0070C0"/>
                </a:solidFill>
              </a:rPr>
              <a:t>The Sabbath is also set apart as a holy day to honor the holy God and celebrate his work in creation and redemption.</a:t>
            </a:r>
          </a:p>
          <a:p>
            <a:r>
              <a:rPr lang="en-US" b="1" dirty="0">
                <a:solidFill>
                  <a:srgbClr val="0070C0"/>
                </a:solidFill>
              </a:rPr>
              <a:t>Even work animals, as well as all people are wisely granted a one day of rest in every seven days though only believers truly honor God on the Sabbath.</a:t>
            </a:r>
          </a:p>
          <a:p>
            <a:r>
              <a:rPr lang="en-US" b="1" dirty="0">
                <a:solidFill>
                  <a:srgbClr val="0070C0"/>
                </a:solidFill>
              </a:rPr>
              <a:t>The principle is one day of rest in every seven not exclusively Sunday. Those who work in jobs that must be staffed on Sunday can still set their rest day apart to honor God.</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45581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4</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lnSpcReduction="10000"/>
          </a:bodyPr>
          <a:lstStyle/>
          <a:p>
            <a:pPr marL="0" indent="0">
              <a:buNone/>
            </a:pPr>
            <a:r>
              <a:rPr lang="en-US" dirty="0"/>
              <a:t> And the LORD said to Moses, "You are to speak to the people of Israel and say, 'Above all you shall keep my Sabbaths, for this is a sign between me and you throughout your generations, that you may know that I, the LORD, sanctify you. You shall keep the Sabbath, because it is holy for you. Everyone who profanes it shall be put to death. Whoever does any work on it, that soul shall be cut off from among his people.  Six days shall work be done, but the seventh day is a Sabbath of solemn rest, holy to the LORD. Whoever does any work on the Sabbath day shall be put to death. Therefore the people of Israel shall keep the Sabbath, observing the Sabbath throughout their generations, as a covenant forever.  It is a sign forever between me and the people of Israel that in six days the LORD made heaven and earth, and on the seventh day he rested and was refreshed.'" And he gave to Moses, when he had finished speaking with him on Mount Sinai, the two tablets of the testimony, tablets of stone, written with the finger of God. (Exodus 31:12-18)</a:t>
            </a: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80660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5</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Honor</a:t>
            </a:r>
            <a:r>
              <a:rPr lang="en-US" b="1" dirty="0">
                <a:solidFill>
                  <a:srgbClr val="FF0000"/>
                </a:solidFill>
              </a:rPr>
              <a:t>*</a:t>
            </a:r>
            <a:r>
              <a:rPr lang="en-US" b="1" dirty="0"/>
              <a:t> your father and your mother, that your days may be long in the land that the LORD your God is giving you. </a:t>
            </a:r>
            <a:r>
              <a:rPr lang="en-US" dirty="0"/>
              <a:t>(Exodus 20:12)</a:t>
            </a:r>
          </a:p>
          <a:p>
            <a:r>
              <a:rPr lang="en-US" b="1" dirty="0">
                <a:solidFill>
                  <a:srgbClr val="0070C0"/>
                </a:solidFill>
              </a:rPr>
              <a:t>The first four Commandments focus on our relationship with God and the last six on our relationship with people.</a:t>
            </a:r>
          </a:p>
          <a:p>
            <a:r>
              <a:rPr lang="en-US" b="1" dirty="0">
                <a:solidFill>
                  <a:srgbClr val="0070C0"/>
                </a:solidFill>
              </a:rPr>
              <a:t>The family is the anchor of society and honor towards parents is essential. </a:t>
            </a:r>
            <a:r>
              <a:rPr lang="en-US" b="1" dirty="0">
                <a:solidFill>
                  <a:srgbClr val="FF0000"/>
                </a:solidFill>
              </a:rPr>
              <a:t>Children</a:t>
            </a:r>
            <a:r>
              <a:rPr lang="en-US" b="1" dirty="0"/>
              <a:t>, obey your parents in the Lord, for this is right. “Honor your father and mother” </a:t>
            </a:r>
            <a:r>
              <a:rPr lang="en-US" b="1" dirty="0">
                <a:solidFill>
                  <a:srgbClr val="FF0000"/>
                </a:solidFill>
              </a:rPr>
              <a:t>(this is the first commandment with a promise</a:t>
            </a:r>
            <a:r>
              <a:rPr lang="en-US" b="1" dirty="0"/>
              <a:t>), “that it may go well with you and that you may live long in the land.” </a:t>
            </a:r>
            <a:r>
              <a:rPr lang="en-US" b="1" dirty="0">
                <a:solidFill>
                  <a:srgbClr val="FF0000"/>
                </a:solidFill>
              </a:rPr>
              <a:t>Fathers, do not provoke your children to anger</a:t>
            </a:r>
            <a:r>
              <a:rPr lang="en-US" b="1" dirty="0"/>
              <a:t>, but </a:t>
            </a:r>
            <a:r>
              <a:rPr lang="en-US" b="1" dirty="0">
                <a:solidFill>
                  <a:srgbClr val="FF0000"/>
                </a:solidFill>
              </a:rPr>
              <a:t>bring them up in the discipline and instruction of the Lord</a:t>
            </a:r>
            <a:r>
              <a:rPr lang="en-US" b="1" dirty="0"/>
              <a:t>. </a:t>
            </a:r>
            <a:r>
              <a:rPr lang="en-US" dirty="0"/>
              <a:t>(Ephesians 6:1-4)</a:t>
            </a:r>
          </a:p>
          <a:p>
            <a:pPr marL="0" indent="0">
              <a:buNone/>
            </a:pPr>
            <a:r>
              <a:rPr lang="en-US" dirty="0"/>
              <a:t>* honor means to treat a person with the proper respect due the person and their role. </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523058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5</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dirty="0">
                <a:solidFill>
                  <a:srgbClr val="0070C0"/>
                </a:solidFill>
              </a:rPr>
              <a:t>While the commandment is addressed to children, in adulthood children should care for their parents as needed.</a:t>
            </a:r>
            <a:r>
              <a:rPr lang="en-US" dirty="0"/>
              <a:t> </a:t>
            </a:r>
            <a:r>
              <a:rPr lang="en-US" b="1" dirty="0"/>
              <a:t>For Moses said, ‘Honor your father and your mother’; and, ‘Whoever reviles father or mother must surely die.’ But you say, ‘If a man tells his father or his mother, “Whatever you would have gained from me is Corban”’ (that is, given to God)—then you no longer permit him to do anything for his father or mother, thus making void the word of God by your tradition that you have handed down. And many such things you do.” </a:t>
            </a:r>
            <a:r>
              <a:rPr lang="en-US" dirty="0"/>
              <a:t>(Mark 7:10-13)</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80058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902</Words>
  <Application>Microsoft Office PowerPoint</Application>
  <PresentationFormat>Widescreen</PresentationFormat>
  <Paragraphs>84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Discipleship:  An  Introduction to  Systematic Theology and  Apologetics</vt:lpstr>
      <vt:lpstr> The Law – The Ten Commandments: numbering differences  (Review) </vt:lpstr>
      <vt:lpstr> The Law – The Ten Commandments # 4 </vt:lpstr>
      <vt:lpstr> The Law – The Ten Commandments # 4 </vt:lpstr>
      <vt:lpstr> The Law – The Ten Commandments # 4 </vt:lpstr>
      <vt:lpstr> The Law – The Ten Commandments # 4 </vt:lpstr>
      <vt:lpstr> The Law – The Ten Commandments # 4 </vt:lpstr>
      <vt:lpstr> The Law – The Ten Commandments # 5 </vt:lpstr>
      <vt:lpstr> The Law – The Ten Commandments # 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2</cp:revision>
  <dcterms:created xsi:type="dcterms:W3CDTF">2017-03-26T20:00:34Z</dcterms:created>
  <dcterms:modified xsi:type="dcterms:W3CDTF">2017-03-26T20:02:26Z</dcterms:modified>
</cp:coreProperties>
</file>