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35926-9EE8-4159-99DC-52B8C3331E17}" type="datetimeFigureOut">
              <a:rPr lang="en-US" smtClean="0"/>
              <a:t>2/11/2018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3C03A7-EC11-48AD-AEAE-0ADCA9934E1A}" type="slidenum">
              <a:rPr lang="en-US" smtClean="0"/>
              <a:t>‹#›</a:t>
            </a:fld>
            <a:endParaRPr lang="en-US"/>
          </a:p>
        </p:txBody>
      </p:sp>
    </p:spTree>
    <p:extLst>
      <p:ext uri="{BB962C8B-B14F-4D97-AF65-F5344CB8AC3E}">
        <p14:creationId xmlns:p14="http://schemas.microsoft.com/office/powerpoint/2010/main" val="579697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2939104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931013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3129162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1556387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3761747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3177290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1B821-5858-4FD4-8953-8A796BB53E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7A3523-67CA-4A24-89F0-0D5642F306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49D2B5-4A5D-48F9-B810-8462DE51EA76}"/>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5" name="Footer Placeholder 4">
            <a:extLst>
              <a:ext uri="{FF2B5EF4-FFF2-40B4-BE49-F238E27FC236}">
                <a16:creationId xmlns:a16="http://schemas.microsoft.com/office/drawing/2014/main" id="{E379A964-59A7-4C82-AE2A-D8F94F0237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1C0FF3-A0B4-47B3-BDD4-735F529563E1}"/>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54304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3FC4-67E8-41D7-A424-44089D34EB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B36F3E-C06E-4B3A-860B-B04D46B25D1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F450F8-8F21-4130-A0DE-61D38D9CFB8F}"/>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5" name="Footer Placeholder 4">
            <a:extLst>
              <a:ext uri="{FF2B5EF4-FFF2-40B4-BE49-F238E27FC236}">
                <a16:creationId xmlns:a16="http://schemas.microsoft.com/office/drawing/2014/main" id="{CFA1439E-7CE4-4928-B790-F9D807717B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1C42DA-9EF8-42BB-84C2-6A526031CA23}"/>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1047228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14D4FC-E58F-4620-ADEC-5747BE8244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663B48-69B9-4E9E-8DD1-339367CFEC6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0360E3-5DD2-49D4-9264-225EA0181046}"/>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5" name="Footer Placeholder 4">
            <a:extLst>
              <a:ext uri="{FF2B5EF4-FFF2-40B4-BE49-F238E27FC236}">
                <a16:creationId xmlns:a16="http://schemas.microsoft.com/office/drawing/2014/main" id="{778E14E6-93D1-4D84-ADB8-E29E49FE4D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32509B-0256-4544-B545-669784D2A80B}"/>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1872054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501E2-EA86-4EA3-A803-5856528A09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5E13CB-EAA9-4C9F-8D79-03D7A54773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69A2BA-A2D4-452F-9EC3-005C1173B87A}"/>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5" name="Footer Placeholder 4">
            <a:extLst>
              <a:ext uri="{FF2B5EF4-FFF2-40B4-BE49-F238E27FC236}">
                <a16:creationId xmlns:a16="http://schemas.microsoft.com/office/drawing/2014/main" id="{82171438-8556-4E11-AFE3-70981846BA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3C821-0193-424E-B1D7-04BD561B245A}"/>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1078074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5B72E-F4B1-4B45-9345-FD78421B20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5FB6E1-2585-4E3C-8EA7-E77CC2B629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DAC0173-09C1-4939-AFDE-02768A557693}"/>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5" name="Footer Placeholder 4">
            <a:extLst>
              <a:ext uri="{FF2B5EF4-FFF2-40B4-BE49-F238E27FC236}">
                <a16:creationId xmlns:a16="http://schemas.microsoft.com/office/drawing/2014/main" id="{460DF2FC-39A7-44B0-AB41-881C4C8302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FC51A-0ABA-4D8E-ACDA-E4C24F6AABBB}"/>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1900560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0E003-12D6-4424-B2CA-6D87C907D2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16E92C-25D9-4E7F-B66F-938D52C6ECF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373CB3-2018-4580-AA4F-AA6BA70011E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BBBAC4-5CFC-473E-ADB4-EB121825D4CC}"/>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6" name="Footer Placeholder 5">
            <a:extLst>
              <a:ext uri="{FF2B5EF4-FFF2-40B4-BE49-F238E27FC236}">
                <a16:creationId xmlns:a16="http://schemas.microsoft.com/office/drawing/2014/main" id="{1D6EF9D1-F042-4EB4-BE04-6BA361DAF7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1B560E-5830-4061-90ED-5DA0CCB64F02}"/>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2682639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19577-56C2-497A-A4C7-623E0D9857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8F9045-D298-4BF4-98DA-A1BF9CDA17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012B7B0-7BB7-4766-9286-965F777C13E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0022FE-DE76-44AA-97AF-DB6330386C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18E9936-04B7-4187-B1B7-F3106BB9183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369E66-9D66-429C-A670-CC27CF2B497F}"/>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8" name="Footer Placeholder 7">
            <a:extLst>
              <a:ext uri="{FF2B5EF4-FFF2-40B4-BE49-F238E27FC236}">
                <a16:creationId xmlns:a16="http://schemas.microsoft.com/office/drawing/2014/main" id="{4AE3C366-49FE-4D0E-B0EE-545753B04C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E83EC3B-D48C-4BE4-B9E1-A1D4128F63A7}"/>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94533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221C-8FFC-4CA7-ADE7-2C5EEAFA2C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4660EF-1315-4313-9BCE-65861B470E69}"/>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4" name="Footer Placeholder 3">
            <a:extLst>
              <a:ext uri="{FF2B5EF4-FFF2-40B4-BE49-F238E27FC236}">
                <a16:creationId xmlns:a16="http://schemas.microsoft.com/office/drawing/2014/main" id="{3A7222E4-C3B6-4E2B-971D-B9055A7991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BE322E-8BEE-4B08-840D-9E2A6C0B48E5}"/>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4201533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E429A8-4C53-49B4-A7B7-53FB4F704A3A}"/>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3" name="Footer Placeholder 2">
            <a:extLst>
              <a:ext uri="{FF2B5EF4-FFF2-40B4-BE49-F238E27FC236}">
                <a16:creationId xmlns:a16="http://schemas.microsoft.com/office/drawing/2014/main" id="{7A28C852-47F6-4E48-A5E6-7CFB904CB4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92D80B-4608-44D1-A429-CF0D7E9967F5}"/>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64139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F80B1-AC4E-4CB7-8B1F-8E4BA83150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9D4AC4-12BB-4967-B932-04AF2C7ABE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2A6E1A-EC85-4D49-8592-04FAB68B80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AB884E-BCE8-440C-85C8-8369AE9AD7F7}"/>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6" name="Footer Placeholder 5">
            <a:extLst>
              <a:ext uri="{FF2B5EF4-FFF2-40B4-BE49-F238E27FC236}">
                <a16:creationId xmlns:a16="http://schemas.microsoft.com/office/drawing/2014/main" id="{AA77FE0D-F9EA-4898-A2CD-CB73AE67A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7D8465-2FE2-49C0-9AC8-BBC97DD83624}"/>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1816336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0DF33-1D23-4499-B1C8-FB17EEFB02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98306A-3B3B-45FA-962B-97B0126DCA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64C788-082B-45C0-B7E6-BD833FB757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F0720B8-DB23-42DE-B71F-09B4BEFF5776}"/>
              </a:ext>
            </a:extLst>
          </p:cNvPr>
          <p:cNvSpPr>
            <a:spLocks noGrp="1"/>
          </p:cNvSpPr>
          <p:nvPr>
            <p:ph type="dt" sz="half" idx="10"/>
          </p:nvPr>
        </p:nvSpPr>
        <p:spPr/>
        <p:txBody>
          <a:bodyPr/>
          <a:lstStyle/>
          <a:p>
            <a:fld id="{74219AFF-DF07-403F-AA9B-4A836F4CF633}" type="datetimeFigureOut">
              <a:rPr lang="en-US" smtClean="0"/>
              <a:t>2/11/2018</a:t>
            </a:fld>
            <a:endParaRPr lang="en-US"/>
          </a:p>
        </p:txBody>
      </p:sp>
      <p:sp>
        <p:nvSpPr>
          <p:cNvPr id="6" name="Footer Placeholder 5">
            <a:extLst>
              <a:ext uri="{FF2B5EF4-FFF2-40B4-BE49-F238E27FC236}">
                <a16:creationId xmlns:a16="http://schemas.microsoft.com/office/drawing/2014/main" id="{B72A3629-01EA-4C69-9A5B-168592B706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750298-C119-47E8-B61C-E5B08B6DFCDA}"/>
              </a:ext>
            </a:extLst>
          </p:cNvPr>
          <p:cNvSpPr>
            <a:spLocks noGrp="1"/>
          </p:cNvSpPr>
          <p:nvPr>
            <p:ph type="sldNum" sz="quarter" idx="12"/>
          </p:nvPr>
        </p:nvSpPr>
        <p:spPr/>
        <p:txBody>
          <a:bodyPr/>
          <a:lstStyle/>
          <a:p>
            <a:fld id="{BF7D4ED4-0A29-40C7-BEA8-548B7F56C09D}" type="slidenum">
              <a:rPr lang="en-US" smtClean="0"/>
              <a:t>‹#›</a:t>
            </a:fld>
            <a:endParaRPr lang="en-US"/>
          </a:p>
        </p:txBody>
      </p:sp>
    </p:spTree>
    <p:extLst>
      <p:ext uri="{BB962C8B-B14F-4D97-AF65-F5344CB8AC3E}">
        <p14:creationId xmlns:p14="http://schemas.microsoft.com/office/powerpoint/2010/main" val="1168561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6FC823-4832-49D1-9460-34F4E4ED92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9B2377-1B54-452A-869E-C3A08DAA1C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D9A646-FA5A-46D2-AF68-C647C55AAF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19AFF-DF07-403F-AA9B-4A836F4CF633}" type="datetimeFigureOut">
              <a:rPr lang="en-US" smtClean="0"/>
              <a:t>2/11/2018</a:t>
            </a:fld>
            <a:endParaRPr lang="en-US"/>
          </a:p>
        </p:txBody>
      </p:sp>
      <p:sp>
        <p:nvSpPr>
          <p:cNvPr id="5" name="Footer Placeholder 4">
            <a:extLst>
              <a:ext uri="{FF2B5EF4-FFF2-40B4-BE49-F238E27FC236}">
                <a16:creationId xmlns:a16="http://schemas.microsoft.com/office/drawing/2014/main" id="{35AD5637-91E4-4222-B44F-3502825A58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5AC2A2-3BE8-4C86-A2D6-165F8B2E73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7D4ED4-0A29-40C7-BEA8-548B7F56C09D}" type="slidenum">
              <a:rPr lang="en-US" smtClean="0"/>
              <a:t>‹#›</a:t>
            </a:fld>
            <a:endParaRPr lang="en-US"/>
          </a:p>
        </p:txBody>
      </p:sp>
    </p:spTree>
    <p:extLst>
      <p:ext uri="{BB962C8B-B14F-4D97-AF65-F5344CB8AC3E}">
        <p14:creationId xmlns:p14="http://schemas.microsoft.com/office/powerpoint/2010/main" val="264798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Reformers</a:t>
            </a:r>
            <a:endParaRPr lang="en-US" sz="2800" dirty="0"/>
          </a:p>
          <a:p>
            <a:r>
              <a:rPr lang="en-US" b="1" dirty="0">
                <a:solidFill>
                  <a:srgbClr val="0070C0"/>
                </a:solidFill>
              </a:rPr>
              <a:t>The Heights Church February 11, 2018</a:t>
            </a:r>
          </a:p>
        </p:txBody>
      </p:sp>
    </p:spTree>
    <p:extLst>
      <p:ext uri="{BB962C8B-B14F-4D97-AF65-F5344CB8AC3E}">
        <p14:creationId xmlns:p14="http://schemas.microsoft.com/office/powerpoint/2010/main" val="3315514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(Luther’s later years 1531-1546)</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58E0B6DF-6D4B-493C-9FC5-3634B0CEFA35}"/>
              </a:ext>
            </a:extLst>
          </p:cNvPr>
          <p:cNvSpPr txBox="1"/>
          <p:nvPr/>
        </p:nvSpPr>
        <p:spPr>
          <a:xfrm>
            <a:off x="337930" y="762439"/>
            <a:ext cx="11579087" cy="6001643"/>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In 1537 in response to the thought of collecting all of Luther’s works Luther said, “I would rather see them all devoured. “For I acknowledge none of them to be really a book of mine, except perhaps the one </a:t>
            </a:r>
            <a:r>
              <a:rPr lang="en-US" sz="2400" i="1" dirty="0"/>
              <a:t>On the Bound Will</a:t>
            </a:r>
            <a:r>
              <a:rPr lang="en-US" sz="2400" dirty="0"/>
              <a:t> and the Catechism.</a:t>
            </a:r>
            <a:r>
              <a:rPr lang="en-US" sz="2400" baseline="30000" dirty="0"/>
              <a:t>”</a:t>
            </a:r>
            <a:endParaRPr lang="en-US" sz="2400" dirty="0"/>
          </a:p>
          <a:p>
            <a:pPr marL="285750" indent="-285750">
              <a:buFont typeface="Arial" panose="020B0604020202020204" pitchFamily="34" charset="0"/>
              <a:buChar char="•"/>
            </a:pPr>
            <a:r>
              <a:rPr lang="en-US" sz="2400" dirty="0"/>
              <a:t>From 1535 to 1545 he completed a massive work called </a:t>
            </a:r>
            <a:r>
              <a:rPr lang="en-US" sz="2400" i="1" dirty="0"/>
              <a:t>Lectures on Genesis.</a:t>
            </a:r>
            <a:r>
              <a:rPr lang="en-US" sz="2400" dirty="0"/>
              <a:t> Though he insisted on literal interpretation of the Bible he often strayed far beyond the actual text and left few theological problems untouched.</a:t>
            </a:r>
          </a:p>
          <a:p>
            <a:pPr marL="285750" indent="-285750">
              <a:buFont typeface="Arial" panose="020B0604020202020204" pitchFamily="34" charset="0"/>
              <a:buChar char="•"/>
            </a:pPr>
            <a:r>
              <a:rPr lang="en-US" sz="2400" dirty="0"/>
              <a:t>He also wrote a number of shorter works on a variety of subjects.</a:t>
            </a:r>
          </a:p>
          <a:p>
            <a:pPr lvl="1"/>
            <a:r>
              <a:rPr lang="en-US" sz="2400" dirty="0"/>
              <a:t>-</a:t>
            </a:r>
            <a:r>
              <a:rPr lang="en-US" sz="2400" i="1" dirty="0"/>
              <a:t>A Simple Way to Pray</a:t>
            </a:r>
          </a:p>
          <a:p>
            <a:pPr lvl="1"/>
            <a:r>
              <a:rPr lang="en-US" sz="2400" dirty="0"/>
              <a:t>-</a:t>
            </a:r>
            <a:r>
              <a:rPr lang="en-US" sz="2400" i="1" dirty="0"/>
              <a:t>Comfort for Women Who Have Had a Miscarriage</a:t>
            </a:r>
          </a:p>
          <a:p>
            <a:pPr lvl="1"/>
            <a:r>
              <a:rPr lang="en-US" sz="2400" i="1" dirty="0"/>
              <a:t>-On the Councils of the Church</a:t>
            </a:r>
          </a:p>
          <a:p>
            <a:pPr lvl="1"/>
            <a:r>
              <a:rPr lang="en-US" sz="2400" i="1" dirty="0"/>
              <a:t>-Appeal for Prayer against the Turks</a:t>
            </a:r>
          </a:p>
          <a:p>
            <a:pPr lvl="1"/>
            <a:r>
              <a:rPr lang="en-US" sz="2400" i="1" dirty="0"/>
              <a:t>-On the Jews and Their Lies</a:t>
            </a:r>
          </a:p>
          <a:p>
            <a:pPr lvl="1"/>
            <a:r>
              <a:rPr lang="en-US" sz="2400" i="1" dirty="0"/>
              <a:t>-Against the Papacy at Rome, Founded by the Devil</a:t>
            </a:r>
          </a:p>
          <a:p>
            <a:pPr marL="342900" indent="-342900">
              <a:buFont typeface="Arial" panose="020B0604020202020204" pitchFamily="34" charset="0"/>
              <a:buChar char="•"/>
            </a:pPr>
            <a:r>
              <a:rPr lang="en-US" sz="2400" dirty="0"/>
              <a:t>At times Luther seemed proud of his works and other times had misgivings about them.</a:t>
            </a:r>
          </a:p>
          <a:p>
            <a:pPr lvl="1"/>
            <a:r>
              <a:rPr lang="en-US" sz="2400" dirty="0"/>
              <a:t>“I’d rather that all my books would disappear and the Holy Scriptures alone would be read.”</a:t>
            </a:r>
          </a:p>
        </p:txBody>
      </p:sp>
    </p:spTree>
    <p:extLst>
      <p:ext uri="{BB962C8B-B14F-4D97-AF65-F5344CB8AC3E}">
        <p14:creationId xmlns:p14="http://schemas.microsoft.com/office/powerpoint/2010/main" val="1249714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(Luther’s later years 1531-1546)</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58E0B6DF-6D4B-493C-9FC5-3634B0CEFA35}"/>
              </a:ext>
            </a:extLst>
          </p:cNvPr>
          <p:cNvSpPr txBox="1"/>
          <p:nvPr/>
        </p:nvSpPr>
        <p:spPr>
          <a:xfrm>
            <a:off x="337930" y="762439"/>
            <a:ext cx="11579087"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In 1542 his 13 year old daughter died. He said, “It is strange to know that she is surely at peace and that she is well off there, very well off and yet to grieve so much. I have sent a saint to heaven.”</a:t>
            </a:r>
          </a:p>
          <a:p>
            <a:pPr marL="285750" indent="-285750">
              <a:buFont typeface="Arial" panose="020B0604020202020204" pitchFamily="34" charset="0"/>
              <a:buChar char="•"/>
            </a:pPr>
            <a:r>
              <a:rPr lang="en-US" sz="2400" dirty="0"/>
              <a:t>Upon completing his large commentary on Galatians he said: “I wonder who encourages this mania for writing! Who wants to buy such stout tomes? And if they’re bought who will read them? And if they’re read, who will be edified by them?”</a:t>
            </a:r>
          </a:p>
          <a:p>
            <a:pPr marL="285750" indent="-285750">
              <a:buFont typeface="Arial" panose="020B0604020202020204" pitchFamily="34" charset="0"/>
              <a:buChar char="•"/>
            </a:pPr>
            <a:r>
              <a:rPr lang="en-US" sz="2400" dirty="0"/>
              <a:t>Toward the end of his life Luther said, “If my advice were taken, only my books that contain doctrine would be printed….. The rest should be read merely for the history, in order to see how it all began.”</a:t>
            </a:r>
          </a:p>
          <a:p>
            <a:pPr marL="285750" indent="-285750">
              <a:buFont typeface="Arial" panose="020B0604020202020204" pitchFamily="34" charset="0"/>
              <a:buChar char="•"/>
            </a:pPr>
            <a:r>
              <a:rPr lang="en-US" sz="2400" dirty="0"/>
              <a:t>Luther had little hope for the improvement of the world. “God does not think so much of his temporal realm as he does of his spiritual realm…..So I would advise that not any changes be made. We just have to patch and darn as best we can while we live, punish the abuses, and lay bandages and poultices over the sores.”</a:t>
            </a:r>
          </a:p>
          <a:p>
            <a:pPr marL="342900" indent="-342900">
              <a:buFont typeface="Arial" panose="020B0604020202020204" pitchFamily="34" charset="0"/>
              <a:buChar char="•"/>
            </a:pPr>
            <a:r>
              <a:rPr lang="en-US" sz="2400" dirty="0"/>
              <a:t>With regard to human effort Luther’s famous quote is, “The world is like a drunken peasant. If you lift him into the saddle on one side, he will fall off on the other side. One can’t help him no matter how one tries. He wants to be the devil’s.”</a:t>
            </a:r>
          </a:p>
        </p:txBody>
      </p:sp>
    </p:spTree>
    <p:extLst>
      <p:ext uri="{BB962C8B-B14F-4D97-AF65-F5344CB8AC3E}">
        <p14:creationId xmlns:p14="http://schemas.microsoft.com/office/powerpoint/2010/main" val="219759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(Luther’s later years 1531-1546)</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58E0B6DF-6D4B-493C-9FC5-3634B0CEFA35}"/>
              </a:ext>
            </a:extLst>
          </p:cNvPr>
          <p:cNvSpPr txBox="1"/>
          <p:nvPr/>
        </p:nvSpPr>
        <p:spPr>
          <a:xfrm>
            <a:off x="337930" y="762439"/>
            <a:ext cx="11579087" cy="5262979"/>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Luther completed his ten year effort on Genesis November 17, 1545. </a:t>
            </a:r>
          </a:p>
          <a:p>
            <a:pPr marL="342900" indent="-342900">
              <a:buFont typeface="Arial" panose="020B0604020202020204" pitchFamily="34" charset="0"/>
              <a:buChar char="•"/>
            </a:pPr>
            <a:r>
              <a:rPr lang="en-US" sz="2400" dirty="0"/>
              <a:t>In February 1546 Luther made a third trip to </a:t>
            </a:r>
            <a:r>
              <a:rPr lang="en-US" sz="2400" dirty="0" err="1"/>
              <a:t>Eisleben</a:t>
            </a:r>
            <a:r>
              <a:rPr lang="en-US" sz="2400" dirty="0"/>
              <a:t> to mediate a dispute between two brothers.</a:t>
            </a:r>
          </a:p>
          <a:p>
            <a:pPr marL="342900" indent="-342900">
              <a:buFont typeface="Arial" panose="020B0604020202020204" pitchFamily="34" charset="0"/>
              <a:buChar char="•"/>
            </a:pPr>
            <a:r>
              <a:rPr lang="en-US" sz="2400" dirty="0"/>
              <a:t>On February 18, 1546 he died about 3:00 AM reciting John 3:16 and surrounded by many people.</a:t>
            </a:r>
          </a:p>
          <a:p>
            <a:pPr marL="342900" indent="-342900">
              <a:buFont typeface="Arial" panose="020B0604020202020204" pitchFamily="34" charset="0"/>
              <a:buChar char="•"/>
            </a:pPr>
            <a:r>
              <a:rPr lang="en-US" sz="2400" dirty="0"/>
              <a:t>Roman Catholics had hoped for a terrible death to prove he was wrong. It was commonly believed that a sudden death meant the person was evil. As a result his death was carefully documented by those present to refute any possible claims in the future that would reflect badly on his work.</a:t>
            </a:r>
          </a:p>
          <a:p>
            <a:pPr marL="342900" indent="-342900">
              <a:buFont typeface="Arial" panose="020B0604020202020204" pitchFamily="34" charset="0"/>
              <a:buChar char="•"/>
            </a:pPr>
            <a:r>
              <a:rPr lang="en-US" sz="2400" dirty="0"/>
              <a:t>In his eulogy of Martin Luther Phillip Melanchthon said, “Some by no means evil-minded persons, however, express a suspicion that Luther manifested too much asperity. I will not affirm the reverse, but only quote the language of Erasmus, “God has sent in this latter age a violent physician on account of the magnitude of the existing disorders.”</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1664125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Luther vs Calvin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58E0B6DF-6D4B-493C-9FC5-3634B0CEFA35}"/>
              </a:ext>
            </a:extLst>
          </p:cNvPr>
          <p:cNvSpPr txBox="1"/>
          <p:nvPr/>
        </p:nvSpPr>
        <p:spPr>
          <a:xfrm>
            <a:off x="337930" y="762439"/>
            <a:ext cx="11579087"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In personality Calvin was mostly the opposite of Luther. Johann Eck was surprised when he visited Calvin that Calvin answered the door, lived modestly, and graciously refused his offer of preferment if he would return to the Roman Catholic Church!</a:t>
            </a:r>
          </a:p>
          <a:p>
            <a:pPr marL="342900" indent="-342900">
              <a:buFont typeface="Arial" panose="020B0604020202020204" pitchFamily="34" charset="0"/>
              <a:buChar char="•"/>
            </a:pPr>
            <a:r>
              <a:rPr lang="en-US" sz="2400" dirty="0"/>
              <a:t>In general Calvin was humble, empathetic, gracious, respectful, gentle and optimistic.</a:t>
            </a:r>
          </a:p>
          <a:p>
            <a:pPr marL="342900" indent="-342900">
              <a:buFont typeface="Arial" panose="020B0604020202020204" pitchFamily="34" charset="0"/>
              <a:buChar char="•"/>
            </a:pPr>
            <a:r>
              <a:rPr lang="en-US" sz="2400" dirty="0"/>
              <a:t>Calvin got along with other reformers. While he disagreed with Luther and Melanchthon on some aspects of theology he had a friendly relationship with Melanchthon.</a:t>
            </a:r>
          </a:p>
          <a:p>
            <a:pPr marL="342900" indent="-342900">
              <a:buFont typeface="Arial" panose="020B0604020202020204" pitchFamily="34" charset="0"/>
              <a:buChar char="•"/>
            </a:pPr>
            <a:r>
              <a:rPr lang="en-US" sz="2400" dirty="0"/>
              <a:t>Calvin and Luther never met. In 1545 Calvin sent a letter to Luther with some of his writings. Melanchthon was to deliver the letter to Luther. </a:t>
            </a:r>
            <a:r>
              <a:rPr lang="en-US" sz="2400" dirty="0">
                <a:solidFill>
                  <a:srgbClr val="0070C0"/>
                </a:solidFill>
              </a:rPr>
              <a:t>“TO the very excellent pastor of the Christian Church, Dr. M. Luther, my much respected father, …….. Would that I could fly to you, that I might even for a few hours enjoy the happiness of your society; for I would prefer, and it would be far better, not only upon this question, but also about others, to converse personally with yourself; but seeing that it is not granted to us on earth, I hope that shortly it will come to pass in the kingdom of God. Adieu, most renowned sir, most distinguished minister of Christ, and my ever-</a:t>
            </a:r>
            <a:r>
              <a:rPr lang="en-US" sz="2400" dirty="0" err="1">
                <a:solidFill>
                  <a:srgbClr val="0070C0"/>
                </a:solidFill>
              </a:rPr>
              <a:t>honoured</a:t>
            </a:r>
            <a:r>
              <a:rPr lang="en-US" sz="2400" dirty="0">
                <a:solidFill>
                  <a:srgbClr val="0070C0"/>
                </a:solidFill>
              </a:rPr>
              <a:t> father. The Lord himself rule and direct you by his own Spirit, that you may persevere even unto the end, for the common benefit and good of his own Church.—Yours,     JOHN CALVIN”</a:t>
            </a:r>
          </a:p>
        </p:txBody>
      </p:sp>
    </p:spTree>
    <p:extLst>
      <p:ext uri="{BB962C8B-B14F-4D97-AF65-F5344CB8AC3E}">
        <p14:creationId xmlns:p14="http://schemas.microsoft.com/office/powerpoint/2010/main" val="739461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Luther vs Calvin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58E0B6DF-6D4B-493C-9FC5-3634B0CEFA35}"/>
              </a:ext>
            </a:extLst>
          </p:cNvPr>
          <p:cNvSpPr txBox="1"/>
          <p:nvPr/>
        </p:nvSpPr>
        <p:spPr>
          <a:xfrm>
            <a:off x="337930" y="762439"/>
            <a:ext cx="11579087"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Melanchthon didn’t deliver the letter for fear of Luther’s reaction. Melanchthon  wrote to Calvin explaining his decision.  </a:t>
            </a:r>
            <a:r>
              <a:rPr lang="en-US" sz="2400" dirty="0">
                <a:solidFill>
                  <a:srgbClr val="0070C0"/>
                </a:solidFill>
              </a:rPr>
              <a:t>“I have not shewn your letter to Dr. Martin, for he takes up many things suspiciously, and does not like his replies to questions of the kind you have proposed to him, to be carried round and handed from one to another.”</a:t>
            </a:r>
          </a:p>
          <a:p>
            <a:pPr marL="342900" indent="-342900">
              <a:buFont typeface="Arial" panose="020B0604020202020204" pitchFamily="34" charset="0"/>
              <a:buChar char="•"/>
            </a:pPr>
            <a:r>
              <a:rPr lang="en-US" sz="2400" dirty="0"/>
              <a:t>With regard to doctrine Calvin and Luther disagreed about the physical presence of Christ in the Lord’s Supper. However, with regard to the fallen nature of humans they were both Augustinian. Calvin wrote, “ We do not possess holiness inherently. Rather it is the very holiness of God that overcomes us and enables us to follow the Lord.”</a:t>
            </a:r>
          </a:p>
          <a:p>
            <a:pPr marL="342900" indent="-342900">
              <a:buFont typeface="Arial" panose="020B0604020202020204" pitchFamily="34" charset="0"/>
              <a:buChar char="•"/>
            </a:pPr>
            <a:r>
              <a:rPr lang="en-US" sz="2400" dirty="0"/>
              <a:t>Calvin and Luther both agreed with Justification by Faith and </a:t>
            </a:r>
            <a:r>
              <a:rPr lang="en-US" sz="2400" i="1" dirty="0"/>
              <a:t>Sola Scriptura.</a:t>
            </a:r>
            <a:endParaRPr lang="en-US" sz="2400" dirty="0"/>
          </a:p>
          <a:p>
            <a:pPr marL="342900" indent="-342900">
              <a:buFont typeface="Arial" panose="020B0604020202020204" pitchFamily="34" charset="0"/>
              <a:buChar char="•"/>
            </a:pPr>
            <a:r>
              <a:rPr lang="en-US" sz="2400" dirty="0"/>
              <a:t>For Calvin conversion to Christ meant not only a transition from condemnation to justification but from ignorance to knowledge and from arrogant rebellion to a humbled heart. </a:t>
            </a:r>
          </a:p>
          <a:p>
            <a:pPr marL="342900" indent="-342900">
              <a:buFont typeface="Arial" panose="020B0604020202020204" pitchFamily="34" charset="0"/>
              <a:buChar char="•"/>
            </a:pPr>
            <a:r>
              <a:rPr lang="en-US" sz="2400" dirty="0"/>
              <a:t>Calvin saw union with Christ as a central idea. Salvation and all its benefits not only come to us through Christ but are found exclusively in Christ. Union with Christ brings the believer into fellowship with Christ, crucified, resurrected, ascended, reigning, and returning.</a:t>
            </a:r>
          </a:p>
        </p:txBody>
      </p:sp>
    </p:spTree>
    <p:extLst>
      <p:ext uri="{BB962C8B-B14F-4D97-AF65-F5344CB8AC3E}">
        <p14:creationId xmlns:p14="http://schemas.microsoft.com/office/powerpoint/2010/main" val="3758760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What is a Calvinist?</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To  be a true Calvinist requires more than agreeing with the so called five points.</a:t>
            </a:r>
          </a:p>
          <a:p>
            <a:pPr marL="800100" lvl="1" indent="-342900">
              <a:buFont typeface="Arial" panose="020B0604020202020204" pitchFamily="34" charset="0"/>
              <a:buChar char="•"/>
            </a:pPr>
            <a:r>
              <a:rPr lang="en-US" sz="2400" b="1" dirty="0"/>
              <a:t>T</a:t>
            </a:r>
            <a:r>
              <a:rPr lang="en-US" sz="2400" dirty="0"/>
              <a:t>otal Depravity </a:t>
            </a:r>
          </a:p>
          <a:p>
            <a:pPr marL="800100" lvl="1" indent="-342900">
              <a:buFont typeface="Arial" panose="020B0604020202020204" pitchFamily="34" charset="0"/>
              <a:buChar char="•"/>
            </a:pPr>
            <a:r>
              <a:rPr lang="en-US" sz="2400" b="1" dirty="0"/>
              <a:t>U</a:t>
            </a:r>
            <a:r>
              <a:rPr lang="en-US" sz="2400" dirty="0"/>
              <a:t>nconditional Election</a:t>
            </a:r>
          </a:p>
          <a:p>
            <a:pPr marL="800100" lvl="1" indent="-342900">
              <a:buFont typeface="Arial" panose="020B0604020202020204" pitchFamily="34" charset="0"/>
              <a:buChar char="•"/>
            </a:pPr>
            <a:r>
              <a:rPr lang="en-US" sz="2400" b="1" dirty="0"/>
              <a:t>L</a:t>
            </a:r>
            <a:r>
              <a:rPr lang="en-US" sz="2400" dirty="0"/>
              <a:t>imited Atonement</a:t>
            </a:r>
          </a:p>
          <a:p>
            <a:pPr marL="800100" lvl="1" indent="-342900">
              <a:buFont typeface="Arial" panose="020B0604020202020204" pitchFamily="34" charset="0"/>
              <a:buChar char="•"/>
            </a:pPr>
            <a:r>
              <a:rPr lang="en-US" sz="2400" b="1" dirty="0"/>
              <a:t>I</a:t>
            </a:r>
            <a:r>
              <a:rPr lang="en-US" sz="2400" dirty="0"/>
              <a:t>rresistible Grace</a:t>
            </a:r>
            <a:r>
              <a:rPr lang="en-US" sz="2400" b="1" dirty="0"/>
              <a:t> </a:t>
            </a:r>
          </a:p>
          <a:p>
            <a:pPr marL="800100" lvl="1" indent="-342900">
              <a:buFont typeface="Arial" panose="020B0604020202020204" pitchFamily="34" charset="0"/>
              <a:buChar char="•"/>
            </a:pPr>
            <a:r>
              <a:rPr lang="en-US" sz="2400" b="1" dirty="0"/>
              <a:t>P</a:t>
            </a:r>
            <a:r>
              <a:rPr lang="en-US" sz="2400" dirty="0"/>
              <a:t>erseverance of the Saints</a:t>
            </a:r>
          </a:p>
          <a:p>
            <a:pPr marL="342900" indent="-342900">
              <a:buFont typeface="Arial" panose="020B0604020202020204" pitchFamily="34" charset="0"/>
              <a:buChar char="•"/>
            </a:pPr>
            <a:r>
              <a:rPr lang="en-US" sz="2400" dirty="0"/>
              <a:t>A true Calvinist subscribes to:</a:t>
            </a:r>
          </a:p>
          <a:p>
            <a:pPr marL="1257300" lvl="2" indent="-342900">
              <a:buFont typeface="Arial" panose="020B0604020202020204" pitchFamily="34" charset="0"/>
              <a:buChar char="•"/>
            </a:pPr>
            <a:r>
              <a:rPr lang="en-US" sz="2400" b="1" dirty="0"/>
              <a:t>Devotion -</a:t>
            </a:r>
            <a:r>
              <a:rPr lang="en-US" sz="2400" dirty="0"/>
              <a:t> the heart’s devotion to the biblical God</a:t>
            </a:r>
          </a:p>
          <a:p>
            <a:pPr marL="1257300" lvl="2" indent="-342900">
              <a:buFont typeface="Arial" panose="020B0604020202020204" pitchFamily="34" charset="0"/>
              <a:buChar char="•"/>
            </a:pPr>
            <a:r>
              <a:rPr lang="en-US" sz="2400" b="1" dirty="0"/>
              <a:t>Doctrine -</a:t>
            </a:r>
            <a:r>
              <a:rPr lang="en-US" sz="2400" dirty="0"/>
              <a:t> the mind’s pursuit of the biblical doctrine of God</a:t>
            </a:r>
          </a:p>
          <a:p>
            <a:pPr marL="1257300" lvl="2" indent="-342900">
              <a:buFont typeface="Arial" panose="020B0604020202020204" pitchFamily="34" charset="0"/>
              <a:buChar char="•"/>
            </a:pPr>
            <a:r>
              <a:rPr lang="en-US" sz="2400" b="1" dirty="0"/>
              <a:t>Doxology -</a:t>
            </a:r>
            <a:r>
              <a:rPr lang="en-US" sz="2400" dirty="0"/>
              <a:t> the entire surrender to praising God </a:t>
            </a:r>
          </a:p>
          <a:p>
            <a:pPr lvl="3"/>
            <a:r>
              <a:rPr lang="en-US" sz="2400" b="1" dirty="0">
                <a:solidFill>
                  <a:srgbClr val="0070C0"/>
                </a:solidFill>
              </a:rPr>
              <a:t>“The chief end of man is to glorify God and enjoy Him for ever.”</a:t>
            </a:r>
            <a:endParaRPr lang="en-US" sz="2400" dirty="0">
              <a:solidFill>
                <a:srgbClr val="0070C0"/>
              </a:solidFill>
            </a:endParaRPr>
          </a:p>
          <a:p>
            <a:pPr lvl="3"/>
            <a:r>
              <a:rPr lang="en-US" sz="2400" b="1" dirty="0">
                <a:solidFill>
                  <a:srgbClr val="0070C0"/>
                </a:solidFill>
              </a:rPr>
              <a:t>Praise God, from Whom all blessings flow;</a:t>
            </a:r>
            <a:br>
              <a:rPr lang="en-US" sz="2400" b="1" dirty="0">
                <a:solidFill>
                  <a:srgbClr val="0070C0"/>
                </a:solidFill>
              </a:rPr>
            </a:br>
            <a:r>
              <a:rPr lang="en-US" sz="2400" b="1" dirty="0">
                <a:solidFill>
                  <a:srgbClr val="0070C0"/>
                </a:solidFill>
              </a:rPr>
              <a:t>Praise Him, all creatures here below;</a:t>
            </a:r>
            <a:br>
              <a:rPr lang="en-US" sz="2400" b="1" dirty="0">
                <a:solidFill>
                  <a:srgbClr val="0070C0"/>
                </a:solidFill>
              </a:rPr>
            </a:br>
            <a:r>
              <a:rPr lang="en-US" sz="2400" b="1" dirty="0">
                <a:solidFill>
                  <a:srgbClr val="0070C0"/>
                </a:solidFill>
              </a:rPr>
              <a:t>Praise Him above, ye </a:t>
            </a:r>
            <a:r>
              <a:rPr lang="en-US" sz="2400" b="1" dirty="0" err="1">
                <a:solidFill>
                  <a:srgbClr val="0070C0"/>
                </a:solidFill>
              </a:rPr>
              <a:t>heav’nly</a:t>
            </a:r>
            <a:r>
              <a:rPr lang="en-US" sz="2400" b="1" dirty="0">
                <a:solidFill>
                  <a:srgbClr val="0070C0"/>
                </a:solidFill>
              </a:rPr>
              <a:t> host;</a:t>
            </a:r>
            <a:br>
              <a:rPr lang="en-US" sz="2400" b="1" dirty="0">
                <a:solidFill>
                  <a:srgbClr val="0070C0"/>
                </a:solidFill>
              </a:rPr>
            </a:br>
            <a:r>
              <a:rPr lang="en-US" sz="2400" b="1" dirty="0">
                <a:solidFill>
                  <a:srgbClr val="0070C0"/>
                </a:solidFill>
              </a:rPr>
              <a:t>Praise Father, Son, and Holy Ghost.</a:t>
            </a:r>
          </a:p>
          <a:p>
            <a:endParaRPr lang="en-US" sz="2400" dirty="0"/>
          </a:p>
        </p:txBody>
      </p:sp>
    </p:spTree>
    <p:extLst>
      <p:ext uri="{BB962C8B-B14F-4D97-AF65-F5344CB8AC3E}">
        <p14:creationId xmlns:p14="http://schemas.microsoft.com/office/powerpoint/2010/main" val="3480510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1064</Words>
  <Application>Microsoft Office PowerPoint</Application>
  <PresentationFormat>Widescreen</PresentationFormat>
  <Paragraphs>57</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 The Reformation (Luther’s later years 1531-1546) </vt:lpstr>
      <vt:lpstr> The Reformation (Luther’s later years 1531-1546) </vt:lpstr>
      <vt:lpstr> The Reformation (Luther’s later years 1531-1546)</vt:lpstr>
      <vt:lpstr> The Reformation - Luther vs Calvin</vt:lpstr>
      <vt:lpstr> The Reformation - Luther vs Calvin</vt:lpstr>
      <vt:lpstr> The Reformation – What is a Calvinist?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1</cp:revision>
  <dcterms:created xsi:type="dcterms:W3CDTF">2018-02-11T22:20:05Z</dcterms:created>
  <dcterms:modified xsi:type="dcterms:W3CDTF">2018-02-11T22:20:50Z</dcterms:modified>
</cp:coreProperties>
</file>