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EDB7A5-EAA2-4324-8143-413A8274AAC5}" type="datetimeFigureOut">
              <a:rPr lang="en-US" smtClean="0"/>
              <a:t>2/18/2018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AB13A9-DEA7-4255-A77B-14772B8EE221}" type="slidenum">
              <a:rPr lang="en-US" smtClean="0"/>
              <a:t>‹#›</a:t>
            </a:fld>
            <a:endParaRPr lang="en-US"/>
          </a:p>
        </p:txBody>
      </p:sp>
    </p:spTree>
    <p:extLst>
      <p:ext uri="{BB962C8B-B14F-4D97-AF65-F5344CB8AC3E}">
        <p14:creationId xmlns:p14="http://schemas.microsoft.com/office/powerpoint/2010/main" val="869188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3619602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2632083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3705548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1205914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1148796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1405195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1622619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1906572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7A72B-CF48-4B9F-BCF8-C4A78B2170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8A587E-9371-41D3-AFC5-88E0AC1710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2E7285-5CE5-45B4-9BF3-6FBA0EBDC8C8}"/>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5" name="Footer Placeholder 4">
            <a:extLst>
              <a:ext uri="{FF2B5EF4-FFF2-40B4-BE49-F238E27FC236}">
                <a16:creationId xmlns:a16="http://schemas.microsoft.com/office/drawing/2014/main" id="{1CE31FDD-7906-4492-A537-826F153DC1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AA685A-6872-4817-9EE9-7D198AB3ED67}"/>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3831803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9804-5286-419F-914C-0B7F82EDEC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D1BD3C-05E5-4177-919D-62FEA64AA6D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867E52-A996-4F01-942C-E7F282F9FC7E}"/>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5" name="Footer Placeholder 4">
            <a:extLst>
              <a:ext uri="{FF2B5EF4-FFF2-40B4-BE49-F238E27FC236}">
                <a16:creationId xmlns:a16="http://schemas.microsoft.com/office/drawing/2014/main" id="{A082D456-6D8E-4255-9788-289F878951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5AEC1-ED49-43CA-BB7F-28A1F952BC77}"/>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2525886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071E16-D795-48F9-88C8-2060A6748F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452641-091C-40BA-A9EC-4AF74B0C2BC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C1A6C8-082A-407E-A820-111A3271DF56}"/>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5" name="Footer Placeholder 4">
            <a:extLst>
              <a:ext uri="{FF2B5EF4-FFF2-40B4-BE49-F238E27FC236}">
                <a16:creationId xmlns:a16="http://schemas.microsoft.com/office/drawing/2014/main" id="{7AC54DCE-D6D8-4473-AF8A-74421456B1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C5F241-10C5-4755-AF3E-E207AC022FD4}"/>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224793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2CC3F-4947-4D5F-A221-36A7C3549A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CD6AC-6EC8-451B-9474-59823B06866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A08B15-C52F-4179-8E21-BF1102BB22CE}"/>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5" name="Footer Placeholder 4">
            <a:extLst>
              <a:ext uri="{FF2B5EF4-FFF2-40B4-BE49-F238E27FC236}">
                <a16:creationId xmlns:a16="http://schemas.microsoft.com/office/drawing/2014/main" id="{DDF5396F-D691-48AC-8DAA-BCCA8784FF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DBCE38-9DEF-4D1D-815D-635F9606A21B}"/>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286633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58FCC-F079-41CF-8467-6C80A531D4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452700-0FB4-4F1B-8FD6-FAD725D02A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602DCA6-7DF0-4D4C-AD99-25569AEB62BD}"/>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5" name="Footer Placeholder 4">
            <a:extLst>
              <a:ext uri="{FF2B5EF4-FFF2-40B4-BE49-F238E27FC236}">
                <a16:creationId xmlns:a16="http://schemas.microsoft.com/office/drawing/2014/main" id="{858557A5-5F52-4A1D-8CA2-042DD60DC2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A9AA4E-E3FC-4533-A8B0-E71A3E80B8CB}"/>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6012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122B9-FB84-4B39-90AB-28D4C714C4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B3976B-C48E-42A7-AE59-C12C0668D4F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8D96DE-D3AE-4688-94B6-33081167744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F2FB4D-7797-4E00-9CEC-151D092548E4}"/>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6" name="Footer Placeholder 5">
            <a:extLst>
              <a:ext uri="{FF2B5EF4-FFF2-40B4-BE49-F238E27FC236}">
                <a16:creationId xmlns:a16="http://schemas.microsoft.com/office/drawing/2014/main" id="{1D1B96C4-92BC-4FD5-8E15-9D74921D8C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0019A0-580C-401E-B359-3355063FE9B5}"/>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824963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6B2CE-77CA-48C6-9E6B-92E6C32942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DB6D5E-EFDE-4C3E-B8DF-EEDBCD2927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0C0262-80EE-4243-A66C-10D18D8C93D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38D789-24B6-4E0A-B073-A2B72D445D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4F17C2-F4F3-42C9-92DE-9C79B3724ED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896B6A-1775-4582-8D74-183CE96E50E3}"/>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8" name="Footer Placeholder 7">
            <a:extLst>
              <a:ext uri="{FF2B5EF4-FFF2-40B4-BE49-F238E27FC236}">
                <a16:creationId xmlns:a16="http://schemas.microsoft.com/office/drawing/2014/main" id="{52CD9A64-6C48-4135-8BBA-DD8E062CEB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E64DD4-97BA-4940-AEB7-3F177C775458}"/>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528932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F2C95-34B3-4EE0-8B36-7DED9CDD40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7366E8-6792-47FA-866B-E136F38BB62D}"/>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4" name="Footer Placeholder 3">
            <a:extLst>
              <a:ext uri="{FF2B5EF4-FFF2-40B4-BE49-F238E27FC236}">
                <a16:creationId xmlns:a16="http://schemas.microsoft.com/office/drawing/2014/main" id="{1E14FC8E-A7BE-4F7A-AE65-0C7D1CCD7E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FBEB3F-86AF-4E8F-8A17-A3DAA96F33BD}"/>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3856257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4DE4C0-622D-48EC-9D3E-7517789C4442}"/>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3" name="Footer Placeholder 2">
            <a:extLst>
              <a:ext uri="{FF2B5EF4-FFF2-40B4-BE49-F238E27FC236}">
                <a16:creationId xmlns:a16="http://schemas.microsoft.com/office/drawing/2014/main" id="{1AE77365-ADB1-4E7B-AE81-43A428FA3B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F9CF2C-3A19-4329-BB7F-4AF52F368BC7}"/>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1334281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EE14C-5C23-4295-AF1F-62D35FD6E1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1C31F3-02BC-4E34-9050-347022B8CD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B9BC10-8443-41AB-9F33-A534EEBA95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C7E086-50EA-4A53-A1FF-7BCF3CF77238}"/>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6" name="Footer Placeholder 5">
            <a:extLst>
              <a:ext uri="{FF2B5EF4-FFF2-40B4-BE49-F238E27FC236}">
                <a16:creationId xmlns:a16="http://schemas.microsoft.com/office/drawing/2014/main" id="{8E0F4033-F93E-4404-AF5C-45DC874C9F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F4FFA4-9C61-4F3B-A94E-0964090E6B41}"/>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347822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0ED84-DC49-435A-96CC-FCC5E8E035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054B06-1B7E-4451-AA3C-39D2A708B7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712F9F-66E6-45B8-B9F0-621A7773B3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C2F2FAD-2BD3-4AA2-8112-7504B0F388F2}"/>
              </a:ext>
            </a:extLst>
          </p:cNvPr>
          <p:cNvSpPr>
            <a:spLocks noGrp="1"/>
          </p:cNvSpPr>
          <p:nvPr>
            <p:ph type="dt" sz="half" idx="10"/>
          </p:nvPr>
        </p:nvSpPr>
        <p:spPr/>
        <p:txBody>
          <a:bodyPr/>
          <a:lstStyle/>
          <a:p>
            <a:fld id="{5C31ABC9-0B5B-48BA-ADF6-A4DC8DAB69C2}" type="datetimeFigureOut">
              <a:rPr lang="en-US" smtClean="0"/>
              <a:t>2/18/2018</a:t>
            </a:fld>
            <a:endParaRPr lang="en-US"/>
          </a:p>
        </p:txBody>
      </p:sp>
      <p:sp>
        <p:nvSpPr>
          <p:cNvPr id="6" name="Footer Placeholder 5">
            <a:extLst>
              <a:ext uri="{FF2B5EF4-FFF2-40B4-BE49-F238E27FC236}">
                <a16:creationId xmlns:a16="http://schemas.microsoft.com/office/drawing/2014/main" id="{6F622441-0C3E-4F9C-9225-71329737B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65B181-A3B2-482E-82A7-09433D1CC05A}"/>
              </a:ext>
            </a:extLst>
          </p:cNvPr>
          <p:cNvSpPr>
            <a:spLocks noGrp="1"/>
          </p:cNvSpPr>
          <p:nvPr>
            <p:ph type="sldNum" sz="quarter" idx="12"/>
          </p:nvPr>
        </p:nvSpPr>
        <p:spPr/>
        <p:txBody>
          <a:bodyPr/>
          <a:lstStyle/>
          <a:p>
            <a:fld id="{BC19D52D-C846-4D43-AF4A-A94CC48F6B8A}" type="slidenum">
              <a:rPr lang="en-US" smtClean="0"/>
              <a:t>‹#›</a:t>
            </a:fld>
            <a:endParaRPr lang="en-US"/>
          </a:p>
        </p:txBody>
      </p:sp>
    </p:spTree>
    <p:extLst>
      <p:ext uri="{BB962C8B-B14F-4D97-AF65-F5344CB8AC3E}">
        <p14:creationId xmlns:p14="http://schemas.microsoft.com/office/powerpoint/2010/main" val="329198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4DBC18-F63B-4893-A34F-B5B4017D25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189DE9-A688-4807-8407-0838D8DDE0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E2081F-F34E-446E-A637-25E319D2E3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1ABC9-0B5B-48BA-ADF6-A4DC8DAB69C2}" type="datetimeFigureOut">
              <a:rPr lang="en-US" smtClean="0"/>
              <a:t>2/18/2018</a:t>
            </a:fld>
            <a:endParaRPr lang="en-US"/>
          </a:p>
        </p:txBody>
      </p:sp>
      <p:sp>
        <p:nvSpPr>
          <p:cNvPr id="5" name="Footer Placeholder 4">
            <a:extLst>
              <a:ext uri="{FF2B5EF4-FFF2-40B4-BE49-F238E27FC236}">
                <a16:creationId xmlns:a16="http://schemas.microsoft.com/office/drawing/2014/main" id="{B6BD7D75-23CB-408B-B591-F11AB15DBA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F6175D-9776-4E0B-B5E9-696B2F30DE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19D52D-C846-4D43-AF4A-A94CC48F6B8A}" type="slidenum">
              <a:rPr lang="en-US" smtClean="0"/>
              <a:t>‹#›</a:t>
            </a:fld>
            <a:endParaRPr lang="en-US"/>
          </a:p>
        </p:txBody>
      </p:sp>
    </p:spTree>
    <p:extLst>
      <p:ext uri="{BB962C8B-B14F-4D97-AF65-F5344CB8AC3E}">
        <p14:creationId xmlns:p14="http://schemas.microsoft.com/office/powerpoint/2010/main" val="1111418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Reformers</a:t>
            </a:r>
            <a:endParaRPr lang="en-US" sz="2800" dirty="0"/>
          </a:p>
          <a:p>
            <a:r>
              <a:rPr lang="en-US" b="1" dirty="0">
                <a:solidFill>
                  <a:srgbClr val="0070C0"/>
                </a:solidFill>
              </a:rPr>
              <a:t>The Heights Church February 18, 2018</a:t>
            </a:r>
          </a:p>
        </p:txBody>
      </p:sp>
    </p:spTree>
    <p:extLst>
      <p:ext uri="{BB962C8B-B14F-4D97-AF65-F5344CB8AC3E}">
        <p14:creationId xmlns:p14="http://schemas.microsoft.com/office/powerpoint/2010/main" val="3962680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Calvin’s Switzerland</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6" name="Picture 2" descr="Related image">
            <a:extLst>
              <a:ext uri="{FF2B5EF4-FFF2-40B4-BE49-F238E27FC236}">
                <a16:creationId xmlns:a16="http://schemas.microsoft.com/office/drawing/2014/main" id="{3FEB4D7B-A071-4D97-A761-98D8FC625B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1" y="656493"/>
            <a:ext cx="6834106" cy="6196865"/>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B7B65316-81AA-4C22-A930-971AD24B0A19}"/>
              </a:ext>
            </a:extLst>
          </p:cNvPr>
          <p:cNvSpPr txBox="1"/>
          <p:nvPr/>
        </p:nvSpPr>
        <p:spPr>
          <a:xfrm>
            <a:off x="7672306" y="898314"/>
            <a:ext cx="4334164" cy="3785652"/>
          </a:xfrm>
          <a:prstGeom prst="rect">
            <a:avLst/>
          </a:prstGeom>
          <a:solidFill>
            <a:srgbClr val="CCFFFF"/>
          </a:solidFill>
        </p:spPr>
        <p:txBody>
          <a:bodyPr wrap="square" rtlCol="0">
            <a:spAutoFit/>
          </a:bodyPr>
          <a:lstStyle/>
          <a:p>
            <a:r>
              <a:rPr lang="en-US" sz="2400" dirty="0"/>
              <a:t>Paris to Geneva = 335 miles</a:t>
            </a:r>
          </a:p>
          <a:p>
            <a:r>
              <a:rPr lang="en-US" sz="2400" dirty="0"/>
              <a:t>Paris to Basel =  320 miles</a:t>
            </a:r>
          </a:p>
          <a:p>
            <a:r>
              <a:rPr lang="en-US" sz="2400" dirty="0"/>
              <a:t>Paris to Strasbourg = 300 miles</a:t>
            </a:r>
          </a:p>
          <a:p>
            <a:endParaRPr lang="en-US" sz="2400" dirty="0"/>
          </a:p>
          <a:p>
            <a:r>
              <a:rPr lang="en-US" sz="2400" dirty="0"/>
              <a:t>Geneva to Neuchatel = 80 miles</a:t>
            </a:r>
          </a:p>
          <a:p>
            <a:r>
              <a:rPr lang="en-US" sz="2400" dirty="0"/>
              <a:t>Geneva to Basel  = 160 miles</a:t>
            </a:r>
          </a:p>
          <a:p>
            <a:r>
              <a:rPr lang="en-US" sz="2400" dirty="0"/>
              <a:t>Basel to Strasbourg= 90 miles</a:t>
            </a:r>
          </a:p>
          <a:p>
            <a:endParaRPr lang="en-US" sz="2400" dirty="0"/>
          </a:p>
          <a:p>
            <a:r>
              <a:rPr lang="en-US" sz="2400" dirty="0"/>
              <a:t>Strasbourg to Wittenberg = 410 miles</a:t>
            </a:r>
          </a:p>
        </p:txBody>
      </p:sp>
      <p:sp>
        <p:nvSpPr>
          <p:cNvPr id="4" name="TextBox 3">
            <a:extLst>
              <a:ext uri="{FF2B5EF4-FFF2-40B4-BE49-F238E27FC236}">
                <a16:creationId xmlns:a16="http://schemas.microsoft.com/office/drawing/2014/main" id="{F4FEF252-2DE6-4582-AC5E-B97B117EAB87}"/>
              </a:ext>
            </a:extLst>
          </p:cNvPr>
          <p:cNvSpPr txBox="1"/>
          <p:nvPr/>
        </p:nvSpPr>
        <p:spPr>
          <a:xfrm>
            <a:off x="1063655" y="6201507"/>
            <a:ext cx="924549" cy="369332"/>
          </a:xfrm>
          <a:prstGeom prst="rect">
            <a:avLst/>
          </a:prstGeom>
          <a:noFill/>
        </p:spPr>
        <p:txBody>
          <a:bodyPr wrap="square" rtlCol="0">
            <a:spAutoFit/>
          </a:bodyPr>
          <a:lstStyle/>
          <a:p>
            <a:r>
              <a:rPr lang="en-US" b="1" dirty="0">
                <a:solidFill>
                  <a:srgbClr val="FF0000"/>
                </a:solidFill>
              </a:rPr>
              <a:t>Geneva</a:t>
            </a:r>
          </a:p>
        </p:txBody>
      </p:sp>
      <p:cxnSp>
        <p:nvCxnSpPr>
          <p:cNvPr id="11" name="Straight Arrow Connector 10">
            <a:extLst>
              <a:ext uri="{FF2B5EF4-FFF2-40B4-BE49-F238E27FC236}">
                <a16:creationId xmlns:a16="http://schemas.microsoft.com/office/drawing/2014/main" id="{BA23B4AB-122D-4AF2-8D98-ABFE1E6BDBD8}"/>
              </a:ext>
            </a:extLst>
          </p:cNvPr>
          <p:cNvCxnSpPr>
            <a:cxnSpLocks/>
          </p:cNvCxnSpPr>
          <p:nvPr/>
        </p:nvCxnSpPr>
        <p:spPr>
          <a:xfrm flipH="1" flipV="1">
            <a:off x="1265584" y="5816608"/>
            <a:ext cx="96077" cy="42147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247F193-BC7B-4590-85C1-CB314A4FA75F}"/>
              </a:ext>
            </a:extLst>
          </p:cNvPr>
          <p:cNvSpPr txBox="1"/>
          <p:nvPr/>
        </p:nvSpPr>
        <p:spPr>
          <a:xfrm>
            <a:off x="934277" y="3203241"/>
            <a:ext cx="1155957" cy="369332"/>
          </a:xfrm>
          <a:prstGeom prst="rect">
            <a:avLst/>
          </a:prstGeom>
          <a:noFill/>
        </p:spPr>
        <p:txBody>
          <a:bodyPr wrap="none" rtlCol="0">
            <a:spAutoFit/>
          </a:bodyPr>
          <a:lstStyle/>
          <a:p>
            <a:r>
              <a:rPr lang="en-US" b="1" dirty="0">
                <a:solidFill>
                  <a:srgbClr val="FF0000"/>
                </a:solidFill>
              </a:rPr>
              <a:t>Neuchatel</a:t>
            </a:r>
          </a:p>
        </p:txBody>
      </p:sp>
      <p:cxnSp>
        <p:nvCxnSpPr>
          <p:cNvPr id="24" name="Straight Arrow Connector 23">
            <a:extLst>
              <a:ext uri="{FF2B5EF4-FFF2-40B4-BE49-F238E27FC236}">
                <a16:creationId xmlns:a16="http://schemas.microsoft.com/office/drawing/2014/main" id="{249A952B-0A13-4762-97AE-50A92DF9D275}"/>
              </a:ext>
            </a:extLst>
          </p:cNvPr>
          <p:cNvCxnSpPr>
            <a:cxnSpLocks/>
            <a:stCxn id="22" idx="2"/>
          </p:cNvCxnSpPr>
          <p:nvPr/>
        </p:nvCxnSpPr>
        <p:spPr>
          <a:xfrm>
            <a:off x="1512256" y="3572573"/>
            <a:ext cx="951897" cy="59896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A3BC5026-AA0B-4D45-BD15-72691F2371FD}"/>
              </a:ext>
            </a:extLst>
          </p:cNvPr>
          <p:cNvSpPr txBox="1"/>
          <p:nvPr/>
        </p:nvSpPr>
        <p:spPr>
          <a:xfrm>
            <a:off x="2085537" y="2684572"/>
            <a:ext cx="715761" cy="369332"/>
          </a:xfrm>
          <a:prstGeom prst="rect">
            <a:avLst/>
          </a:prstGeom>
          <a:noFill/>
        </p:spPr>
        <p:txBody>
          <a:bodyPr wrap="square" rtlCol="0">
            <a:spAutoFit/>
          </a:bodyPr>
          <a:lstStyle/>
          <a:p>
            <a:r>
              <a:rPr lang="en-US" b="1" dirty="0">
                <a:solidFill>
                  <a:srgbClr val="FF0000"/>
                </a:solidFill>
              </a:rPr>
              <a:t>Basel</a:t>
            </a:r>
          </a:p>
        </p:txBody>
      </p:sp>
      <p:cxnSp>
        <p:nvCxnSpPr>
          <p:cNvPr id="30" name="Straight Arrow Connector 29">
            <a:extLst>
              <a:ext uri="{FF2B5EF4-FFF2-40B4-BE49-F238E27FC236}">
                <a16:creationId xmlns:a16="http://schemas.microsoft.com/office/drawing/2014/main" id="{B3674B4E-31CB-4871-923C-6FC92770B25C}"/>
              </a:ext>
            </a:extLst>
          </p:cNvPr>
          <p:cNvCxnSpPr>
            <a:cxnSpLocks/>
          </p:cNvCxnSpPr>
          <p:nvPr/>
        </p:nvCxnSpPr>
        <p:spPr>
          <a:xfrm>
            <a:off x="2717475" y="2894461"/>
            <a:ext cx="715761" cy="11047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24" name="TextBox 1023">
            <a:extLst>
              <a:ext uri="{FF2B5EF4-FFF2-40B4-BE49-F238E27FC236}">
                <a16:creationId xmlns:a16="http://schemas.microsoft.com/office/drawing/2014/main" id="{EA2D484B-ECF0-4455-B146-FF8FCE72ECA5}"/>
              </a:ext>
            </a:extLst>
          </p:cNvPr>
          <p:cNvSpPr txBox="1"/>
          <p:nvPr/>
        </p:nvSpPr>
        <p:spPr>
          <a:xfrm>
            <a:off x="2294847" y="1145848"/>
            <a:ext cx="1214050" cy="369332"/>
          </a:xfrm>
          <a:prstGeom prst="rect">
            <a:avLst/>
          </a:prstGeom>
          <a:noFill/>
        </p:spPr>
        <p:txBody>
          <a:bodyPr wrap="none" rtlCol="0">
            <a:spAutoFit/>
          </a:bodyPr>
          <a:lstStyle/>
          <a:p>
            <a:r>
              <a:rPr lang="en-US" b="1" dirty="0">
                <a:solidFill>
                  <a:srgbClr val="FF0000"/>
                </a:solidFill>
              </a:rPr>
              <a:t>Strasbourg</a:t>
            </a:r>
          </a:p>
        </p:txBody>
      </p:sp>
      <p:cxnSp>
        <p:nvCxnSpPr>
          <p:cNvPr id="1027" name="Straight Arrow Connector 1026">
            <a:extLst>
              <a:ext uri="{FF2B5EF4-FFF2-40B4-BE49-F238E27FC236}">
                <a16:creationId xmlns:a16="http://schemas.microsoft.com/office/drawing/2014/main" id="{85B544C0-C2E3-43C0-9793-6CB030EB0F9F}"/>
              </a:ext>
            </a:extLst>
          </p:cNvPr>
          <p:cNvCxnSpPr>
            <a:cxnSpLocks/>
          </p:cNvCxnSpPr>
          <p:nvPr/>
        </p:nvCxnSpPr>
        <p:spPr>
          <a:xfrm flipV="1">
            <a:off x="3325600" y="898314"/>
            <a:ext cx="344231" cy="35846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31" name="TextBox 1030">
            <a:extLst>
              <a:ext uri="{FF2B5EF4-FFF2-40B4-BE49-F238E27FC236}">
                <a16:creationId xmlns:a16="http://schemas.microsoft.com/office/drawing/2014/main" id="{3D32A599-EA7A-4A13-807A-52F517AA1883}"/>
              </a:ext>
            </a:extLst>
          </p:cNvPr>
          <p:cNvSpPr txBox="1"/>
          <p:nvPr/>
        </p:nvSpPr>
        <p:spPr>
          <a:xfrm>
            <a:off x="3669831" y="2315240"/>
            <a:ext cx="1369657" cy="369332"/>
          </a:xfrm>
          <a:prstGeom prst="rect">
            <a:avLst/>
          </a:prstGeom>
          <a:noFill/>
        </p:spPr>
        <p:txBody>
          <a:bodyPr wrap="square" rtlCol="0">
            <a:spAutoFit/>
          </a:bodyPr>
          <a:lstStyle/>
          <a:p>
            <a:r>
              <a:rPr lang="en-US" b="1" dirty="0">
                <a:solidFill>
                  <a:srgbClr val="FF0000"/>
                </a:solidFill>
              </a:rPr>
              <a:t>Zurich</a:t>
            </a:r>
          </a:p>
        </p:txBody>
      </p:sp>
      <p:cxnSp>
        <p:nvCxnSpPr>
          <p:cNvPr id="1033" name="Straight Arrow Connector 1032">
            <a:extLst>
              <a:ext uri="{FF2B5EF4-FFF2-40B4-BE49-F238E27FC236}">
                <a16:creationId xmlns:a16="http://schemas.microsoft.com/office/drawing/2014/main" id="{A03356B7-9FE4-418A-9C9C-632A1C74AB03}"/>
              </a:ext>
            </a:extLst>
          </p:cNvPr>
          <p:cNvCxnSpPr>
            <a:stCxn id="1031" idx="2"/>
          </p:cNvCxnSpPr>
          <p:nvPr/>
        </p:nvCxnSpPr>
        <p:spPr>
          <a:xfrm>
            <a:off x="4354660" y="2684572"/>
            <a:ext cx="416123" cy="71899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CA26831-1C76-4598-AA0E-053F016DE0EC}"/>
              </a:ext>
            </a:extLst>
          </p:cNvPr>
          <p:cNvCxnSpPr>
            <a:cxnSpLocks/>
          </p:cNvCxnSpPr>
          <p:nvPr/>
        </p:nvCxnSpPr>
        <p:spPr>
          <a:xfrm flipH="1" flipV="1">
            <a:off x="3229524" y="4296466"/>
            <a:ext cx="353431" cy="66742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ECD8BFC-B87E-4B13-BCD2-12A0FF987B32}"/>
              </a:ext>
            </a:extLst>
          </p:cNvPr>
          <p:cNvSpPr txBox="1"/>
          <p:nvPr/>
        </p:nvSpPr>
        <p:spPr>
          <a:xfrm>
            <a:off x="3099968" y="4860951"/>
            <a:ext cx="924549" cy="369332"/>
          </a:xfrm>
          <a:prstGeom prst="rect">
            <a:avLst/>
          </a:prstGeom>
          <a:noFill/>
        </p:spPr>
        <p:txBody>
          <a:bodyPr wrap="square" rtlCol="0">
            <a:spAutoFit/>
          </a:bodyPr>
          <a:lstStyle/>
          <a:p>
            <a:r>
              <a:rPr lang="en-US" b="1" dirty="0">
                <a:solidFill>
                  <a:srgbClr val="FF0000"/>
                </a:solidFill>
              </a:rPr>
              <a:t>   Bern</a:t>
            </a:r>
          </a:p>
        </p:txBody>
      </p:sp>
    </p:spTree>
    <p:extLst>
      <p:ext uri="{BB962C8B-B14F-4D97-AF65-F5344CB8AC3E}">
        <p14:creationId xmlns:p14="http://schemas.microsoft.com/office/powerpoint/2010/main" val="1290252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5" name="Picture 4">
            <a:extLst>
              <a:ext uri="{FF2B5EF4-FFF2-40B4-BE49-F238E27FC236}">
                <a16:creationId xmlns:a16="http://schemas.microsoft.com/office/drawing/2014/main" id="{EBA4D5ED-2DD6-4FF2-9732-75FA6895A9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 y="892609"/>
            <a:ext cx="5864469" cy="5864469"/>
          </a:xfrm>
          <a:prstGeom prst="rect">
            <a:avLst/>
          </a:prstGeom>
        </p:spPr>
      </p:pic>
      <p:sp>
        <p:nvSpPr>
          <p:cNvPr id="3" name="TextBox 2">
            <a:extLst>
              <a:ext uri="{FF2B5EF4-FFF2-40B4-BE49-F238E27FC236}">
                <a16:creationId xmlns:a16="http://schemas.microsoft.com/office/drawing/2014/main" id="{E4CC1FC3-2C2E-4B01-BC95-4D5146E88E6F}"/>
              </a:ext>
            </a:extLst>
          </p:cNvPr>
          <p:cNvSpPr txBox="1"/>
          <p:nvPr/>
        </p:nvSpPr>
        <p:spPr>
          <a:xfrm>
            <a:off x="6190373" y="755374"/>
            <a:ext cx="5944070"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His prosperous father intended John along with two of his brothers to be priests.</a:t>
            </a:r>
          </a:p>
          <a:p>
            <a:pPr marL="342900" indent="-342900">
              <a:buFont typeface="Arial" panose="020B0604020202020204" pitchFamily="34" charset="0"/>
              <a:buChar char="•"/>
            </a:pPr>
            <a:r>
              <a:rPr lang="en-US" sz="2400" dirty="0"/>
              <a:t>By the age of 12 he was tonsured, employed by the local bishop and began his education in Latin and philosophy.</a:t>
            </a:r>
          </a:p>
          <a:p>
            <a:pPr marL="342900" indent="-342900">
              <a:buFont typeface="Arial" panose="020B0604020202020204" pitchFamily="34" charset="0"/>
              <a:buChar char="•"/>
            </a:pPr>
            <a:r>
              <a:rPr lang="en-US" sz="2400" dirty="0"/>
              <a:t>In 1525 his father decided John would make more money as a lawyer. He entered Law school where he also learned Greek.</a:t>
            </a:r>
          </a:p>
          <a:p>
            <a:pPr marL="342900" indent="-342900">
              <a:buFont typeface="Arial" panose="020B0604020202020204" pitchFamily="34" charset="0"/>
              <a:buChar char="•"/>
            </a:pPr>
            <a:r>
              <a:rPr lang="en-US" sz="2400" dirty="0"/>
              <a:t>By 1532 he had received his license to practice law and written his first book.</a:t>
            </a:r>
          </a:p>
          <a:p>
            <a:pPr marL="342900" indent="-342900">
              <a:buFont typeface="Arial" panose="020B0604020202020204" pitchFamily="34" charset="0"/>
              <a:buChar char="•"/>
            </a:pPr>
            <a:r>
              <a:rPr lang="en-US" sz="2400" dirty="0"/>
              <a:t>On November 1, 1533 he heard his friend Nicolas Cop deliver an address on the need to reform the Roman Catholic Church.</a:t>
            </a:r>
          </a:p>
          <a:p>
            <a:pPr marL="342900" indent="-342900">
              <a:buFont typeface="Arial" panose="020B0604020202020204" pitchFamily="34" charset="0"/>
              <a:buChar char="•"/>
            </a:pPr>
            <a:r>
              <a:rPr lang="en-US" sz="2400" dirty="0"/>
              <a:t>Cop was declared a heretic and fled to Basel Switzerland. Calvin went into hiding and joined Cop in Basel in January 1535.</a:t>
            </a:r>
          </a:p>
        </p:txBody>
      </p:sp>
    </p:spTree>
    <p:extLst>
      <p:ext uri="{BB962C8B-B14F-4D97-AF65-F5344CB8AC3E}">
        <p14:creationId xmlns:p14="http://schemas.microsoft.com/office/powerpoint/2010/main" val="3270185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Late in 1533 Calvin was converted after reading Luther. His written account states:</a:t>
            </a:r>
          </a:p>
          <a:p>
            <a:r>
              <a:rPr lang="en-US" sz="2400" dirty="0"/>
              <a:t>“God by a sudden conversion subdued and brought my mind to a teachable frame, which was more hardened in such matters than might have been expected from one at my early period of life. Having thus received some taste and knowledge of true godliness, I was immediately inflamed with so intense a desire to make progress therein, that although I did not altogether leave off other studies, yet I pursued them with less </a:t>
            </a:r>
            <a:r>
              <a:rPr lang="en-US" sz="2400" dirty="0" err="1"/>
              <a:t>ardour</a:t>
            </a:r>
            <a:r>
              <a:rPr lang="en-US" sz="2400" dirty="0"/>
              <a:t>.”  ….</a:t>
            </a:r>
          </a:p>
          <a:p>
            <a:pPr marL="457200" indent="-457200">
              <a:buFont typeface="Arial" panose="020B0604020202020204" pitchFamily="34" charset="0"/>
              <a:buChar char="•"/>
            </a:pPr>
            <a:r>
              <a:rPr lang="en-US" sz="2400" dirty="0"/>
              <a:t>A second account declared: </a:t>
            </a:r>
          </a:p>
          <a:p>
            <a:r>
              <a:rPr lang="en-US" sz="2400" dirty="0"/>
              <a:t>“Being exceedingly alarmed at the misery into which I had fallen, and much more at that which threatened me in view of eternal death, I, duty bound, made it my first business to betake myself to your way, condemning my past life, not without groans and tears. And now, O Lord, what remains to a wretch like me, but instead of defense, earnestly to supplicate you not to judge that fearful abandonment of your Word according to its deserts, from which in your wondrous goodness you have at last delivered me.”</a:t>
            </a:r>
          </a:p>
          <a:p>
            <a:pPr marL="342900" indent="-342900">
              <a:buFont typeface="Arial" panose="020B0604020202020204" pitchFamily="34" charset="0"/>
              <a:buChar char="•"/>
            </a:pPr>
            <a:r>
              <a:rPr lang="en-US" sz="2400" dirty="0"/>
              <a:t>In March 1536 Calvin published the first edition of </a:t>
            </a:r>
            <a:r>
              <a:rPr lang="en-US" sz="2400" i="1" dirty="0"/>
              <a:t>Institutes of the Christian Religion </a:t>
            </a:r>
            <a:r>
              <a:rPr lang="en-US" sz="2400" dirty="0"/>
              <a:t>intended as an elementary manual for those who wanted to know something about the evangelical faith.</a:t>
            </a:r>
          </a:p>
        </p:txBody>
      </p:sp>
    </p:spTree>
    <p:extLst>
      <p:ext uri="{BB962C8B-B14F-4D97-AF65-F5344CB8AC3E}">
        <p14:creationId xmlns:p14="http://schemas.microsoft.com/office/powerpoint/2010/main" val="2475902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5632311"/>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Calvin published several later editions of the </a:t>
            </a:r>
            <a:r>
              <a:rPr lang="en-US" sz="2400" i="1" dirty="0"/>
              <a:t>Institutes.</a:t>
            </a:r>
            <a:r>
              <a:rPr lang="en-US" sz="2400" dirty="0"/>
              <a:t> The final edition had 80 chapters compared with six in the first edition.</a:t>
            </a:r>
          </a:p>
          <a:p>
            <a:pPr marL="342900" indent="-342900">
              <a:buFont typeface="Arial" panose="020B0604020202020204" pitchFamily="34" charset="0"/>
              <a:buChar char="•"/>
            </a:pPr>
            <a:r>
              <a:rPr lang="en-US" dirty="0"/>
              <a:t> </a:t>
            </a:r>
            <a:r>
              <a:rPr lang="en-US" sz="2400" dirty="0"/>
              <a:t>Calvin later wrote, "I labored at the task especially for our own Frenchmen, for I saw that many were hungering and thirsting after Christ and yet that only a very few had any real knowledge of him.“</a:t>
            </a:r>
          </a:p>
          <a:p>
            <a:pPr marL="342900" indent="-342900">
              <a:buFont typeface="Arial" panose="020B0604020202020204" pitchFamily="34" charset="0"/>
              <a:buChar char="•"/>
            </a:pPr>
            <a:r>
              <a:rPr lang="en-US" sz="2400" dirty="0"/>
              <a:t>The Edict of </a:t>
            </a:r>
            <a:r>
              <a:rPr lang="en-US" sz="2400" dirty="0" err="1"/>
              <a:t>Coucy</a:t>
            </a:r>
            <a:r>
              <a:rPr lang="en-US" sz="2400" dirty="0"/>
              <a:t> issued on July 16, 1535 freed all of the jailed heretics, and offered amnesty to the heretic exiles. Calvin returned to France in 1536 to assist his brother in resolving their father’s affairs following his death but decided that there was no future for him in France. In August he set off for Strasbourg, a free imperial city of the Holy Roman Empire and a refuge for reformers. Due to combat between French forces and troops of the Holy Roman Empire, he was forced to make a detour to the south, bringing him to Geneva.</a:t>
            </a:r>
          </a:p>
          <a:p>
            <a:pPr marL="342900" indent="-342900">
              <a:buFont typeface="Arial" panose="020B0604020202020204" pitchFamily="34" charset="0"/>
              <a:buChar char="•"/>
            </a:pPr>
            <a:r>
              <a:rPr lang="en-US" sz="2400" dirty="0"/>
              <a:t>Calvin had intended to stay only a single night, but William </a:t>
            </a:r>
            <a:r>
              <a:rPr lang="en-US" sz="2400" dirty="0" err="1"/>
              <a:t>Farel</a:t>
            </a:r>
            <a:r>
              <a:rPr lang="en-US" sz="2400" dirty="0"/>
              <a:t>, a fellow French reformer residing in the city, implored him to stay and assist him in his work of reforming the church there, insisting that it was his pious duty. Calvin, who reluctantly agreed to remain, later recounted:</a:t>
            </a:r>
            <a:endParaRPr lang="en-US" sz="2400" i="1" dirty="0"/>
          </a:p>
        </p:txBody>
      </p:sp>
    </p:spTree>
    <p:extLst>
      <p:ext uri="{BB962C8B-B14F-4D97-AF65-F5344CB8AC3E}">
        <p14:creationId xmlns:p14="http://schemas.microsoft.com/office/powerpoint/2010/main" val="2397828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6001643"/>
          </a:xfrm>
          <a:prstGeom prst="rect">
            <a:avLst/>
          </a:prstGeom>
          <a:solidFill>
            <a:srgbClr val="FFFFCC"/>
          </a:solidFill>
        </p:spPr>
        <p:txBody>
          <a:bodyPr wrap="square" rtlCol="0">
            <a:spAutoFit/>
          </a:bodyPr>
          <a:lstStyle/>
          <a:p>
            <a:pPr lvl="1"/>
            <a:r>
              <a:rPr lang="en-US" sz="2400" dirty="0"/>
              <a:t>“Then </a:t>
            </a:r>
            <a:r>
              <a:rPr lang="en-US" sz="2400" dirty="0" err="1"/>
              <a:t>Farel</a:t>
            </a:r>
            <a:r>
              <a:rPr lang="en-US" sz="2400" dirty="0"/>
              <a:t>, who was working with incredible zeal to promote the gospel, bent all his efforts to keep me in the city. And when he realized that I was determined to study in privacy in some obscure place, and saw that he gained nothing by entreaty, he descended to cursing, and said that God would surely curse my peace if I held back from giving help at a time of such great need. Terrified by his words, and conscious of my own timidity and cowardice, I gave up my journey and attempted to apply whatever gift I had in defense of my faith.”</a:t>
            </a:r>
          </a:p>
          <a:p>
            <a:pPr marL="342900" indent="-342900">
              <a:buFont typeface="Arial" panose="020B0604020202020204" pitchFamily="34" charset="0"/>
              <a:buChar char="•"/>
            </a:pPr>
            <a:r>
              <a:rPr lang="en-US" sz="2400" dirty="0"/>
              <a:t>He was given the title of "reader", which most likely meant that he could give expository lectures on the Bible. Sometime in 1537 he was selected to be a "pastor" although he never received any pastoral consecration. For the first time, the lawyer-theologian took up pastoral duties such as baptisms, weddings, and church services.</a:t>
            </a:r>
          </a:p>
          <a:p>
            <a:pPr marL="342900" indent="-342900">
              <a:buFont typeface="Arial" panose="020B0604020202020204" pitchFamily="34" charset="0"/>
              <a:buChar char="•"/>
            </a:pPr>
            <a:r>
              <a:rPr lang="en-US" sz="2400" dirty="0"/>
              <a:t>January 16, 1537, </a:t>
            </a:r>
            <a:r>
              <a:rPr lang="en-US" sz="2400" dirty="0" err="1"/>
              <a:t>Farel</a:t>
            </a:r>
            <a:r>
              <a:rPr lang="en-US" sz="2400" dirty="0"/>
              <a:t> and Calvin presented their </a:t>
            </a:r>
            <a:r>
              <a:rPr lang="en-US" sz="2400" i="1" dirty="0"/>
              <a:t>Articles on the Organization of the Church and its Worship at Geneva </a:t>
            </a:r>
            <a:r>
              <a:rPr lang="en-US" sz="2400" dirty="0"/>
              <a:t>to the city council.</a:t>
            </a:r>
            <a:r>
              <a:rPr lang="en-US" sz="2400" baseline="30000" dirty="0"/>
              <a:t> </a:t>
            </a:r>
            <a:r>
              <a:rPr lang="en-US" sz="2400" dirty="0"/>
              <a:t>It described how they celebrated the Eucharist, the reason for, and method of, excommunication, the requirement to subscribe to the confession of faith, the use of congregational singing in the liturgy, and the revision of marriage laws. The council accepted the document on the same day.</a:t>
            </a:r>
            <a:endParaRPr lang="en-US" sz="2400" i="1" dirty="0"/>
          </a:p>
        </p:txBody>
      </p:sp>
    </p:spTree>
    <p:extLst>
      <p:ext uri="{BB962C8B-B14F-4D97-AF65-F5344CB8AC3E}">
        <p14:creationId xmlns:p14="http://schemas.microsoft.com/office/powerpoint/2010/main" val="3262343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The council became reluctant to enforce the subscription requirement, when only a few citizens subscribed to their confession of faith. A number of political issues arose, culminating with the city of Bern’s proposal to use unleavened bread for the Eucharist. </a:t>
            </a:r>
            <a:r>
              <a:rPr lang="en-US" sz="2400" dirty="0" err="1"/>
              <a:t>Farel</a:t>
            </a:r>
            <a:r>
              <a:rPr lang="en-US" sz="2400" dirty="0"/>
              <a:t> and Calvin were unwilling to follow Bern's lead and delayed the use of such bread until a synod in Zurich could be convened to make the final decision. The council ordered Calvin and </a:t>
            </a:r>
            <a:r>
              <a:rPr lang="en-US" sz="2400" dirty="0" err="1"/>
              <a:t>Farel</a:t>
            </a:r>
            <a:r>
              <a:rPr lang="en-US" sz="2400" dirty="0"/>
              <a:t> to use unleavened bread for the Easter Eucharist. In protest, they refused to administer communion during the Easter service. A riot ensued and the next day, the council told </a:t>
            </a:r>
            <a:r>
              <a:rPr lang="en-US" sz="2400" dirty="0" err="1"/>
              <a:t>Farel</a:t>
            </a:r>
            <a:r>
              <a:rPr lang="en-US" sz="2400" dirty="0"/>
              <a:t> and Calvin to leave Geneva.</a:t>
            </a:r>
          </a:p>
          <a:p>
            <a:pPr marL="342900" indent="-342900">
              <a:buFont typeface="Arial" panose="020B0604020202020204" pitchFamily="34" charset="0"/>
              <a:buChar char="•"/>
            </a:pPr>
            <a:r>
              <a:rPr lang="en-US" sz="2400" dirty="0"/>
              <a:t>The resulting synod in Zurich placed most of the blame on Calvin for not being sympathetic enough toward the people of Geneva. It asked Bern to mediate with the aim of restoring the two ministers. The Geneva council refused to readmit the two men, who then took refuge in Basel. </a:t>
            </a:r>
          </a:p>
          <a:p>
            <a:pPr marL="342900" indent="-342900">
              <a:buFont typeface="Arial" panose="020B0604020202020204" pitchFamily="34" charset="0"/>
              <a:buChar char="•"/>
            </a:pPr>
            <a:r>
              <a:rPr lang="en-US" sz="2400" dirty="0" err="1"/>
              <a:t>Farel</a:t>
            </a:r>
            <a:r>
              <a:rPr lang="en-US" sz="2400" dirty="0"/>
              <a:t> received an invitation to lead the church in Neuchâtel. Calvin was invited to lead a church of French refugees in Strasbourg by that city's leading reformer, Martin </a:t>
            </a:r>
            <a:r>
              <a:rPr lang="en-US" sz="2400" dirty="0" err="1"/>
              <a:t>Bucer</a:t>
            </a:r>
            <a:r>
              <a:rPr lang="en-US" sz="2400" dirty="0"/>
              <a:t>. By September 1538 Calvin had taken up his new position in Strasbourg expecting that it would be permanent; a few months later, he applied for and was granted citizenship of the city.</a:t>
            </a:r>
            <a:endParaRPr lang="en-US" sz="2400" i="1" dirty="0"/>
          </a:p>
        </p:txBody>
      </p:sp>
    </p:spTree>
    <p:extLst>
      <p:ext uri="{BB962C8B-B14F-4D97-AF65-F5344CB8AC3E}">
        <p14:creationId xmlns:p14="http://schemas.microsoft.com/office/powerpoint/2010/main" val="1467207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Calvin ministered to 400–500 members in his church. He preached or lectured every day, with two sermons on Sunday. Communion was celebrated monthly and congregational singing of the psalms was encouraged.</a:t>
            </a:r>
            <a:r>
              <a:rPr lang="en-US" sz="2400" baseline="30000" dirty="0"/>
              <a:t> </a:t>
            </a:r>
            <a:r>
              <a:rPr lang="en-US" sz="2400" dirty="0"/>
              <a:t>He also worked on the second edition of the </a:t>
            </a:r>
            <a:r>
              <a:rPr lang="en-US" sz="2400" i="1" dirty="0"/>
              <a:t>Institutes</a:t>
            </a:r>
            <a:r>
              <a:rPr lang="en-US" sz="2400" dirty="0"/>
              <a:t>. </a:t>
            </a:r>
          </a:p>
          <a:p>
            <a:pPr marL="342900" indent="-342900">
              <a:buFont typeface="Arial" panose="020B0604020202020204" pitchFamily="34" charset="0"/>
              <a:buChar char="•"/>
            </a:pPr>
            <a:r>
              <a:rPr lang="en-US" sz="2400" dirty="0"/>
              <a:t>The second edition was published in 1539. Calvin systematically presented the main doctrines from the Bible, enlarging the book from six chapters to seventeen. </a:t>
            </a:r>
          </a:p>
          <a:p>
            <a:pPr marL="342900" indent="-342900">
              <a:buFont typeface="Arial" panose="020B0604020202020204" pitchFamily="34" charset="0"/>
              <a:buChar char="•"/>
            </a:pPr>
            <a:r>
              <a:rPr lang="en-US" sz="2400" dirty="0"/>
              <a:t>In March 1540 his  </a:t>
            </a:r>
            <a:r>
              <a:rPr lang="en-US" sz="2400" i="1" dirty="0"/>
              <a:t>Commentary on Romans</a:t>
            </a:r>
            <a:r>
              <a:rPr lang="en-US" sz="2400" dirty="0"/>
              <a:t> was published. It included his own Latin translation from the Greek rather than using the Latin Vulgate.</a:t>
            </a:r>
          </a:p>
          <a:p>
            <a:pPr marL="342900" indent="-342900">
              <a:buFont typeface="Arial" panose="020B0604020202020204" pitchFamily="34" charset="0"/>
              <a:buChar char="•"/>
            </a:pPr>
            <a:r>
              <a:rPr lang="en-US" sz="2400" dirty="0"/>
              <a:t>In 1540 his friends urged him to marry. Calvin wrote: </a:t>
            </a:r>
          </a:p>
          <a:p>
            <a:pPr lvl="1"/>
            <a:r>
              <a:rPr lang="en-US" sz="2400" dirty="0"/>
              <a:t>“I, who have the air of being so hostile to celibacy, I am still not married and do not know whether I will ever be. If I take a wife it will be because, being better freed from numerous worries, I can devote myself to the Lord.”</a:t>
            </a:r>
          </a:p>
          <a:p>
            <a:pPr marL="342900" indent="-342900">
              <a:buFont typeface="Arial" panose="020B0604020202020204" pitchFamily="34" charset="0"/>
              <a:buChar char="•"/>
            </a:pPr>
            <a:r>
              <a:rPr lang="en-US" sz="2400" dirty="0"/>
              <a:t>Calvin sees a wife as helpful to ministry. Paul’s opinion is that a wife is a a hindrance.</a:t>
            </a:r>
          </a:p>
          <a:p>
            <a:r>
              <a:rPr lang="en-US" sz="2400" b="1" dirty="0">
                <a:solidFill>
                  <a:srgbClr val="0070C0"/>
                </a:solidFill>
              </a:rPr>
              <a:t>The unmarried man is anxious about the things of the Lord, how to please the Lord.  But the married man is anxious about worldly things, how to please his wife, and his interests are divided. </a:t>
            </a:r>
            <a:r>
              <a:rPr lang="en-US" sz="2400" dirty="0">
                <a:solidFill>
                  <a:srgbClr val="0070C0"/>
                </a:solidFill>
              </a:rPr>
              <a:t> 1 Corinthians 7:32 - 34</a:t>
            </a:r>
            <a:endParaRPr lang="en-US" sz="2400" b="1" dirty="0">
              <a:solidFill>
                <a:srgbClr val="0070C0"/>
              </a:solidFill>
            </a:endParaRPr>
          </a:p>
        </p:txBody>
      </p:sp>
    </p:spTree>
    <p:extLst>
      <p:ext uri="{BB962C8B-B14F-4D97-AF65-F5344CB8AC3E}">
        <p14:creationId xmlns:p14="http://schemas.microsoft.com/office/powerpoint/2010/main" val="1360827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5632311"/>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Calvin reluctantly agreed to marry a young woman from a noble family if she would learn French. The wedding was planned for March 1540, but it never took place. He later wrote that he would never think of marrying her, "unless the Lord had entirely bereft me of my wits". In August 1540 he married, a widow who had two children from her first marriage.</a:t>
            </a:r>
          </a:p>
          <a:p>
            <a:pPr marL="342900" indent="-342900">
              <a:buFont typeface="Arial" panose="020B0604020202020204" pitchFamily="34" charset="0"/>
              <a:buChar char="•"/>
            </a:pPr>
            <a:r>
              <a:rPr lang="en-US" sz="2400" dirty="0"/>
              <a:t>Very little is known about Calvin's personal life following his return to Geneva. His house and furniture were owned by the council. The house was big enough to accommodate his family as well as Antoine's family and some servants. </a:t>
            </a:r>
          </a:p>
          <a:p>
            <a:pPr marL="342900" indent="-342900">
              <a:buFont typeface="Arial" panose="020B0604020202020204" pitchFamily="34" charset="0"/>
              <a:buChar char="•"/>
            </a:pPr>
            <a:r>
              <a:rPr lang="en-US" sz="2400" dirty="0"/>
              <a:t>On 28 July 1542, </a:t>
            </a:r>
            <a:r>
              <a:rPr lang="en-US" sz="2400" dirty="0" err="1"/>
              <a:t>Idelette</a:t>
            </a:r>
            <a:r>
              <a:rPr lang="en-US" sz="2400" dirty="0"/>
              <a:t> gave birth to a son, but he was born prematurely and survived only briefly. </a:t>
            </a:r>
            <a:r>
              <a:rPr lang="en-US" sz="2400" dirty="0" err="1"/>
              <a:t>Idelette</a:t>
            </a:r>
            <a:r>
              <a:rPr lang="en-US" sz="2400" dirty="0"/>
              <a:t> fell ill in 1545 and died on 29 March 1549. Calvin never married again. He expressed his sorrow in a letter:</a:t>
            </a:r>
          </a:p>
          <a:p>
            <a:pPr lvl="2"/>
            <a:r>
              <a:rPr lang="en-US" sz="2400" dirty="0"/>
              <a:t>I have been bereaved of the best friend of my life, of one who, if it has been so ordained, would willingly have shared not only my poverty but also my death. During her life she was the faithful helper of my ministry. From her I never experienced the slightest hindrance.</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107470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838</Words>
  <Application>Microsoft Office PowerPoint</Application>
  <PresentationFormat>Widescreen</PresentationFormat>
  <Paragraphs>66</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Discipleship:  An  Introduction to  Systematic Theology and  Apologetics</vt:lpstr>
      <vt:lpstr> The Reformation – Calvin’s Switzerland </vt:lpstr>
      <vt:lpstr> The Reformation – John Calvin July 10, 1509 – May 27, 1564 </vt:lpstr>
      <vt:lpstr> The Reformation – John Calvin July 10, 1509 – May 27, 1564 </vt:lpstr>
      <vt:lpstr> The Reformation – John Calvin July 10, 1509 – May 27, 1564 </vt:lpstr>
      <vt:lpstr> The Reformation – John Calvin July 10, 1509 – May 27, 1564 </vt:lpstr>
      <vt:lpstr> The Reformation – John Calvin July 10, 1509 – May 27, 1564 </vt:lpstr>
      <vt:lpstr> The Reformation – John Calvin July 10, 1509 – May 27, 1564 </vt:lpstr>
      <vt:lpstr> The Reformation – John Calvin July 10, 1509 – May 27, 1564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2018-02-19T00:07:31Z</dcterms:created>
  <dcterms:modified xsi:type="dcterms:W3CDTF">2018-02-19T00:15:16Z</dcterms:modified>
</cp:coreProperties>
</file>