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24B768-E338-473F-9EAE-FF3AC8BC5BA3}" type="datetimeFigureOut">
              <a:rPr lang="en-US" smtClean="0"/>
              <a:t>3/4/2018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2422CD-CEC5-4EEC-92E9-190CFF497DF3}" type="slidenum">
              <a:rPr lang="en-US" smtClean="0"/>
              <a:t>‹#›</a:t>
            </a:fld>
            <a:endParaRPr lang="en-US"/>
          </a:p>
        </p:txBody>
      </p:sp>
    </p:spTree>
    <p:extLst>
      <p:ext uri="{BB962C8B-B14F-4D97-AF65-F5344CB8AC3E}">
        <p14:creationId xmlns:p14="http://schemas.microsoft.com/office/powerpoint/2010/main" val="3635546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2</a:t>
            </a:fld>
            <a:endParaRPr lang="en-US" dirty="0"/>
          </a:p>
        </p:txBody>
      </p:sp>
    </p:spTree>
    <p:extLst>
      <p:ext uri="{BB962C8B-B14F-4D97-AF65-F5344CB8AC3E}">
        <p14:creationId xmlns:p14="http://schemas.microsoft.com/office/powerpoint/2010/main" val="1495442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11</a:t>
            </a:fld>
            <a:endParaRPr lang="en-US" dirty="0"/>
          </a:p>
        </p:txBody>
      </p:sp>
    </p:spTree>
    <p:extLst>
      <p:ext uri="{BB962C8B-B14F-4D97-AF65-F5344CB8AC3E}">
        <p14:creationId xmlns:p14="http://schemas.microsoft.com/office/powerpoint/2010/main" val="1875622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3</a:t>
            </a:fld>
            <a:endParaRPr lang="en-US" dirty="0"/>
          </a:p>
        </p:txBody>
      </p:sp>
    </p:spTree>
    <p:extLst>
      <p:ext uri="{BB962C8B-B14F-4D97-AF65-F5344CB8AC3E}">
        <p14:creationId xmlns:p14="http://schemas.microsoft.com/office/powerpoint/2010/main" val="224887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4</a:t>
            </a:fld>
            <a:endParaRPr lang="en-US" dirty="0"/>
          </a:p>
        </p:txBody>
      </p:sp>
    </p:spTree>
    <p:extLst>
      <p:ext uri="{BB962C8B-B14F-4D97-AF65-F5344CB8AC3E}">
        <p14:creationId xmlns:p14="http://schemas.microsoft.com/office/powerpoint/2010/main" val="165129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5</a:t>
            </a:fld>
            <a:endParaRPr lang="en-US" dirty="0"/>
          </a:p>
        </p:txBody>
      </p:sp>
    </p:spTree>
    <p:extLst>
      <p:ext uri="{BB962C8B-B14F-4D97-AF65-F5344CB8AC3E}">
        <p14:creationId xmlns:p14="http://schemas.microsoft.com/office/powerpoint/2010/main" val="1487146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6</a:t>
            </a:fld>
            <a:endParaRPr lang="en-US" dirty="0"/>
          </a:p>
        </p:txBody>
      </p:sp>
    </p:spTree>
    <p:extLst>
      <p:ext uri="{BB962C8B-B14F-4D97-AF65-F5344CB8AC3E}">
        <p14:creationId xmlns:p14="http://schemas.microsoft.com/office/powerpoint/2010/main" val="1797011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7</a:t>
            </a:fld>
            <a:endParaRPr lang="en-US" dirty="0"/>
          </a:p>
        </p:txBody>
      </p:sp>
    </p:spTree>
    <p:extLst>
      <p:ext uri="{BB962C8B-B14F-4D97-AF65-F5344CB8AC3E}">
        <p14:creationId xmlns:p14="http://schemas.microsoft.com/office/powerpoint/2010/main" val="39082627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8</a:t>
            </a:fld>
            <a:endParaRPr lang="en-US" dirty="0"/>
          </a:p>
        </p:txBody>
      </p:sp>
    </p:spTree>
    <p:extLst>
      <p:ext uri="{BB962C8B-B14F-4D97-AF65-F5344CB8AC3E}">
        <p14:creationId xmlns:p14="http://schemas.microsoft.com/office/powerpoint/2010/main" val="6961586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9</a:t>
            </a:fld>
            <a:endParaRPr lang="en-US" dirty="0"/>
          </a:p>
        </p:txBody>
      </p:sp>
    </p:spTree>
    <p:extLst>
      <p:ext uri="{BB962C8B-B14F-4D97-AF65-F5344CB8AC3E}">
        <p14:creationId xmlns:p14="http://schemas.microsoft.com/office/powerpoint/2010/main" val="1885723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8B5312-EFF3-4B6A-A77D-A1A8B0EB06A7}" type="slidenum">
              <a:rPr lang="en-US" smtClean="0"/>
              <a:t>10</a:t>
            </a:fld>
            <a:endParaRPr lang="en-US" dirty="0"/>
          </a:p>
        </p:txBody>
      </p:sp>
    </p:spTree>
    <p:extLst>
      <p:ext uri="{BB962C8B-B14F-4D97-AF65-F5344CB8AC3E}">
        <p14:creationId xmlns:p14="http://schemas.microsoft.com/office/powerpoint/2010/main" val="31214977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4CCA-AE80-4C9F-9853-85286C81CB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2CE807-7689-4614-9317-EE1BECC0FF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C98EF6-B061-4F00-9B6D-7B2052928C21}"/>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5A3D04A5-B363-4423-8CB2-E91DC7028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F3DEF-09AA-4160-8D08-206E88C66B8D}"/>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563294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2966A-7676-4A64-AE15-462EA77CD4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565EE1-4426-45A4-89BD-3E7863E83E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C3D89D-1669-44B8-BFFD-F8CE6BD371CA}"/>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BEADCC16-0988-4F7D-A60D-BC0D5B938F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316457-74D9-40B5-9CF4-809A4D542539}"/>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998161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8D2E7A-AAA8-46BA-A993-8BC4A9E528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C7EEC4-7AB5-4A0D-8B71-FC14EBFDF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C44A62-94D4-439C-81E8-10A987572F2C}"/>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8ABB0462-E92E-4F3A-83DF-5DA4725D32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2031E5-D1BA-4882-8F18-F5053887B980}"/>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1612593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E44D0-6F08-4839-9821-68B93E594E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A9D35D-B8E7-42AD-8532-281B1EE003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5570E-410C-40B1-8A13-9A2276759331}"/>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5DFFE616-31B9-4CF1-A634-F489343D90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0A4AAD-BC2C-46A1-B020-FFE0CEF8BAEF}"/>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3151615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60528-BD43-4794-A067-D7B67A47FE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DD4702-4805-4B28-9FDE-45BF1D7CF3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F15BDC2-4EC9-46C2-80AF-2ABCA3718E8D}"/>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ABDE3581-5501-4B39-8900-885EF37100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0B10A8-2F5C-4B1E-BF87-B754017017EC}"/>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1666784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A9D22-BA60-4092-B8C5-BE7F7BD5A2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8B5B44-6412-490E-B456-8DEA8364EB3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6C3AB0-C8D7-4A04-8B68-120B33165D9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E5E696-5EEC-452B-9911-32807D9A6F2B}"/>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6" name="Footer Placeholder 5">
            <a:extLst>
              <a:ext uri="{FF2B5EF4-FFF2-40B4-BE49-F238E27FC236}">
                <a16:creationId xmlns:a16="http://schemas.microsoft.com/office/drawing/2014/main" id="{6BBB736E-D038-47D1-A8F6-BE46BC63C9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189A1B-8D39-4F79-9175-8A1C389EF5D7}"/>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2967066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A8A68-70D6-4063-8BF8-D9C91E467E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2BE04CA-8437-4116-9F49-F551921592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20B32EC-478B-46E5-9989-6DA85D3C3D8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956AA51-4140-4655-9771-5C0F87DDBD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B6A8FC-013D-4A1D-9BFA-66B6FC8556B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FDD34DA-AAD3-4AC5-BCCA-684F230627FA}"/>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8" name="Footer Placeholder 7">
            <a:extLst>
              <a:ext uri="{FF2B5EF4-FFF2-40B4-BE49-F238E27FC236}">
                <a16:creationId xmlns:a16="http://schemas.microsoft.com/office/drawing/2014/main" id="{6142EC5E-FBBD-4334-9437-FD0AE243EA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9D939C2-C0E8-42F7-9B31-9A7B12315A87}"/>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265938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0BF39-5D88-4282-A429-9F359EC255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4CAFAFE-8EE2-4101-94E4-F8E0A0CFBC68}"/>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4" name="Footer Placeholder 3">
            <a:extLst>
              <a:ext uri="{FF2B5EF4-FFF2-40B4-BE49-F238E27FC236}">
                <a16:creationId xmlns:a16="http://schemas.microsoft.com/office/drawing/2014/main" id="{30D1FA94-DED3-46C8-BD5C-E4F59130289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3F618C-F274-4D48-BD2E-3731686E413E}"/>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145129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CA64DD-F20A-486E-BCD4-16EA9508DF8E}"/>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3" name="Footer Placeholder 2">
            <a:extLst>
              <a:ext uri="{FF2B5EF4-FFF2-40B4-BE49-F238E27FC236}">
                <a16:creationId xmlns:a16="http://schemas.microsoft.com/office/drawing/2014/main" id="{E8126915-0E9E-4737-8BEA-FCFA5794D4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50F0BD9-8025-4A1E-A3E4-DDFE8DFFAD7A}"/>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23231205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A088B-1764-45A8-93D2-CA8987C5D2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8D4039-98FC-4F68-BACD-C64709BA0B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6630235-27E5-41C2-975F-94A56EBAF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6C4BFC-3E23-421B-ABF4-03CD230DA009}"/>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6" name="Footer Placeholder 5">
            <a:extLst>
              <a:ext uri="{FF2B5EF4-FFF2-40B4-BE49-F238E27FC236}">
                <a16:creationId xmlns:a16="http://schemas.microsoft.com/office/drawing/2014/main" id="{EA8BB73A-9183-4D0D-8F50-77CECAD3B3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98131C-077B-4DE8-8B25-0AB64193F5E2}"/>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277780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27E65-192E-4864-B0DB-AA2C53825EB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189877-8770-488C-A03F-52C5014251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8A5E7F-5306-4CC0-8CFB-556DDD5046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E7D227D-DA8E-4F31-9451-73D66AD7FC9B}"/>
              </a:ext>
            </a:extLst>
          </p:cNvPr>
          <p:cNvSpPr>
            <a:spLocks noGrp="1"/>
          </p:cNvSpPr>
          <p:nvPr>
            <p:ph type="dt" sz="half" idx="10"/>
          </p:nvPr>
        </p:nvSpPr>
        <p:spPr/>
        <p:txBody>
          <a:bodyPr/>
          <a:lstStyle/>
          <a:p>
            <a:fld id="{433CFCF8-EE47-47E2-998D-AD0B3C688B59}" type="datetimeFigureOut">
              <a:rPr lang="en-US" smtClean="0"/>
              <a:t>3/4/2018</a:t>
            </a:fld>
            <a:endParaRPr lang="en-US"/>
          </a:p>
        </p:txBody>
      </p:sp>
      <p:sp>
        <p:nvSpPr>
          <p:cNvPr id="6" name="Footer Placeholder 5">
            <a:extLst>
              <a:ext uri="{FF2B5EF4-FFF2-40B4-BE49-F238E27FC236}">
                <a16:creationId xmlns:a16="http://schemas.microsoft.com/office/drawing/2014/main" id="{9640028D-8AD1-4CE1-9E46-1031E13501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CB6653-32D6-42E2-AE2C-8A84B8C0E8FF}"/>
              </a:ext>
            </a:extLst>
          </p:cNvPr>
          <p:cNvSpPr>
            <a:spLocks noGrp="1"/>
          </p:cNvSpPr>
          <p:nvPr>
            <p:ph type="sldNum" sz="quarter" idx="12"/>
          </p:nvPr>
        </p:nvSpPr>
        <p:spPr/>
        <p:txBody>
          <a:bodyPr/>
          <a:lstStyle/>
          <a:p>
            <a:fld id="{CBAA79AC-1BD7-4449-A6FA-705FCE0BD9E7}" type="slidenum">
              <a:rPr lang="en-US" smtClean="0"/>
              <a:t>‹#›</a:t>
            </a:fld>
            <a:endParaRPr lang="en-US"/>
          </a:p>
        </p:txBody>
      </p:sp>
    </p:spTree>
    <p:extLst>
      <p:ext uri="{BB962C8B-B14F-4D97-AF65-F5344CB8AC3E}">
        <p14:creationId xmlns:p14="http://schemas.microsoft.com/office/powerpoint/2010/main" val="889607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0353B9-A142-4591-8597-E11738BB6B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8C86C1-203A-4D0F-A7DE-DA5B082F45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EA6E4B-FF98-40C7-81B6-7F9323CFD3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CFCF8-EE47-47E2-998D-AD0B3C688B59}" type="datetimeFigureOut">
              <a:rPr lang="en-US" smtClean="0"/>
              <a:t>3/4/2018</a:t>
            </a:fld>
            <a:endParaRPr lang="en-US"/>
          </a:p>
        </p:txBody>
      </p:sp>
      <p:sp>
        <p:nvSpPr>
          <p:cNvPr id="5" name="Footer Placeholder 4">
            <a:extLst>
              <a:ext uri="{FF2B5EF4-FFF2-40B4-BE49-F238E27FC236}">
                <a16:creationId xmlns:a16="http://schemas.microsoft.com/office/drawing/2014/main" id="{678EC2B9-77F7-4D9F-ACC5-B66C978E8A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97DA35-37F9-45DF-8F99-F59DBF6EC5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AA79AC-1BD7-4449-A6FA-705FCE0BD9E7}" type="slidenum">
              <a:rPr lang="en-US" smtClean="0"/>
              <a:t>‹#›</a:t>
            </a:fld>
            <a:endParaRPr lang="en-US"/>
          </a:p>
        </p:txBody>
      </p:sp>
    </p:spTree>
    <p:extLst>
      <p:ext uri="{BB962C8B-B14F-4D97-AF65-F5344CB8AC3E}">
        <p14:creationId xmlns:p14="http://schemas.microsoft.com/office/powerpoint/2010/main" val="3501842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240124" y="179296"/>
            <a:ext cx="9711752" cy="4304780"/>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240124" y="4956276"/>
            <a:ext cx="9711752" cy="1655762"/>
          </a:xfrm>
          <a:solidFill>
            <a:srgbClr val="FFFFCC"/>
          </a:solidFill>
        </p:spPr>
        <p:txBody>
          <a:bodyPr>
            <a:normAutofit/>
          </a:bodyPr>
          <a:lstStyle/>
          <a:p>
            <a:r>
              <a:rPr lang="en-US" sz="3600" dirty="0"/>
              <a:t>The Doctrines of Redemption: The Reformers</a:t>
            </a:r>
            <a:endParaRPr lang="en-US" sz="2800" dirty="0"/>
          </a:p>
          <a:p>
            <a:r>
              <a:rPr lang="en-US" b="1" dirty="0">
                <a:solidFill>
                  <a:srgbClr val="0070C0"/>
                </a:solidFill>
              </a:rPr>
              <a:t>The Heights Church March 4, 2018</a:t>
            </a:r>
          </a:p>
        </p:txBody>
      </p:sp>
    </p:spTree>
    <p:extLst>
      <p:ext uri="{BB962C8B-B14F-4D97-AF65-F5344CB8AC3E}">
        <p14:creationId xmlns:p14="http://schemas.microsoft.com/office/powerpoint/2010/main" val="309533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5878532"/>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Calvin's authority was practically uncontested during his final years, and he enjoyed an international reputation as a reformer distinct from Martin Luther.</a:t>
            </a:r>
          </a:p>
          <a:p>
            <a:pPr marL="342900" indent="-342900">
              <a:buFont typeface="Arial" panose="020B0604020202020204" pitchFamily="34" charset="0"/>
              <a:buChar char="•"/>
            </a:pPr>
            <a:r>
              <a:rPr lang="en-US" sz="2400" dirty="0"/>
              <a:t>Calvin’s turned his attention to the creation of a College, in Geneva. It opened  June 5,  1559. Although the school was a single institution, it was divided into two parts: a grammar school called the </a:t>
            </a:r>
            <a:r>
              <a:rPr lang="en-US" sz="2400" i="1" dirty="0" err="1"/>
              <a:t>collège</a:t>
            </a:r>
            <a:r>
              <a:rPr lang="en-US" sz="2400" dirty="0"/>
              <a:t> and an advanced school called the </a:t>
            </a:r>
            <a:r>
              <a:rPr lang="en-US" sz="2400" i="1" dirty="0" err="1"/>
              <a:t>académie</a:t>
            </a:r>
            <a:r>
              <a:rPr lang="en-US" sz="2400" dirty="0"/>
              <a:t>.  Within five years there were 1,200 students in the grammar school and 300 in the advanced school. The </a:t>
            </a:r>
            <a:r>
              <a:rPr lang="en-US" sz="2400" i="1" dirty="0" err="1"/>
              <a:t>collège</a:t>
            </a:r>
            <a:r>
              <a:rPr lang="en-US" sz="2400" dirty="0"/>
              <a:t> eventually became the Collège Calvin, one of the college preparatory schools of Geneva; the </a:t>
            </a:r>
            <a:r>
              <a:rPr lang="en-US" sz="2400" i="1" dirty="0" err="1"/>
              <a:t>académie</a:t>
            </a:r>
            <a:r>
              <a:rPr lang="en-US" sz="2400" dirty="0"/>
              <a:t> became the University of Geneva.</a:t>
            </a:r>
          </a:p>
          <a:p>
            <a:pPr marL="342900" indent="-342900">
              <a:buFont typeface="Arial" panose="020B0604020202020204" pitchFamily="34" charset="0"/>
              <a:buChar char="•"/>
            </a:pPr>
            <a:r>
              <a:rPr lang="en-US" sz="2400" dirty="0"/>
              <a:t>He also attempted to reform France. At least 100 ministers were sent from Geneva to start protestant churches in France. However, the French government severely persecuted protestants and the effort failed.</a:t>
            </a:r>
          </a:p>
          <a:p>
            <a:pPr marL="342900" indent="-342900">
              <a:buFont typeface="Arial" panose="020B0604020202020204" pitchFamily="34" charset="0"/>
              <a:buChar char="•"/>
            </a:pPr>
            <a:r>
              <a:rPr lang="en-US" sz="2400" dirty="0"/>
              <a:t>When Calvin died his body lay in state, but so many people came that the reformers were afraid that they would be accused of fostering a new saint's cult. He was buried in an unmarked grave. A stone was added in the 19th century to mark a grave traditionally thought to be Calvin’s.</a:t>
            </a:r>
          </a:p>
          <a:p>
            <a:endParaRPr lang="en-US" sz="2400" baseline="30000" dirty="0"/>
          </a:p>
        </p:txBody>
      </p:sp>
    </p:spTree>
    <p:extLst>
      <p:ext uri="{BB962C8B-B14F-4D97-AF65-F5344CB8AC3E}">
        <p14:creationId xmlns:p14="http://schemas.microsoft.com/office/powerpoint/2010/main" val="1030762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91237" y="586409"/>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While Luther is credited with starting the reformation, Calvin had the most significant influence on Protestantism. </a:t>
            </a:r>
            <a:r>
              <a:rPr lang="en-US" dirty="0"/>
              <a:t> </a:t>
            </a:r>
            <a:r>
              <a:rPr lang="en-US" sz="2400" dirty="0"/>
              <a:t>By the end of his life he became the leading voice in the wider Reformed world as it began to develop in Scotland, England, France, and the Netherlands. Much of his influence comes down to two major factors: the clarity of his writing and the translation of the </a:t>
            </a:r>
            <a:r>
              <a:rPr lang="en-US" sz="2400" i="1" dirty="0"/>
              <a:t>Institutes</a:t>
            </a:r>
            <a:r>
              <a:rPr lang="en-US" sz="2400" dirty="0"/>
              <a:t> into other languages, especially English.</a:t>
            </a:r>
          </a:p>
          <a:p>
            <a:pPr marL="342900" indent="-342900">
              <a:buFont typeface="Arial" panose="020B0604020202020204" pitchFamily="34" charset="0"/>
              <a:buChar char="•"/>
            </a:pPr>
            <a:r>
              <a:rPr lang="en-US" sz="2400" dirty="0"/>
              <a:t>Calvin’s articulation of reformed theology not only resulted in church bodies named "Presbyterian" or "Reformed" (including many Baptist groups) and the Puritans, but the Arminian churches as well because they arose out of their objections to reformed theology.</a:t>
            </a:r>
          </a:p>
          <a:p>
            <a:pPr marL="342900" indent="-342900">
              <a:buFont typeface="Arial" panose="020B0604020202020204" pitchFamily="34" charset="0"/>
              <a:buChar char="•"/>
            </a:pPr>
            <a:r>
              <a:rPr lang="en-US" sz="2400" dirty="0"/>
              <a:t>Outside the church, his ideas have been blamed for and credited with (depending on your view) the rise of capitalism, individualism, and democracy.</a:t>
            </a:r>
          </a:p>
          <a:p>
            <a:pPr marL="342900" indent="-342900">
              <a:buFont typeface="Arial" panose="020B0604020202020204" pitchFamily="34" charset="0"/>
              <a:buChar char="•"/>
            </a:pPr>
            <a:r>
              <a:rPr lang="en-US" sz="2400" dirty="0"/>
              <a:t>The late 20</a:t>
            </a:r>
            <a:r>
              <a:rPr lang="en-US" sz="2400" baseline="30000" dirty="0"/>
              <a:t>th</a:t>
            </a:r>
            <a:r>
              <a:rPr lang="en-US" sz="2400" dirty="0"/>
              <a:t> century saw a resurgence in Calvinism. In its’ March 12, 2009 issue Time Magazine listed what it called the “New Calvinism” as one of 10 Ideas Changing the World Right Now. Quoting “Ted Olsen, managing editor at </a:t>
            </a:r>
            <a:r>
              <a:rPr lang="en-US" sz="2400" i="1" dirty="0"/>
              <a:t>Christianity Today, </a:t>
            </a:r>
            <a:r>
              <a:rPr lang="en-US" sz="2400" dirty="0"/>
              <a:t>they said, </a:t>
            </a:r>
            <a:r>
              <a:rPr lang="en-US" sz="2400" dirty="0">
                <a:solidFill>
                  <a:srgbClr val="0070C0"/>
                </a:solidFill>
              </a:rPr>
              <a:t>"everyone knows where the energy and the passion are in the Evangelical world — with the pioneering new-Calvinist John Piper of Minneapolis, Seattle's pugnacious Mark Driscoll and Albert Mohler, head of the Southern Seminary of the huge Southern Baptist Convention.”</a:t>
            </a:r>
          </a:p>
        </p:txBody>
      </p:sp>
    </p:spTree>
    <p:extLst>
      <p:ext uri="{BB962C8B-B14F-4D97-AF65-F5344CB8AC3E}">
        <p14:creationId xmlns:p14="http://schemas.microsoft.com/office/powerpoint/2010/main" val="3438312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 Modern Jewish Holidays – Purim (Wednesday February 28, 2018)</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752076"/>
            <a:ext cx="11523321" cy="5859780"/>
          </a:xfrm>
          <a:solidFill>
            <a:srgbClr val="FFFFCC"/>
          </a:solidFill>
        </p:spPr>
        <p:txBody>
          <a:bodyPr>
            <a:normAutofit/>
          </a:bodyPr>
          <a:lstStyle/>
          <a:p>
            <a:r>
              <a:rPr lang="en-US" sz="2400" b="1" dirty="0">
                <a:solidFill>
                  <a:srgbClr val="0070C0"/>
                </a:solidFill>
                <a:latin typeface="Arial" panose="020B0604020202020204" pitchFamily="34" charset="0"/>
                <a:cs typeface="Arial" panose="020B0604020202020204" pitchFamily="34" charset="0"/>
              </a:rPr>
              <a:t>Purim is not a required holiday in the Torah.</a:t>
            </a:r>
          </a:p>
          <a:p>
            <a:r>
              <a:rPr lang="en-US" sz="2400" b="1" dirty="0">
                <a:solidFill>
                  <a:srgbClr val="0070C0"/>
                </a:solidFill>
                <a:latin typeface="Arial" panose="020B0604020202020204" pitchFamily="34" charset="0"/>
                <a:cs typeface="Arial" panose="020B0604020202020204" pitchFamily="34" charset="0"/>
              </a:rPr>
              <a:t>There is no single agreed upon explanation for the origin of Purim.</a:t>
            </a:r>
          </a:p>
          <a:p>
            <a:r>
              <a:rPr lang="en-US" sz="2400" b="1" dirty="0">
                <a:solidFill>
                  <a:srgbClr val="0070C0"/>
                </a:solidFill>
                <a:latin typeface="Arial" panose="020B0604020202020204" pitchFamily="34" charset="0"/>
                <a:cs typeface="Arial" panose="020B0604020202020204" pitchFamily="34" charset="0"/>
              </a:rPr>
              <a:t>Purim is celebrated on the 14th day of the Hebrew month of Adar or Adar II in Leap Years.</a:t>
            </a:r>
          </a:p>
          <a:p>
            <a:r>
              <a:rPr lang="en-US" sz="2400" b="1" dirty="0">
                <a:solidFill>
                  <a:srgbClr val="0070C0"/>
                </a:solidFill>
                <a:latin typeface="Arial" panose="020B0604020202020204" pitchFamily="34" charset="0"/>
                <a:cs typeface="Arial" panose="020B0604020202020204" pitchFamily="34" charset="0"/>
              </a:rPr>
              <a:t>It honors the deliverance of the Jews through the efforts of Queen Esther.</a:t>
            </a:r>
          </a:p>
          <a:p>
            <a:r>
              <a:rPr lang="en-US" sz="2400" b="1" dirty="0">
                <a:solidFill>
                  <a:srgbClr val="0070C0"/>
                </a:solidFill>
                <a:latin typeface="Arial" panose="020B0604020202020204" pitchFamily="34" charset="0"/>
                <a:cs typeface="Arial" panose="020B0604020202020204" pitchFamily="34" charset="0"/>
              </a:rPr>
              <a:t>The Book of Esther is read in synagogues.</a:t>
            </a:r>
          </a:p>
          <a:p>
            <a:r>
              <a:rPr lang="en-US" sz="2400" b="1" dirty="0">
                <a:solidFill>
                  <a:srgbClr val="0070C0"/>
                </a:solidFill>
                <a:latin typeface="Arial" panose="020B0604020202020204" pitchFamily="34" charset="0"/>
                <a:cs typeface="Arial" panose="020B0604020202020204" pitchFamily="34" charset="0"/>
              </a:rPr>
              <a:t>It is a day to give charity to anyone who reaches out their hand.</a:t>
            </a:r>
          </a:p>
          <a:p>
            <a:r>
              <a:rPr lang="en-US" sz="2400" b="1" dirty="0">
                <a:solidFill>
                  <a:srgbClr val="0070C0"/>
                </a:solidFill>
                <a:latin typeface="Arial" panose="020B0604020202020204" pitchFamily="34" charset="0"/>
                <a:cs typeface="Arial" panose="020B0604020202020204" pitchFamily="34" charset="0"/>
              </a:rPr>
              <a:t>For many today Purim is a holiday for practical jokes and noisy fun and eating jam-filled, three-cornered pastries reminding Jews how their nemesis, Haman, received his just “desserts.”</a:t>
            </a:r>
          </a:p>
          <a:p>
            <a:r>
              <a:rPr lang="en-US" sz="2400" b="1" dirty="0">
                <a:solidFill>
                  <a:srgbClr val="0070C0"/>
                </a:solidFill>
                <a:latin typeface="Arial" panose="020B0604020202020204" pitchFamily="34" charset="0"/>
                <a:cs typeface="Arial" panose="020B0604020202020204" pitchFamily="34" charset="0"/>
              </a:rPr>
              <a:t>People often dress in costumes depicting the characters in the story. It is sometimes called the Jewish Halloween.</a:t>
            </a:r>
          </a:p>
        </p:txBody>
      </p:sp>
    </p:spTree>
    <p:extLst>
      <p:ext uri="{BB962C8B-B14F-4D97-AF65-F5344CB8AC3E}">
        <p14:creationId xmlns:p14="http://schemas.microsoft.com/office/powerpoint/2010/main" val="911007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 Lent</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752076"/>
            <a:ext cx="11523321" cy="6105924"/>
          </a:xfrm>
          <a:solidFill>
            <a:srgbClr val="FFFFCC"/>
          </a:solidFill>
        </p:spPr>
        <p:txBody>
          <a:bodyPr>
            <a:noAutofit/>
          </a:bodyPr>
          <a:lstStyle/>
          <a:p>
            <a:r>
              <a:rPr lang="en-US" dirty="0"/>
              <a:t>Lent comes from the Anglo Saxon word </a:t>
            </a:r>
            <a:r>
              <a:rPr lang="en-US" dirty="0" err="1"/>
              <a:t>lencten</a:t>
            </a:r>
            <a:r>
              <a:rPr lang="en-US" dirty="0"/>
              <a:t>, which means "spring.</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Pre Easter fasting was present as early as the 2</a:t>
            </a:r>
            <a:r>
              <a:rPr lang="en-US" sz="2400" baseline="30000" dirty="0">
                <a:latin typeface="Arial" panose="020B0604020202020204" pitchFamily="34" charset="0"/>
                <a:cs typeface="Arial" panose="020B0604020202020204" pitchFamily="34" charset="0"/>
              </a:rPr>
              <a:t>nd</a:t>
            </a:r>
            <a:r>
              <a:rPr lang="en-US" sz="2400" dirty="0">
                <a:latin typeface="Arial" panose="020B0604020202020204" pitchFamily="34" charset="0"/>
                <a:cs typeface="Arial" panose="020B0604020202020204" pitchFamily="34" charset="0"/>
              </a:rPr>
              <a:t> century.</a:t>
            </a:r>
          </a:p>
          <a:p>
            <a:r>
              <a:rPr lang="en-US" sz="2400" dirty="0">
                <a:latin typeface="Arial" panose="020B0604020202020204" pitchFamily="34" charset="0"/>
                <a:cs typeface="Arial" panose="020B0604020202020204" pitchFamily="34" charset="0"/>
              </a:rPr>
              <a:t>In 325, the Council of </a:t>
            </a:r>
            <a:r>
              <a:rPr lang="en-US" sz="2400" dirty="0" err="1">
                <a:latin typeface="Arial" panose="020B0604020202020204" pitchFamily="34" charset="0"/>
                <a:cs typeface="Arial" panose="020B0604020202020204" pitchFamily="34" charset="0"/>
              </a:rPr>
              <a:t>Nicea</a:t>
            </a:r>
            <a:r>
              <a:rPr lang="en-US" sz="2400" dirty="0">
                <a:latin typeface="Arial" panose="020B0604020202020204" pitchFamily="34" charset="0"/>
                <a:cs typeface="Arial" panose="020B0604020202020204" pitchFamily="34" charset="0"/>
              </a:rPr>
              <a:t> discussed a 40-day Lenten season of fasting, but it's unclear whether its original intent was just for new Christians preparing for Baptism. </a:t>
            </a:r>
          </a:p>
          <a:p>
            <a:r>
              <a:rPr lang="en-US" sz="2400" dirty="0">
                <a:latin typeface="Arial" panose="020B0604020202020204" pitchFamily="34" charset="0"/>
                <a:cs typeface="Arial" panose="020B0604020202020204" pitchFamily="34" charset="0"/>
              </a:rPr>
              <a:t>Its purpose has always been the same: self-examination and penitence, demonstrated by self-denial, in preparation for Easter.</a:t>
            </a:r>
          </a:p>
          <a:p>
            <a:r>
              <a:rPr lang="en-US" sz="2400" dirty="0">
                <a:latin typeface="Arial" panose="020B0604020202020204" pitchFamily="34" charset="0"/>
                <a:cs typeface="Arial" panose="020B0604020202020204" pitchFamily="34" charset="0"/>
              </a:rPr>
              <a:t>Until the 600s, Lent began on Sunday, but Pope Gregory I (c.540-604) moved it to a Wednesday, now called Ash Wednesday, to secure the exact number of 40 days in Lent—not counting Sundays, which were feast days. </a:t>
            </a:r>
          </a:p>
          <a:p>
            <a:r>
              <a:rPr lang="en-US" sz="2400" dirty="0">
                <a:latin typeface="Arial" panose="020B0604020202020204" pitchFamily="34" charset="0"/>
                <a:cs typeface="Arial" panose="020B0604020202020204" pitchFamily="34" charset="0"/>
              </a:rPr>
              <a:t>As Christians came to the church for forgiveness, Gregory I marked their foreheads with ashes reminding them of the biblical symbol of repentance (sackcloth and ashes) and mortality:</a:t>
            </a:r>
          </a:p>
          <a:p>
            <a:r>
              <a:rPr lang="en-US" sz="2400" dirty="0">
                <a:latin typeface="Arial" panose="020B0604020202020204" pitchFamily="34" charset="0"/>
                <a:cs typeface="Arial" panose="020B0604020202020204" pitchFamily="34" charset="0"/>
              </a:rPr>
              <a:t>By the 800s, Christians were allowed to eat after 3 p.m. By the 1400s, it was noon. Eventually, various foods (like fish) were allowed, and in 1966 the Roman Catholic church only restricted fast days to Ash Wednesday and Good Friday. </a:t>
            </a:r>
            <a:endParaRPr lang="en-US" sz="24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92314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8819" y="0"/>
            <a:ext cx="11679265" cy="656493"/>
          </a:xfrm>
          <a:solidFill>
            <a:srgbClr val="FFFFCC"/>
          </a:solidFill>
        </p:spPr>
        <p:txBody>
          <a:bodyPr>
            <a:noAutofit/>
          </a:bodyPr>
          <a:lstStyle/>
          <a:p>
            <a:br>
              <a:rPr lang="en-US" sz="2800" b="1" dirty="0">
                <a:cs typeface="Arial" panose="020B0604020202020204" pitchFamily="34" charset="0"/>
              </a:rPr>
            </a:br>
            <a:r>
              <a:rPr lang="en-US" sz="2800" b="1" dirty="0">
                <a:latin typeface="+mn-lt"/>
                <a:cs typeface="Arial" panose="020B0604020202020204" pitchFamily="34" charset="0"/>
              </a:rPr>
              <a:t>Mardi Gras</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Content Placeholder 2"/>
          <p:cNvSpPr>
            <a:spLocks noGrp="1"/>
          </p:cNvSpPr>
          <p:nvPr>
            <p:ph idx="1"/>
          </p:nvPr>
        </p:nvSpPr>
        <p:spPr>
          <a:xfrm>
            <a:off x="278819" y="752076"/>
            <a:ext cx="11523321" cy="5859780"/>
          </a:xfrm>
          <a:solidFill>
            <a:srgbClr val="FFFFCC"/>
          </a:solidFill>
        </p:spPr>
        <p:txBody>
          <a:bodyPr>
            <a:normAutofit/>
          </a:bodyPr>
          <a:lstStyle/>
          <a:p>
            <a:r>
              <a:rPr lang="en-US" sz="2400" dirty="0">
                <a:latin typeface="Arial" panose="020B0604020202020204" pitchFamily="34" charset="0"/>
                <a:cs typeface="Arial" panose="020B0604020202020204" pitchFamily="34" charset="0"/>
              </a:rPr>
              <a:t>The </a:t>
            </a:r>
            <a:r>
              <a:rPr lang="en-US" sz="2400" b="1" dirty="0">
                <a:latin typeface="Arial" panose="020B0604020202020204" pitchFamily="34" charset="0"/>
                <a:cs typeface="Arial" panose="020B0604020202020204" pitchFamily="34" charset="0"/>
              </a:rPr>
              <a:t>Mardi Gras</a:t>
            </a:r>
            <a:r>
              <a:rPr lang="en-US" sz="2400" dirty="0">
                <a:latin typeface="Arial" panose="020B0604020202020204" pitchFamily="34" charset="0"/>
                <a:cs typeface="Arial" panose="020B0604020202020204" pitchFamily="34" charset="0"/>
              </a:rPr>
              <a:t> season actually begins on Epiphany, a Christian holiday celebrated on January 6 that is otherwise known as Three Kings Day or the Twelfth Day of Christmas.</a:t>
            </a:r>
          </a:p>
          <a:p>
            <a:r>
              <a:rPr lang="en-US" sz="2400" b="1" dirty="0">
                <a:latin typeface="Arial" panose="020B0604020202020204" pitchFamily="34" charset="0"/>
                <a:cs typeface="Arial" panose="020B0604020202020204" pitchFamily="34" charset="0"/>
              </a:rPr>
              <a:t>Mardi Gras</a:t>
            </a:r>
            <a:r>
              <a:rPr lang="en-US" sz="2400" dirty="0">
                <a:latin typeface="Arial" panose="020B0604020202020204" pitchFamily="34" charset="0"/>
                <a:cs typeface="Arial" panose="020B0604020202020204" pitchFamily="34" charset="0"/>
              </a:rPr>
              <a:t> literally means Fat Tuesday in French. </a:t>
            </a:r>
          </a:p>
          <a:p>
            <a:r>
              <a:rPr lang="en-US" sz="2400" dirty="0">
                <a:latin typeface="Arial" panose="020B0604020202020204" pitchFamily="34" charset="0"/>
                <a:cs typeface="Arial" panose="020B0604020202020204" pitchFamily="34" charset="0"/>
              </a:rPr>
              <a:t>Traditionally, rich foods such as eggs, meat, oils and butter were strictly prohibited during the 40 days of Lent. It thus became customary to eat all that remained of these foods in the house and enjoy one last feast on the day before the 40-day fast.</a:t>
            </a:r>
          </a:p>
          <a:p>
            <a:r>
              <a:rPr lang="en-US" sz="2400" dirty="0">
                <a:latin typeface="Arial" panose="020B0604020202020204" pitchFamily="34" charset="0"/>
                <a:cs typeface="Arial" panose="020B0604020202020204" pitchFamily="34" charset="0"/>
              </a:rPr>
              <a:t>The first American </a:t>
            </a:r>
            <a:r>
              <a:rPr lang="en-US" sz="2400" b="1" dirty="0">
                <a:latin typeface="Arial" panose="020B0604020202020204" pitchFamily="34" charset="0"/>
                <a:cs typeface="Arial" panose="020B0604020202020204" pitchFamily="34" charset="0"/>
              </a:rPr>
              <a:t>Mardi Gras</a:t>
            </a:r>
            <a:r>
              <a:rPr lang="en-US" sz="2400" dirty="0">
                <a:latin typeface="Arial" panose="020B0604020202020204" pitchFamily="34" charset="0"/>
                <a:cs typeface="Arial" panose="020B0604020202020204" pitchFamily="34" charset="0"/>
              </a:rPr>
              <a:t> took place on March 3, 1699, when French explorers landed in what is now Louisiana, just south of the holiday's future epicenter of New Orleans. </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06043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Meanwhile in Geneva church attendance was down and Rome invited Geneva to return to the Catholic faith. No one in Geneva was able to respond to Rome so they asked Calvin and he wrote the response!</a:t>
            </a:r>
          </a:p>
          <a:p>
            <a:pPr marL="342900" indent="-342900">
              <a:buFont typeface="Arial" panose="020B0604020202020204" pitchFamily="34" charset="0"/>
              <a:buChar char="•"/>
            </a:pPr>
            <a:r>
              <a:rPr lang="en-US" sz="2400" dirty="0"/>
              <a:t>September 21, 1540 the Geneva council decided to recall Calvin. They  tracked him down at a</a:t>
            </a:r>
            <a:r>
              <a:rPr lang="en-US" dirty="0"/>
              <a:t> </a:t>
            </a:r>
            <a:r>
              <a:rPr lang="en-US" sz="2400" dirty="0"/>
              <a:t>conference to settle religious disputes, in Worms. His response was, "Rather would I submit to death a hundred times than to that cross on which I had to perish daily a thousand times over.“</a:t>
            </a:r>
          </a:p>
          <a:p>
            <a:pPr marL="342900" indent="-342900">
              <a:buFont typeface="Arial" panose="020B0604020202020204" pitchFamily="34" charset="0"/>
              <a:buChar char="•"/>
            </a:pPr>
            <a:r>
              <a:rPr lang="en-US" dirty="0"/>
              <a:t> </a:t>
            </a:r>
            <a:r>
              <a:rPr lang="en-US" sz="2400" dirty="0"/>
              <a:t>By mid-1541, Strasbourg decided to lend Calvin to Geneva for six months. Calvin returned on September 13, 1541 with an official escort and a wagon for his family.</a:t>
            </a:r>
          </a:p>
          <a:p>
            <a:pPr marL="342900" indent="-342900">
              <a:buFont typeface="Arial" panose="020B0604020202020204" pitchFamily="34" charset="0"/>
              <a:buChar char="•"/>
            </a:pPr>
            <a:r>
              <a:rPr lang="en-US" sz="2400" dirty="0"/>
              <a:t>Historians debate the extent to which Geneva became a theocracy. On the one hand, Calvin's theology clearly called for separation between church and state but enormous political power was wielded on a daily basis by the clerics.</a:t>
            </a:r>
            <a:endParaRPr lang="en-US" sz="2400" u="sng" baseline="30000" dirty="0"/>
          </a:p>
          <a:p>
            <a:pPr marL="342900" indent="-342900">
              <a:buFont typeface="Arial" panose="020B0604020202020204" pitchFamily="34" charset="0"/>
              <a:buChar char="•"/>
            </a:pPr>
            <a:r>
              <a:rPr lang="en-US" sz="2400" dirty="0"/>
              <a:t>By November 20, 1541. The Geneva council had passed ordinances suggested by Calvin that defined four orders of ministerial function: </a:t>
            </a:r>
            <a:r>
              <a:rPr lang="en-US" sz="2400" b="1" dirty="0"/>
              <a:t>pastors</a:t>
            </a:r>
            <a:r>
              <a:rPr lang="en-US" sz="2400" dirty="0"/>
              <a:t> to preach and to administer the sacraments; </a:t>
            </a:r>
            <a:r>
              <a:rPr lang="en-US" sz="2400" b="1" dirty="0"/>
              <a:t>doctors</a:t>
            </a:r>
            <a:r>
              <a:rPr lang="en-US" sz="2400" dirty="0"/>
              <a:t> to instruct believers in the faith; </a:t>
            </a:r>
            <a:r>
              <a:rPr lang="en-US" sz="2400" b="1" dirty="0"/>
              <a:t>elders</a:t>
            </a:r>
            <a:r>
              <a:rPr lang="en-US" sz="2400" dirty="0"/>
              <a:t> to provide discipline; and </a:t>
            </a:r>
            <a:r>
              <a:rPr lang="en-US" sz="2400" b="1" dirty="0"/>
              <a:t>deacons</a:t>
            </a:r>
            <a:r>
              <a:rPr lang="en-US" sz="2400" dirty="0"/>
              <a:t> to care for the poor and needy. </a:t>
            </a:r>
          </a:p>
        </p:txBody>
      </p:sp>
    </p:spTree>
    <p:extLst>
      <p:ext uri="{BB962C8B-B14F-4D97-AF65-F5344CB8AC3E}">
        <p14:creationId xmlns:p14="http://schemas.microsoft.com/office/powerpoint/2010/main" val="610608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5262979"/>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 recognized the power of music and in 1542 adapted a service book (Hymnal) he used in Strasbourg to support scripture readings. In 1542 he also wrote a Geneva catechism, dropping the catechism he used during his first stay based on Luther’s </a:t>
            </a:r>
            <a:r>
              <a:rPr lang="en-US" sz="2400" i="1" dirty="0"/>
              <a:t>Large Catechism</a:t>
            </a:r>
            <a:r>
              <a:rPr lang="en-US" sz="2400" dirty="0"/>
              <a:t>.</a:t>
            </a:r>
          </a:p>
          <a:p>
            <a:pPr marL="342900" indent="-342900">
              <a:buFont typeface="Arial" panose="020B0604020202020204" pitchFamily="34" charset="0"/>
              <a:buChar char="•"/>
            </a:pPr>
            <a:r>
              <a:rPr lang="en-US" sz="2400" dirty="0"/>
              <a:t>An ecclesiastical court composed of the lay elders and the ministers was established. The city government retained the power to summon persons before the court, and the court could judge only ecclesiastical matters having no civil jurisdiction. The court could mete out sentences, up to excommunication. The government contested this power and on March 19, 1543 the council decided that all sentencing would be carried out by the government.</a:t>
            </a:r>
          </a:p>
          <a:p>
            <a:pPr marL="342900" indent="-342900">
              <a:buFont typeface="Arial" panose="020B0604020202020204" pitchFamily="34" charset="0"/>
              <a:buChar char="•"/>
            </a:pPr>
            <a:r>
              <a:rPr lang="en-US" sz="2400" dirty="0"/>
              <a:t>Voltaire wrote about Calvin, Luther and Zwingli, "If they condemned celibacy in the priests, and opened the gates of the convents, it was only to turn all society into a convent.”</a:t>
            </a:r>
          </a:p>
          <a:p>
            <a:pPr marL="342900" indent="-342900">
              <a:buFont typeface="Arial" panose="020B0604020202020204" pitchFamily="34" charset="0"/>
              <a:buChar char="•"/>
            </a:pPr>
            <a:r>
              <a:rPr lang="en-US" sz="2400" dirty="0"/>
              <a:t>However, the system worked so well for so many years that when John Knox visited Geneva in 1554, he wrote a friend that the city "is the most perfect school of Christ that ever was in the earth since the days of the apostles.“</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3462034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4154984"/>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Calvin preached over two thousand sermons in Geneva. He preached twice on Sunday and three times during the week. In late in 1542 the council allowed him to preach only once on Sunday. In October 1549, he was again required to preach twice on Sundays and, in addition, every weekday of alternate weeks. His sermons lasted more than an hour and he did not use notes. An occasional secretary tried to record his sermons, but very little of his preaching was preserved before 1549. </a:t>
            </a:r>
          </a:p>
          <a:p>
            <a:pPr marL="342900" indent="-342900">
              <a:buFont typeface="Arial" panose="020B0604020202020204" pitchFamily="34" charset="0"/>
              <a:buChar char="•"/>
            </a:pPr>
            <a:r>
              <a:rPr lang="en-US" sz="2400" dirty="0"/>
              <a:t>In 1549, a professional scribe began using a system of shorthand to record all of Calvin's sermons. An analysis of his sermons suggests that Calvin was a consistent preacher and his style changed very little over the years. He was also known for his thorough manner of working his way through the Bible in consecutive sermons. From March 1555 to July 1556, Calvin delivered two hundred sermons on Deuteronomy!</a:t>
            </a:r>
          </a:p>
        </p:txBody>
      </p:sp>
    </p:spTree>
    <p:extLst>
      <p:ext uri="{BB962C8B-B14F-4D97-AF65-F5344CB8AC3E}">
        <p14:creationId xmlns:p14="http://schemas.microsoft.com/office/powerpoint/2010/main" val="1527030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5262979"/>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 By 1546 </a:t>
            </a:r>
            <a:r>
              <a:rPr lang="en-US" sz="2400" i="1" dirty="0"/>
              <a:t>Libertines</a:t>
            </a:r>
            <a:r>
              <a:rPr lang="en-US" sz="2400" dirty="0"/>
              <a:t> (liberal members of the wealthy class) in Geneva began to oppose Calvin. The council straddled both sides of the conflict, alternately admonishing and upholding Calvin. After some losses before the council, Calvin believed he was defeated. </a:t>
            </a:r>
          </a:p>
          <a:p>
            <a:pPr marL="342900" indent="-342900">
              <a:buFont typeface="Arial" panose="020B0604020202020204" pitchFamily="34" charset="0"/>
              <a:buChar char="•"/>
            </a:pPr>
            <a:r>
              <a:rPr lang="en-US" sz="2400" dirty="0"/>
              <a:t>On July 24, 1553 he asked the council to allow him to resign. Although the libertines controlled the council, his request was refused. The opposition realized that they could curb Calvin's authority, but they did not have enough power to banish him.</a:t>
            </a:r>
          </a:p>
          <a:p>
            <a:pPr marL="342900" indent="-342900">
              <a:buFont typeface="Arial" panose="020B0604020202020204" pitchFamily="34" charset="0"/>
              <a:buChar char="•"/>
            </a:pPr>
            <a:r>
              <a:rPr lang="en-US" sz="2400" dirty="0"/>
              <a:t>On August  3, 1553  Michael Servetus a Spanish physician and Protestant theologian who was a fugitive from ecclesiastical authorities for boldly criticizing the doctrine of the Trinity and </a:t>
            </a:r>
            <a:r>
              <a:rPr lang="en-US" sz="2400" dirty="0" err="1"/>
              <a:t>paedobaptism</a:t>
            </a:r>
            <a:r>
              <a:rPr lang="en-US" sz="2400" dirty="0"/>
              <a:t> (infant baptism) arrived in Geneva.</a:t>
            </a:r>
          </a:p>
          <a:p>
            <a:pPr marL="342900" indent="-342900">
              <a:buFont typeface="Arial" panose="020B0604020202020204" pitchFamily="34" charset="0"/>
              <a:buChar char="•"/>
            </a:pPr>
            <a:r>
              <a:rPr lang="en-US" sz="2400" dirty="0"/>
              <a:t>In 1546 Servetus and Calvin had exchanged about 30 letters with both writing under assumed names. Calvin finally cut off the exchange when Servetus sent him a copy of the Institutes marked with abundant negative comments. </a:t>
            </a:r>
            <a:r>
              <a:rPr lang="en-US" sz="2400" b="1" dirty="0">
                <a:solidFill>
                  <a:srgbClr val="0070C0"/>
                </a:solidFill>
              </a:rPr>
              <a:t>Calvin wrote to Servetus, "I neither hate you nor despise you; nor do I wish to persecute you; but I would be as hard as iron when I behold you insulting sound doctrine with so great audacity." </a:t>
            </a:r>
            <a:endParaRPr lang="en-US" sz="2400" dirty="0"/>
          </a:p>
        </p:txBody>
      </p:sp>
    </p:spTree>
    <p:extLst>
      <p:ext uri="{BB962C8B-B14F-4D97-AF65-F5344CB8AC3E}">
        <p14:creationId xmlns:p14="http://schemas.microsoft.com/office/powerpoint/2010/main" val="34942949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Reformation – John Calvin July 10, 1509 – May 27, 1564</a:t>
            </a:r>
            <a:br>
              <a:rPr lang="en-US" sz="2800" b="1" dirty="0">
                <a:cs typeface="Arial" panose="020B0604020202020204" pitchFamily="34" charset="0"/>
              </a:rPr>
            </a:br>
            <a:endParaRPr lang="en-US" sz="2800" b="1" dirty="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
        <p:nvSpPr>
          <p:cNvPr id="3" name="TextBox 2">
            <a:extLst>
              <a:ext uri="{FF2B5EF4-FFF2-40B4-BE49-F238E27FC236}">
                <a16:creationId xmlns:a16="http://schemas.microsoft.com/office/drawing/2014/main" id="{E4CC1FC3-2C2E-4B01-BC95-4D5146E88E6F}"/>
              </a:ext>
            </a:extLst>
          </p:cNvPr>
          <p:cNvSpPr txBox="1"/>
          <p:nvPr/>
        </p:nvSpPr>
        <p:spPr>
          <a:xfrm>
            <a:off x="233680" y="755374"/>
            <a:ext cx="11900763" cy="6001643"/>
          </a:xfrm>
          <a:prstGeom prst="rect">
            <a:avLst/>
          </a:prstGeom>
          <a:solidFill>
            <a:srgbClr val="FFFFCC"/>
          </a:solidFill>
        </p:spPr>
        <p:txBody>
          <a:bodyPr wrap="square" rtlCol="0">
            <a:spAutoFit/>
          </a:bodyPr>
          <a:lstStyle/>
          <a:p>
            <a:pPr marL="342900" indent="-342900">
              <a:buFont typeface="Arial" panose="020B0604020202020204" pitchFamily="34" charset="0"/>
              <a:buChar char="•"/>
            </a:pPr>
            <a:r>
              <a:rPr lang="en-US" sz="2400" dirty="0"/>
              <a:t>At one point Servetus had mentioned that he would come to Geneva. Calvin wrote a letter to </a:t>
            </a:r>
            <a:r>
              <a:rPr lang="en-US" sz="2400" dirty="0" err="1"/>
              <a:t>Farel</a:t>
            </a:r>
            <a:r>
              <a:rPr lang="en-US" sz="2400" dirty="0"/>
              <a:t> on February 13, 1546 that if Servetus were to come, he would not assure him safe conduct: </a:t>
            </a:r>
            <a:r>
              <a:rPr lang="en-US" sz="2400" b="1" dirty="0">
                <a:solidFill>
                  <a:srgbClr val="0070C0"/>
                </a:solidFill>
              </a:rPr>
              <a:t>"for if he came, as far as my authority goes, I would not let him leave alive.”</a:t>
            </a:r>
          </a:p>
          <a:p>
            <a:pPr marL="342900" indent="-342900">
              <a:buFont typeface="Arial" panose="020B0604020202020204" pitchFamily="34" charset="0"/>
              <a:buChar char="•"/>
            </a:pPr>
            <a:r>
              <a:rPr lang="en-US" sz="2400" dirty="0"/>
              <a:t>In 1553 Calvin learned Servetus was hiding in Vienne France and alerted the French authorities. Servetus was captured but managed to escape from prison, and the Catholic authorities sentenced him </a:t>
            </a:r>
            <a:r>
              <a:rPr lang="en-US" sz="2400" i="1" dirty="0"/>
              <a:t>in absentia</a:t>
            </a:r>
            <a:r>
              <a:rPr lang="en-US" sz="2400" dirty="0"/>
              <a:t> to death by slow burning.  </a:t>
            </a:r>
          </a:p>
          <a:p>
            <a:pPr marL="285750" indent="-285750">
              <a:buFont typeface="Arial" panose="020B0604020202020204" pitchFamily="34" charset="0"/>
              <a:buChar char="•"/>
            </a:pPr>
            <a:r>
              <a:rPr lang="en-US" sz="2400" dirty="0"/>
              <a:t>Servetus was put on trial but Geneva wanted the opinions of churches in other cities. On October 20 the replies from Zurich, Basel, Bern, and Schaffhausen were read and the council condemned Servetus as a heretic. On October 21 he was sentenced to burning at the stake, the same sentence as in Vienne. Some scholars claim that Calvin and other ministers asked that he be beheaded instead of burned, knowing that burning at the stake was the only legal recourse. This plea was refused and on October 27, Servetus was burned alive.</a:t>
            </a:r>
          </a:p>
          <a:p>
            <a:pPr marL="342900" indent="-342900">
              <a:buFont typeface="Arial" panose="020B0604020202020204" pitchFamily="34" charset="0"/>
              <a:buChar char="•"/>
            </a:pPr>
            <a:r>
              <a:rPr lang="en-US" sz="2400" dirty="0"/>
              <a:t>After the death of Servetus, Calvin was acclaimed a defender of Christianity.</a:t>
            </a:r>
          </a:p>
          <a:p>
            <a:pPr marL="342900" indent="-342900">
              <a:buFont typeface="Arial" panose="020B0604020202020204" pitchFamily="34" charset="0"/>
              <a:buChar char="•"/>
            </a:pPr>
            <a:r>
              <a:rPr lang="en-US" sz="2400" dirty="0"/>
              <a:t>In February 1555 elections were held in Geneva. By then, many of the French refugees had been granted citizenship and with their support, Calvin’s supporters regained control of the council.</a:t>
            </a:r>
          </a:p>
        </p:txBody>
      </p:sp>
    </p:spTree>
    <p:extLst>
      <p:ext uri="{BB962C8B-B14F-4D97-AF65-F5344CB8AC3E}">
        <p14:creationId xmlns:p14="http://schemas.microsoft.com/office/powerpoint/2010/main" val="1598940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474</Words>
  <Application>Microsoft Office PowerPoint</Application>
  <PresentationFormat>Widescreen</PresentationFormat>
  <Paragraphs>70</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Discipleship:  An  Introduction to  Systematic Theology and  Apologetics</vt:lpstr>
      <vt:lpstr>  Modern Jewish Holidays – Purim (Wednesday February 28, 2018) </vt:lpstr>
      <vt:lpstr>  Lent </vt:lpstr>
      <vt:lpstr> Mardi Gras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lpstr> The Reformation – John Calvin July 10, 1509 – May 27, 1564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 Schmuland</dc:creator>
  <cp:lastModifiedBy>Carl Schmuland</cp:lastModifiedBy>
  <cp:revision>2</cp:revision>
  <dcterms:created xsi:type="dcterms:W3CDTF">2018-03-05T01:30:17Z</dcterms:created>
  <dcterms:modified xsi:type="dcterms:W3CDTF">2018-03-05T01:34:08Z</dcterms:modified>
</cp:coreProperties>
</file>