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85D21-DA1E-4D61-AE07-A578A1F3F986}" type="datetimeFigureOut">
              <a:rPr lang="en-US" smtClean="0"/>
              <a:t>9/17/2017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CCF41E-50A2-4AA9-A38B-6002471957EC}" type="slidenum">
              <a:rPr lang="en-US" smtClean="0"/>
              <a:t>‹#›</a:t>
            </a:fld>
            <a:endParaRPr lang="en-US"/>
          </a:p>
        </p:txBody>
      </p:sp>
    </p:spTree>
    <p:extLst>
      <p:ext uri="{BB962C8B-B14F-4D97-AF65-F5344CB8AC3E}">
        <p14:creationId xmlns:p14="http://schemas.microsoft.com/office/powerpoint/2010/main" val="490702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380130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36028003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2180672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2123549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429596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509834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864790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1898431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5735684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1699135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2992797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160824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55FC7-B49E-40D2-82D9-0ED15AA862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7A56DE-351A-45CB-980B-4EBA4E7245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BD4A1B-401B-4933-B0EB-FE215DE20471}"/>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5" name="Footer Placeholder 4">
            <a:extLst>
              <a:ext uri="{FF2B5EF4-FFF2-40B4-BE49-F238E27FC236}">
                <a16:creationId xmlns:a16="http://schemas.microsoft.com/office/drawing/2014/main" id="{AED871A1-FE9A-4B23-8BD5-7C71DE6D44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9D7165-0978-4476-8155-AA7C83798358}"/>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248571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1301E-D670-48D4-B304-79389ABB69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99F0D4-7A35-4E54-A876-A31FEAE93F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DFB582-D704-4E06-A0EC-02D19ED771E1}"/>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5" name="Footer Placeholder 4">
            <a:extLst>
              <a:ext uri="{FF2B5EF4-FFF2-40B4-BE49-F238E27FC236}">
                <a16:creationId xmlns:a16="http://schemas.microsoft.com/office/drawing/2014/main" id="{CF43D779-2F3E-4476-B0D7-A582434F3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81554-8956-4C08-AF8C-34A6924EBF78}"/>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1291243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6AB7AA-C57E-421C-83F3-E1F16CAFA6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3B028E-1229-4EDC-B7EF-0D3F3F76C7F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6E40EB-F6DA-4DEC-B5CF-C4BB570A5312}"/>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5" name="Footer Placeholder 4">
            <a:extLst>
              <a:ext uri="{FF2B5EF4-FFF2-40B4-BE49-F238E27FC236}">
                <a16:creationId xmlns:a16="http://schemas.microsoft.com/office/drawing/2014/main" id="{5C461193-431F-40FC-96E3-87A26C6DA8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A9D84-F1D0-412C-8628-F0E142879108}"/>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2904302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BBBD8-1702-4EA2-8431-E29706379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C0A7F0-D43D-4CBB-B769-37A8CAB4A97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0E254-9113-4299-AB61-FD3E6FEAB16E}"/>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5" name="Footer Placeholder 4">
            <a:extLst>
              <a:ext uri="{FF2B5EF4-FFF2-40B4-BE49-F238E27FC236}">
                <a16:creationId xmlns:a16="http://schemas.microsoft.com/office/drawing/2014/main" id="{73F13DC3-842E-493E-8D1A-ADE6DF562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D3CA55-774F-489A-95E9-4D892A963B84}"/>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3920296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3870C-6817-4179-8C39-FAE4BB69E6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C8803E-0CCA-47C6-804D-F784012641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2786AC-2FE9-49BC-B9C4-602EF59C5F99}"/>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5" name="Footer Placeholder 4">
            <a:extLst>
              <a:ext uri="{FF2B5EF4-FFF2-40B4-BE49-F238E27FC236}">
                <a16:creationId xmlns:a16="http://schemas.microsoft.com/office/drawing/2014/main" id="{F77644D4-F50E-4473-819B-BE8213825A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0DA1C9-6D4D-472F-B79B-F6B6A953BFD3}"/>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3251576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7459E-8C47-4D45-8168-70FF6492CD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4220E4-CD40-4B4B-A0E7-4784C13CFD9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38214E-2489-40CA-8668-E04559054D5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BD4A70-2BF5-453E-BC1F-A61D747DB4A7}"/>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6" name="Footer Placeholder 5">
            <a:extLst>
              <a:ext uri="{FF2B5EF4-FFF2-40B4-BE49-F238E27FC236}">
                <a16:creationId xmlns:a16="http://schemas.microsoft.com/office/drawing/2014/main" id="{1240A7CD-A7BB-447E-B972-654A6470FC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8B6C0C-A882-4789-ABEA-1080328F152F}"/>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4288485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D5DBC-E746-447F-AAD2-E51A77B27A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C58C3D-3468-48F9-826A-803F29BF4A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D212C08-4F28-4962-85C1-344C3DCE2CC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D19ED9-7815-4B28-B10E-B160475C24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A92CBAE-D7F3-458B-BADC-8124BF05281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AD42B9-16F5-4102-89DA-28F8A21D82BA}"/>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8" name="Footer Placeholder 7">
            <a:extLst>
              <a:ext uri="{FF2B5EF4-FFF2-40B4-BE49-F238E27FC236}">
                <a16:creationId xmlns:a16="http://schemas.microsoft.com/office/drawing/2014/main" id="{2B7F1F0B-8743-4E77-8B08-D6CB93775D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B61608-3B6D-4298-B51D-654026FB983E}"/>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330140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18B84-3AE3-43AC-9C45-497973A87B7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AF316E-67DF-43FF-A0A8-EC3F8F5BCE3C}"/>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4" name="Footer Placeholder 3">
            <a:extLst>
              <a:ext uri="{FF2B5EF4-FFF2-40B4-BE49-F238E27FC236}">
                <a16:creationId xmlns:a16="http://schemas.microsoft.com/office/drawing/2014/main" id="{50C7F660-BD3C-4296-A0FB-247798F122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EE9FB5-8ADF-4D36-8348-6C9ADFE9AD31}"/>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1046755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AA5B01-7E5D-4926-B4B8-D9300BA801E9}"/>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3" name="Footer Placeholder 2">
            <a:extLst>
              <a:ext uri="{FF2B5EF4-FFF2-40B4-BE49-F238E27FC236}">
                <a16:creationId xmlns:a16="http://schemas.microsoft.com/office/drawing/2014/main" id="{D6FD4ED1-742D-4431-B24C-B99FC85BEA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DDED38-8594-471C-9E92-2B094EF6A299}"/>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4276130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22DCB-BB01-46B2-AB2E-F739FC04BC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153AA4-89DC-432C-A565-4AB5A6E747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763202-6338-4646-8AA9-B579D413D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74F82A-2221-4DA1-86F7-436B7B48F498}"/>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6" name="Footer Placeholder 5">
            <a:extLst>
              <a:ext uri="{FF2B5EF4-FFF2-40B4-BE49-F238E27FC236}">
                <a16:creationId xmlns:a16="http://schemas.microsoft.com/office/drawing/2014/main" id="{B4D15262-1C73-473D-B910-196545F0F5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5E89B1-824B-4100-81C3-5E1267B3A90C}"/>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200281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94761-F8FA-442B-AE95-379EEFBD9E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AECB7E-4E50-4EB1-8903-0A9E3920F0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6EEF1B-0A30-46C7-9BC9-6582991217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BF900CA-64D6-47A1-A51A-2A1B7CDFDD96}"/>
              </a:ext>
            </a:extLst>
          </p:cNvPr>
          <p:cNvSpPr>
            <a:spLocks noGrp="1"/>
          </p:cNvSpPr>
          <p:nvPr>
            <p:ph type="dt" sz="half" idx="10"/>
          </p:nvPr>
        </p:nvSpPr>
        <p:spPr/>
        <p:txBody>
          <a:bodyPr/>
          <a:lstStyle/>
          <a:p>
            <a:fld id="{2D86117F-6373-419E-A303-BEF5D6D3995D}" type="datetimeFigureOut">
              <a:rPr lang="en-US" smtClean="0"/>
              <a:t>9/17/2017</a:t>
            </a:fld>
            <a:endParaRPr lang="en-US"/>
          </a:p>
        </p:txBody>
      </p:sp>
      <p:sp>
        <p:nvSpPr>
          <p:cNvPr id="6" name="Footer Placeholder 5">
            <a:extLst>
              <a:ext uri="{FF2B5EF4-FFF2-40B4-BE49-F238E27FC236}">
                <a16:creationId xmlns:a16="http://schemas.microsoft.com/office/drawing/2014/main" id="{175D7C2E-0228-4CF6-8966-42A0E15869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3D9265-7F4B-4776-94A7-97FFF8526EC8}"/>
              </a:ext>
            </a:extLst>
          </p:cNvPr>
          <p:cNvSpPr>
            <a:spLocks noGrp="1"/>
          </p:cNvSpPr>
          <p:nvPr>
            <p:ph type="sldNum" sz="quarter" idx="12"/>
          </p:nvPr>
        </p:nvSpPr>
        <p:spPr/>
        <p:txBody>
          <a:bodyPr/>
          <a:lstStyle/>
          <a:p>
            <a:fld id="{EBB69FD5-20BC-4E53-9EEF-308B1FB1EF9E}" type="slidenum">
              <a:rPr lang="en-US" smtClean="0"/>
              <a:t>‹#›</a:t>
            </a:fld>
            <a:endParaRPr lang="en-US"/>
          </a:p>
        </p:txBody>
      </p:sp>
    </p:spTree>
    <p:extLst>
      <p:ext uri="{BB962C8B-B14F-4D97-AF65-F5344CB8AC3E}">
        <p14:creationId xmlns:p14="http://schemas.microsoft.com/office/powerpoint/2010/main" val="2944812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13A736-4B41-4325-B0E7-E5871D9354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BE4C40-FC8F-4E67-8943-E8B98C1000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9A9A97-1CD1-4045-A403-0C12CF5759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86117F-6373-419E-A303-BEF5D6D3995D}" type="datetimeFigureOut">
              <a:rPr lang="en-US" smtClean="0"/>
              <a:t>9/17/2017</a:t>
            </a:fld>
            <a:endParaRPr lang="en-US"/>
          </a:p>
        </p:txBody>
      </p:sp>
      <p:sp>
        <p:nvSpPr>
          <p:cNvPr id="5" name="Footer Placeholder 4">
            <a:extLst>
              <a:ext uri="{FF2B5EF4-FFF2-40B4-BE49-F238E27FC236}">
                <a16:creationId xmlns:a16="http://schemas.microsoft.com/office/drawing/2014/main" id="{53BFD9EF-1216-43D0-91CF-BADB6E22A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3F0D774-19B4-437B-9291-3D1A7B91CE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9FD5-20BC-4E53-9EEF-308B1FB1EF9E}" type="slidenum">
              <a:rPr lang="en-US" smtClean="0"/>
              <a:t>‹#›</a:t>
            </a:fld>
            <a:endParaRPr lang="en-US"/>
          </a:p>
        </p:txBody>
      </p:sp>
    </p:spTree>
    <p:extLst>
      <p:ext uri="{BB962C8B-B14F-4D97-AF65-F5344CB8AC3E}">
        <p14:creationId xmlns:p14="http://schemas.microsoft.com/office/powerpoint/2010/main" val="3434077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jewsforjesus.org/judaica/roshhashanah"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jewsforjesus.org/judaica/yomkipp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Jewish Holidays</a:t>
            </a:r>
            <a:endParaRPr lang="en-US" sz="2800" dirty="0"/>
          </a:p>
          <a:p>
            <a:r>
              <a:rPr lang="en-US" b="1" dirty="0">
                <a:solidFill>
                  <a:srgbClr val="0070C0"/>
                </a:solidFill>
              </a:rPr>
              <a:t>The Heights Church September 17, 2017</a:t>
            </a:r>
          </a:p>
        </p:txBody>
      </p:sp>
    </p:spTree>
    <p:extLst>
      <p:ext uri="{BB962C8B-B14F-4D97-AF65-F5344CB8AC3E}">
        <p14:creationId xmlns:p14="http://schemas.microsoft.com/office/powerpoint/2010/main" val="866524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lnSpcReduction="10000"/>
          </a:bodyPr>
          <a:lstStyle/>
          <a:p>
            <a:r>
              <a:rPr lang="en-US" b="1" dirty="0">
                <a:solidFill>
                  <a:srgbClr val="0070C0"/>
                </a:solidFill>
              </a:rPr>
              <a:t>Leviticus 16 details the way the Day of Atonement was to be celebrated.</a:t>
            </a:r>
          </a:p>
          <a:p>
            <a:pPr marL="0" indent="0">
              <a:buNone/>
            </a:pPr>
            <a:r>
              <a:rPr lang="en-US" dirty="0"/>
              <a:t>And Aaron shall cast lots over the two goats, one lot for the LORD and the other lot for Azazel. And Aaron shall present the goat on which the lot fell for the LORD and use it as a sin offering,  but the goat on which the lot fell for Azazel shall be presented alive before the LORD to make atonement over it, that it may be sent away into the wilderness to Azazel. </a:t>
            </a:r>
            <a:r>
              <a:rPr lang="en-US" sz="2600" dirty="0"/>
              <a:t>(Leviticus 16:8-10)</a:t>
            </a:r>
            <a:endParaRPr lang="en-US" sz="2600" b="1" dirty="0">
              <a:solidFill>
                <a:srgbClr val="0070C0"/>
              </a:solidFill>
            </a:endParaRPr>
          </a:p>
          <a:p>
            <a:r>
              <a:rPr lang="en-US" b="1" dirty="0">
                <a:solidFill>
                  <a:srgbClr val="0070C0"/>
                </a:solidFill>
              </a:rPr>
              <a:t>By the time of Jesus it departed significantly from Leviticus 16:20 - 22.</a:t>
            </a:r>
          </a:p>
          <a:p>
            <a:pPr marL="0" indent="0">
              <a:buNone/>
            </a:pPr>
            <a:r>
              <a:rPr lang="en-US" dirty="0"/>
              <a:t>And when he has made an end of atoning for the Holy Place and the tent of meeting and the altar, he shall present the live goat. And Aaron shall lay both his hands on the head of the live goat, and confess over it all the iniquities of the people of Israel, and all their transgressions, all their sins. And he shall put them on the head of the goat and send it away into the wilderness by the hand of a man who is in readiness. The goat shall bear all their iniquities on itself to a remote area, and </a:t>
            </a:r>
            <a:r>
              <a:rPr lang="en-US" b="1" dirty="0">
                <a:solidFill>
                  <a:srgbClr val="FF0000"/>
                </a:solidFill>
              </a:rPr>
              <a:t>he shall let the goat go free in the wilderness</a:t>
            </a:r>
            <a:r>
              <a:rPr lang="en-US" dirty="0"/>
              <a:t>. </a:t>
            </a: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1385656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rPr>
              <a:t>Next the high priest washed himself and put on his high priest garments and officiated at an additional sacrificial service. Following this service he washed again, put on a white linen robe and entered the Holy of Holies to remove the fire-pan and ladle of incense.</a:t>
            </a:r>
          </a:p>
          <a:p>
            <a:pPr lvl="1"/>
            <a:r>
              <a:rPr lang="en-US" sz="2800" b="1" dirty="0">
                <a:solidFill>
                  <a:srgbClr val="0070C0"/>
                </a:solidFill>
              </a:rPr>
              <a:t>At sunset the high priest performed the regular evening service and then returned to his home for a feast for himself, the high-caste priests and aristocrats.</a:t>
            </a:r>
          </a:p>
        </p:txBody>
      </p:sp>
    </p:spTree>
    <p:extLst>
      <p:ext uri="{BB962C8B-B14F-4D97-AF65-F5344CB8AC3E}">
        <p14:creationId xmlns:p14="http://schemas.microsoft.com/office/powerpoint/2010/main" val="1673233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457200" lvl="1" indent="0">
              <a:buNone/>
            </a:pPr>
            <a:r>
              <a:rPr lang="en-US" sz="2800" b="1" dirty="0">
                <a:solidFill>
                  <a:srgbClr val="0070C0"/>
                </a:solidFill>
              </a:rPr>
              <a:t>According to the Talmud the destruction of the temple was not a total surprise. Four ominous events occurred approximately 40 years (the time of Christ’s death) before the destruction of the temple.</a:t>
            </a:r>
          </a:p>
          <a:p>
            <a:pPr marL="971550" lvl="1" indent="-514350">
              <a:buFont typeface="+mj-lt"/>
              <a:buAutoNum type="arabicPeriod"/>
            </a:pPr>
            <a:r>
              <a:rPr lang="en-US" sz="2800" b="1" dirty="0">
                <a:solidFill>
                  <a:srgbClr val="0070C0"/>
                </a:solidFill>
              </a:rPr>
              <a:t>The lot for the Lords goat did not come up in the high priest’s right hand.</a:t>
            </a:r>
          </a:p>
          <a:p>
            <a:pPr marL="971550" lvl="1" indent="-514350">
              <a:buFont typeface="+mj-lt"/>
              <a:buAutoNum type="arabicPeriod"/>
            </a:pPr>
            <a:r>
              <a:rPr lang="en-US" sz="2800" b="1" dirty="0">
                <a:solidFill>
                  <a:srgbClr val="0070C0"/>
                </a:solidFill>
              </a:rPr>
              <a:t>The scarlet sash on the temple door did not turn white when the scapegoat died.</a:t>
            </a:r>
          </a:p>
          <a:p>
            <a:pPr marL="971550" lvl="1" indent="-514350">
              <a:buFont typeface="+mj-lt"/>
              <a:buAutoNum type="arabicPeriod"/>
            </a:pPr>
            <a:r>
              <a:rPr lang="en-US" sz="2800" b="1" dirty="0">
                <a:solidFill>
                  <a:srgbClr val="0070C0"/>
                </a:solidFill>
              </a:rPr>
              <a:t>The westernmost light on the Temple candelabra would not light.</a:t>
            </a:r>
          </a:p>
          <a:p>
            <a:pPr marL="971550" lvl="1" indent="-514350">
              <a:buFont typeface="+mj-lt"/>
              <a:buAutoNum type="arabicPeriod"/>
            </a:pPr>
            <a:r>
              <a:rPr lang="en-US" sz="2800" b="1" dirty="0">
                <a:solidFill>
                  <a:srgbClr val="0070C0"/>
                </a:solidFill>
              </a:rPr>
              <a:t>The temple doors opened by themselves. </a:t>
            </a:r>
          </a:p>
          <a:p>
            <a:pPr marL="457200" lvl="1" indent="0">
              <a:buNone/>
            </a:pPr>
            <a:r>
              <a:rPr lang="en-US" sz="2800" dirty="0"/>
              <a:t>Open your doors, O Lebanon, that the fire may devour your cedars! (Zechariah 11:1)</a:t>
            </a:r>
            <a:endParaRPr lang="en-US" sz="2800" b="1" dirty="0">
              <a:solidFill>
                <a:srgbClr val="0070C0"/>
              </a:solidFill>
            </a:endParaRPr>
          </a:p>
        </p:txBody>
      </p:sp>
    </p:spTree>
    <p:extLst>
      <p:ext uri="{BB962C8B-B14F-4D97-AF65-F5344CB8AC3E}">
        <p14:creationId xmlns:p14="http://schemas.microsoft.com/office/powerpoint/2010/main" val="720855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fontScale="92500"/>
          </a:bodyPr>
          <a:lstStyle/>
          <a:p>
            <a:pPr lvl="1"/>
            <a:r>
              <a:rPr lang="en-US" sz="2800" b="1" dirty="0">
                <a:solidFill>
                  <a:srgbClr val="0070C0"/>
                </a:solidFill>
              </a:rPr>
              <a:t>At the time of Jesus the devote Jew would spend the month before the Day of Atonement preparing their hearts. For the actual day they would fast having eaten a large meal just before the fast began.</a:t>
            </a:r>
          </a:p>
          <a:p>
            <a:pPr lvl="1"/>
            <a:r>
              <a:rPr lang="en-US" sz="2800" b="1" dirty="0">
                <a:solidFill>
                  <a:srgbClr val="0070C0"/>
                </a:solidFill>
              </a:rPr>
              <a:t>The day before Yom Kippur they would bathe and wear a white robe to the service. Generous charitable giving was also common in the hope to tip the scales in their favor.</a:t>
            </a:r>
          </a:p>
          <a:p>
            <a:pPr lvl="1"/>
            <a:r>
              <a:rPr lang="en-US" sz="2800" b="1" dirty="0">
                <a:solidFill>
                  <a:srgbClr val="0070C0"/>
                </a:solidFill>
              </a:rPr>
              <a:t>Devote European Jews latter added two other practices no longer followed :</a:t>
            </a:r>
          </a:p>
          <a:p>
            <a:pPr marL="1428750" lvl="2" indent="-514350">
              <a:buFont typeface="+mj-lt"/>
              <a:buAutoNum type="arabicPeriod"/>
            </a:pPr>
            <a:r>
              <a:rPr lang="en-US" sz="2800" b="1" dirty="0">
                <a:solidFill>
                  <a:srgbClr val="0070C0"/>
                </a:solidFill>
              </a:rPr>
              <a:t>Flogging: 39 blows with a leather strap administered by a poor man who was paid by the recipient who lay on the floor wearing a heavy overcoat.</a:t>
            </a:r>
          </a:p>
          <a:p>
            <a:pPr marL="1428750" lvl="2" indent="-514350">
              <a:buFont typeface="+mj-lt"/>
              <a:buAutoNum type="arabicPeriod"/>
            </a:pPr>
            <a:r>
              <a:rPr lang="en-US" sz="2800" b="1" dirty="0">
                <a:solidFill>
                  <a:srgbClr val="0070C0"/>
                </a:solidFill>
              </a:rPr>
              <a:t>Substitution: a white chicken (rooster for men and a hen for women) would be waived over the head while saying, “This is a substitute for me; this is in exchange for me; this is my atonement.” The chicken would been killed and given to the poor. (Except for some Orthodox Jews this has been replaced by waving a cloth containing money.) </a:t>
            </a:r>
          </a:p>
          <a:p>
            <a:pPr marL="457200" lvl="1" indent="0">
              <a:buNone/>
            </a:pPr>
            <a:endParaRPr lang="en-US" sz="2800" b="1" dirty="0">
              <a:solidFill>
                <a:srgbClr val="0070C0"/>
              </a:solidFill>
            </a:endParaRPr>
          </a:p>
        </p:txBody>
      </p:sp>
    </p:spTree>
    <p:extLst>
      <p:ext uri="{BB962C8B-B14F-4D97-AF65-F5344CB8AC3E}">
        <p14:creationId xmlns:p14="http://schemas.microsoft.com/office/powerpoint/2010/main" val="4061636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Fall Jewish Holidays (2017)</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122875" y="752076"/>
            <a:ext cx="11679265" cy="5859780"/>
          </a:xfrm>
          <a:solidFill>
            <a:srgbClr val="FFFFCC"/>
          </a:solidFill>
        </p:spPr>
        <p:txBody>
          <a:bodyPr/>
          <a:lstStyle/>
          <a:p>
            <a:endParaRPr lang="en-US" b="1" dirty="0">
              <a:hlinkClick r:id="rId3" tooltip="Rosh Hashanah"/>
            </a:endParaRPr>
          </a:p>
          <a:p>
            <a:endParaRPr lang="en-US" b="1" dirty="0">
              <a:hlinkClick r:id="rId3" tooltip="Rosh Hashanah"/>
            </a:endParaRPr>
          </a:p>
          <a:p>
            <a:r>
              <a:rPr lang="en-US" b="1" dirty="0">
                <a:hlinkClick r:id="rId3" tooltip="Rosh Hashanah"/>
              </a:rPr>
              <a:t>Rosh Hashanah</a:t>
            </a:r>
            <a:r>
              <a:rPr lang="en-US" dirty="0"/>
              <a:t> - Wednesday, September 20, 2017 </a:t>
            </a:r>
            <a:r>
              <a:rPr lang="en-US" sz="2400" dirty="0">
                <a:solidFill>
                  <a:srgbClr val="FF0000"/>
                </a:solidFill>
              </a:rPr>
              <a:t>Repentance</a:t>
            </a:r>
            <a:endParaRPr lang="en-US" sz="2400" dirty="0"/>
          </a:p>
          <a:p>
            <a:r>
              <a:rPr lang="en-US" b="1" dirty="0">
                <a:hlinkClick r:id="rId4" tooltip="Yom Kippur"/>
              </a:rPr>
              <a:t>Yom Kippur</a:t>
            </a:r>
            <a:r>
              <a:rPr lang="en-US" dirty="0"/>
              <a:t> - Friday, September 29, 2017 (year 5778) </a:t>
            </a:r>
            <a:r>
              <a:rPr lang="en-US" sz="2400" dirty="0">
                <a:solidFill>
                  <a:srgbClr val="FF0000"/>
                </a:solidFill>
              </a:rPr>
              <a:t>Redemption</a:t>
            </a:r>
          </a:p>
          <a:p>
            <a:r>
              <a:rPr lang="en-US" b="1" u="sng" dirty="0">
                <a:solidFill>
                  <a:srgbClr val="0070C0"/>
                </a:solidFill>
              </a:rPr>
              <a:t>Booths</a:t>
            </a:r>
            <a:r>
              <a:rPr lang="en-US" b="1" dirty="0"/>
              <a:t> </a:t>
            </a:r>
            <a:r>
              <a:rPr lang="en-US" dirty="0"/>
              <a:t>- Wednesday, October 04 - 11, 2017 </a:t>
            </a:r>
            <a:r>
              <a:rPr lang="en-US" sz="2400" dirty="0">
                <a:solidFill>
                  <a:srgbClr val="FF0000"/>
                </a:solidFill>
              </a:rPr>
              <a:t>Rejoicing</a:t>
            </a:r>
          </a:p>
          <a:p>
            <a:pPr marL="0" indent="0">
              <a:buNone/>
            </a:pPr>
            <a:endParaRPr lang="en-US" sz="2400" dirty="0">
              <a:solidFill>
                <a:srgbClr val="FF0000"/>
              </a:solidFill>
            </a:endParaRPr>
          </a:p>
        </p:txBody>
      </p:sp>
    </p:spTree>
    <p:extLst>
      <p:ext uri="{BB962C8B-B14F-4D97-AF65-F5344CB8AC3E}">
        <p14:creationId xmlns:p14="http://schemas.microsoft.com/office/powerpoint/2010/main" val="54101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457200" lvl="1" indent="0">
              <a:buNone/>
            </a:pPr>
            <a:r>
              <a:rPr lang="en-US" sz="2800" b="1" dirty="0">
                <a:solidFill>
                  <a:srgbClr val="0070C0"/>
                </a:solidFill>
              </a:rPr>
              <a:t>The week before Yom Kippur the High Priest was prepared to officiate.</a:t>
            </a:r>
          </a:p>
          <a:p>
            <a:pPr lvl="2"/>
            <a:r>
              <a:rPr lang="en-US" sz="2800" b="1" dirty="0">
                <a:solidFill>
                  <a:srgbClr val="0070C0"/>
                </a:solidFill>
              </a:rPr>
              <a:t>He dressed in the white linen robe of an ordinary priest.</a:t>
            </a:r>
          </a:p>
          <a:p>
            <a:pPr lvl="2"/>
            <a:r>
              <a:rPr lang="en-US" sz="2800" b="1" dirty="0">
                <a:solidFill>
                  <a:srgbClr val="0070C0"/>
                </a:solidFill>
              </a:rPr>
              <a:t>He officiated at every regular temple service.</a:t>
            </a:r>
          </a:p>
          <a:p>
            <a:pPr lvl="2"/>
            <a:r>
              <a:rPr lang="en-US" sz="2800" b="1" dirty="0">
                <a:solidFill>
                  <a:srgbClr val="0070C0"/>
                </a:solidFill>
              </a:rPr>
              <a:t>He was cleansed twice with the ashes of a red heifer.</a:t>
            </a:r>
          </a:p>
          <a:p>
            <a:pPr lvl="2"/>
            <a:r>
              <a:rPr lang="en-US" sz="2800" b="1" dirty="0">
                <a:solidFill>
                  <a:srgbClr val="0070C0"/>
                </a:solidFill>
              </a:rPr>
              <a:t>He lived in special quarters on the Temple mount.</a:t>
            </a:r>
          </a:p>
          <a:p>
            <a:pPr lvl="2"/>
            <a:r>
              <a:rPr lang="en-US" sz="2800" b="1" dirty="0">
                <a:solidFill>
                  <a:srgbClr val="0070C0"/>
                </a:solidFill>
              </a:rPr>
              <a:t>The Sanhedrin judicial court made up of 23 members of the Sanhedrin read him Leviticus 16 and Numbers 29:7-11 and then required him to recite these passages to assure he knew how to conduct the service. </a:t>
            </a:r>
          </a:p>
          <a:p>
            <a:pPr lvl="2"/>
            <a:r>
              <a:rPr lang="en-US" sz="2800" b="1" dirty="0">
                <a:solidFill>
                  <a:srgbClr val="0070C0"/>
                </a:solidFill>
              </a:rPr>
              <a:t>The common people would feast the night before the Yom Kippur service but the High Priest was given only a light supper and kept awake all night.</a:t>
            </a:r>
          </a:p>
          <a:p>
            <a:pPr lvl="2"/>
            <a:r>
              <a:rPr lang="en-US" sz="2800" b="1" dirty="0">
                <a:solidFill>
                  <a:srgbClr val="0070C0"/>
                </a:solidFill>
              </a:rPr>
              <a:t>An understudy High Priest was similarly prepared. </a:t>
            </a:r>
          </a:p>
        </p:txBody>
      </p:sp>
    </p:spTree>
    <p:extLst>
      <p:ext uri="{BB962C8B-B14F-4D97-AF65-F5344CB8AC3E}">
        <p14:creationId xmlns:p14="http://schemas.microsoft.com/office/powerpoint/2010/main" val="386132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marL="457200" lvl="1" indent="0">
              <a:buNone/>
            </a:pPr>
            <a:r>
              <a:rPr lang="en-US" sz="2800" b="1" dirty="0">
                <a:solidFill>
                  <a:srgbClr val="0070C0"/>
                </a:solidFill>
              </a:rPr>
              <a:t>At the first rays of dawn the High Priest appeared to begin the Service.</a:t>
            </a:r>
          </a:p>
          <a:p>
            <a:pPr lvl="2"/>
            <a:r>
              <a:rPr lang="en-US" sz="2800" b="1" dirty="0">
                <a:solidFill>
                  <a:srgbClr val="0070C0"/>
                </a:solidFill>
              </a:rPr>
              <a:t>The High Priest bathed his entire body five times and washed his hands and feet ten times. The first bath was in view of the people (a linen curtain was used to preserve modesty).</a:t>
            </a:r>
          </a:p>
          <a:p>
            <a:pPr lvl="2"/>
            <a:r>
              <a:rPr lang="en-US" sz="2800" b="1" dirty="0">
                <a:solidFill>
                  <a:srgbClr val="0070C0"/>
                </a:solidFill>
              </a:rPr>
              <a:t>He then dressed as the High Priest and performed the regular temple service. </a:t>
            </a:r>
          </a:p>
          <a:p>
            <a:pPr lvl="2"/>
            <a:r>
              <a:rPr lang="en-US" sz="2800" b="1" dirty="0">
                <a:solidFill>
                  <a:srgbClr val="0070C0"/>
                </a:solidFill>
              </a:rPr>
              <a:t>Following the service he bathed again and dressed in a white linen robe (representing purity) and reappeared before the people.</a:t>
            </a:r>
          </a:p>
          <a:p>
            <a:pPr lvl="2"/>
            <a:r>
              <a:rPr lang="en-US" sz="2800" b="1" dirty="0">
                <a:solidFill>
                  <a:srgbClr val="0070C0"/>
                </a:solidFill>
              </a:rPr>
              <a:t>The sacrificial animals for the Yom Kippur service were brought to the alter. (The High Priest had inspected these animals the day before to assure they were suitable for the sacrifice.)</a:t>
            </a:r>
          </a:p>
        </p:txBody>
      </p:sp>
    </p:spTree>
    <p:extLst>
      <p:ext uri="{BB962C8B-B14F-4D97-AF65-F5344CB8AC3E}">
        <p14:creationId xmlns:p14="http://schemas.microsoft.com/office/powerpoint/2010/main" val="325095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rPr>
              <a:t>The bull was brought to the High Priest as a sin offering to atone for the sins of the High Priest and his household.</a:t>
            </a:r>
          </a:p>
          <a:p>
            <a:pPr lvl="1"/>
            <a:r>
              <a:rPr lang="en-US" sz="2800" b="1" dirty="0">
                <a:solidFill>
                  <a:srgbClr val="0070C0"/>
                </a:solidFill>
              </a:rPr>
              <a:t>The High Priest placed his hands on the head of the bull and three times recited a prayer of confession for himself and his household so that he would be pure to perform the Yom Kippur service.</a:t>
            </a:r>
          </a:p>
          <a:p>
            <a:pPr lvl="1"/>
            <a:r>
              <a:rPr lang="en-US" sz="2800" b="1" dirty="0">
                <a:solidFill>
                  <a:srgbClr val="0070C0"/>
                </a:solidFill>
              </a:rPr>
              <a:t>In the prayer he spoke the </a:t>
            </a:r>
            <a:r>
              <a:rPr lang="en-US" sz="2800" b="1" dirty="0" err="1">
                <a:solidFill>
                  <a:srgbClr val="0070C0"/>
                </a:solidFill>
              </a:rPr>
              <a:t>Tetragrammaton</a:t>
            </a:r>
            <a:r>
              <a:rPr lang="en-US" sz="2800" b="1" dirty="0">
                <a:solidFill>
                  <a:srgbClr val="0070C0"/>
                </a:solidFill>
              </a:rPr>
              <a:t> </a:t>
            </a:r>
            <a:r>
              <a:rPr lang="en-US" sz="2800" dirty="0"/>
              <a:t>(the Hebrew name of God transliterated in four letters as </a:t>
            </a:r>
            <a:r>
              <a:rPr lang="en-US" sz="2800" i="1" dirty="0"/>
              <a:t>YHWH</a:t>
            </a:r>
            <a:r>
              <a:rPr lang="en-US" sz="2800" dirty="0"/>
              <a:t> or </a:t>
            </a:r>
            <a:r>
              <a:rPr lang="en-US" sz="2800" i="1" dirty="0"/>
              <a:t>JHVH</a:t>
            </a:r>
            <a:r>
              <a:rPr lang="en-US" sz="2800" dirty="0"/>
              <a:t> and articulated as </a:t>
            </a:r>
            <a:r>
              <a:rPr lang="en-US" sz="2800" i="1" dirty="0"/>
              <a:t>Yahweh</a:t>
            </a:r>
            <a:r>
              <a:rPr lang="en-US" sz="2800" dirty="0"/>
              <a:t> or </a:t>
            </a:r>
            <a:r>
              <a:rPr lang="en-US" sz="2800" i="1" dirty="0"/>
              <a:t>Jehovah</a:t>
            </a:r>
            <a:r>
              <a:rPr lang="en-US" sz="2800" dirty="0"/>
              <a:t>.)</a:t>
            </a:r>
          </a:p>
          <a:p>
            <a:pPr lvl="2"/>
            <a:r>
              <a:rPr lang="en-US" sz="2800" dirty="0"/>
              <a:t>The </a:t>
            </a:r>
            <a:r>
              <a:rPr lang="en-US" sz="2800" dirty="0" err="1"/>
              <a:t>Tetragrammaton</a:t>
            </a:r>
            <a:r>
              <a:rPr lang="en-US" sz="2800" dirty="0"/>
              <a:t> was spoken ten times during the service and this was the only time it could be spoken. Each time the people fell with faces to the ground and said, “Blessed be His name, the glory of His kingdom forever and ever.” (This was the only time of year the Jewish people could prostrate themselves.)</a:t>
            </a:r>
            <a:endParaRPr lang="en-US" sz="2800" b="1" dirty="0">
              <a:solidFill>
                <a:srgbClr val="0070C0"/>
              </a:solidFill>
            </a:endParaRPr>
          </a:p>
        </p:txBody>
      </p:sp>
    </p:spTree>
    <p:extLst>
      <p:ext uri="{BB962C8B-B14F-4D97-AF65-F5344CB8AC3E}">
        <p14:creationId xmlns:p14="http://schemas.microsoft.com/office/powerpoint/2010/main" val="1326605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rPr>
              <a:t>The bull was led away and two (nearly) identical goats were brought before the High Priest.</a:t>
            </a:r>
          </a:p>
          <a:p>
            <a:pPr lvl="1"/>
            <a:r>
              <a:rPr lang="en-US" sz="2800" b="1" dirty="0">
                <a:solidFill>
                  <a:srgbClr val="0070C0"/>
                </a:solidFill>
              </a:rPr>
              <a:t>The High Priest reached into an urn and with two lots; one marked “for the Lord” and one marked as the scape goat.</a:t>
            </a:r>
          </a:p>
          <a:p>
            <a:pPr lvl="1"/>
            <a:r>
              <a:rPr lang="en-US" sz="2800" b="1" dirty="0">
                <a:solidFill>
                  <a:srgbClr val="0070C0"/>
                </a:solidFill>
              </a:rPr>
              <a:t>It was considered to be a good omen if the lot “for the Lord” was in the High priest’s right hand. </a:t>
            </a:r>
          </a:p>
          <a:p>
            <a:pPr lvl="1"/>
            <a:r>
              <a:rPr lang="en-US" sz="2800" b="1" dirty="0">
                <a:solidFill>
                  <a:srgbClr val="0070C0"/>
                </a:solidFill>
              </a:rPr>
              <a:t>The High Priest placed one lot on each goat’s head and tied a red sash on the horns of the scape goat.</a:t>
            </a:r>
          </a:p>
          <a:p>
            <a:pPr lvl="1"/>
            <a:r>
              <a:rPr lang="en-US" sz="2800" b="1" dirty="0">
                <a:solidFill>
                  <a:srgbClr val="0070C0"/>
                </a:solidFill>
              </a:rPr>
              <a:t>This ended the second part of the service.</a:t>
            </a:r>
          </a:p>
        </p:txBody>
      </p:sp>
    </p:spTree>
    <p:extLst>
      <p:ext uri="{BB962C8B-B14F-4D97-AF65-F5344CB8AC3E}">
        <p14:creationId xmlns:p14="http://schemas.microsoft.com/office/powerpoint/2010/main" val="3470894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a:bodyPr>
          <a:lstStyle/>
          <a:p>
            <a:pPr lvl="1"/>
            <a:r>
              <a:rPr lang="en-US" sz="2800" b="1" dirty="0">
                <a:solidFill>
                  <a:srgbClr val="0070C0"/>
                </a:solidFill>
              </a:rPr>
              <a:t>The high priest place his hands on the head of the bull and recited the same prayer of confession he had previously prayed but added the entire priesthood to the sacrifice.</a:t>
            </a:r>
          </a:p>
          <a:p>
            <a:pPr lvl="1"/>
            <a:r>
              <a:rPr lang="en-US" sz="2800" b="1" dirty="0">
                <a:solidFill>
                  <a:srgbClr val="0070C0"/>
                </a:solidFill>
              </a:rPr>
              <a:t>The high priest slaughtered the bull catching its blood in a basin.</a:t>
            </a:r>
          </a:p>
          <a:p>
            <a:pPr lvl="1"/>
            <a:r>
              <a:rPr lang="en-US" sz="2800" b="1" dirty="0">
                <a:solidFill>
                  <a:srgbClr val="0070C0"/>
                </a:solidFill>
              </a:rPr>
              <a:t>The high priest entered the Holy of Holies with a golden ladle of incense and hot coals from the alter. There was only a barren rock (Foundation stone) in the Holy of Holies. </a:t>
            </a:r>
          </a:p>
          <a:p>
            <a:pPr lvl="1"/>
            <a:r>
              <a:rPr lang="en-US" sz="2800" b="1" dirty="0">
                <a:solidFill>
                  <a:srgbClr val="0070C0"/>
                </a:solidFill>
              </a:rPr>
              <a:t>The coals were placed on the incense filling the Holy of Holies with smoke and the high priest quickly retreated to the holy place and recited a short prayer.</a:t>
            </a:r>
          </a:p>
          <a:p>
            <a:pPr lvl="1"/>
            <a:r>
              <a:rPr lang="en-US" sz="2800" b="1" dirty="0">
                <a:solidFill>
                  <a:srgbClr val="0070C0"/>
                </a:solidFill>
              </a:rPr>
              <a:t>Appearing to the people the high priest took the basin of blood and entered the Holy of Holies sprinkling the blood on the Foundation stone – once upward and seven times downward.</a:t>
            </a:r>
          </a:p>
        </p:txBody>
      </p:sp>
    </p:spTree>
    <p:extLst>
      <p:ext uri="{BB962C8B-B14F-4D97-AF65-F5344CB8AC3E}">
        <p14:creationId xmlns:p14="http://schemas.microsoft.com/office/powerpoint/2010/main" val="87998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lnSpcReduction="10000"/>
          </a:bodyPr>
          <a:lstStyle/>
          <a:p>
            <a:pPr lvl="1"/>
            <a:r>
              <a:rPr lang="en-US" sz="2800" b="1" dirty="0">
                <a:solidFill>
                  <a:srgbClr val="0070C0"/>
                </a:solidFill>
              </a:rPr>
              <a:t>The high priest again appeared before the people and took the goat designated “for the Lord” and slaughtered it.</a:t>
            </a:r>
          </a:p>
          <a:p>
            <a:pPr lvl="1"/>
            <a:r>
              <a:rPr lang="en-US" sz="2800" b="1" dirty="0">
                <a:solidFill>
                  <a:srgbClr val="0070C0"/>
                </a:solidFill>
              </a:rPr>
              <a:t>He entered the Holy of Holies a third time and sprinkled the goat’s blood on the Foundation stone as he had the bull’s blood.</a:t>
            </a:r>
          </a:p>
          <a:p>
            <a:pPr lvl="1"/>
            <a:r>
              <a:rPr lang="en-US" sz="2800" b="1" dirty="0">
                <a:solidFill>
                  <a:srgbClr val="0070C0"/>
                </a:solidFill>
              </a:rPr>
              <a:t>The high priest left the Holy of Holies and sprinkled the blood of the bull and the goat on the curtain.</a:t>
            </a:r>
          </a:p>
          <a:p>
            <a:pPr lvl="1"/>
            <a:r>
              <a:rPr lang="en-US" sz="2800" b="1" dirty="0">
                <a:solidFill>
                  <a:srgbClr val="0070C0"/>
                </a:solidFill>
              </a:rPr>
              <a:t>The remaining blood was mixed together and some sprinkled on the golden alter of incense. The remainder was poured on the corner of the alter in view of the people.</a:t>
            </a:r>
          </a:p>
          <a:p>
            <a:pPr lvl="1"/>
            <a:r>
              <a:rPr lang="en-US" sz="2800" b="1" dirty="0">
                <a:solidFill>
                  <a:srgbClr val="0070C0"/>
                </a:solidFill>
              </a:rPr>
              <a:t>The high priest then repeated the prayer of confession on the scapegoat but this prayer was for the sins of the people. When the </a:t>
            </a:r>
            <a:r>
              <a:rPr lang="en-US" sz="2800" b="1" dirty="0" err="1">
                <a:solidFill>
                  <a:srgbClr val="0070C0"/>
                </a:solidFill>
              </a:rPr>
              <a:t>Tetragrammaton</a:t>
            </a:r>
            <a:r>
              <a:rPr lang="en-US" sz="2800" b="1" dirty="0">
                <a:solidFill>
                  <a:srgbClr val="0070C0"/>
                </a:solidFill>
              </a:rPr>
              <a:t> was spoken, the people fell on their faces and said, “Blessed be His name, the glory of His kingdom is forever and ever.”</a:t>
            </a:r>
          </a:p>
          <a:p>
            <a:pPr lvl="1"/>
            <a:r>
              <a:rPr lang="en-US" sz="2800" b="1" dirty="0">
                <a:solidFill>
                  <a:srgbClr val="0070C0"/>
                </a:solidFill>
              </a:rPr>
              <a:t>Another priest lead the scapegoat into the wilderness.</a:t>
            </a:r>
          </a:p>
        </p:txBody>
      </p:sp>
    </p:spTree>
    <p:extLst>
      <p:ext uri="{BB962C8B-B14F-4D97-AF65-F5344CB8AC3E}">
        <p14:creationId xmlns:p14="http://schemas.microsoft.com/office/powerpoint/2010/main" val="2674575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100232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The Old Testament Sacrificial System – Major Jewish Holidays </a:t>
            </a:r>
            <a:r>
              <a:rPr lang="en-US" sz="2800" dirty="0">
                <a:latin typeface="Calibri" panose="020F0502020204030204" pitchFamily="34" charset="0"/>
                <a:cs typeface="Calibri" panose="020F0502020204030204" pitchFamily="34" charset="0"/>
              </a:rPr>
              <a:t>(Day of Atonement also known as Yom Kippur)</a:t>
            </a:r>
            <a:endParaRPr lang="en-US" sz="2800"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8" y="1134207"/>
            <a:ext cx="11679265" cy="5622347"/>
          </a:xfrm>
          <a:solidFill>
            <a:srgbClr val="FFFFCC"/>
          </a:solidFill>
        </p:spPr>
        <p:txBody>
          <a:bodyPr>
            <a:normAutofit lnSpcReduction="10000"/>
          </a:bodyPr>
          <a:lstStyle/>
          <a:p>
            <a:pPr lvl="1"/>
            <a:r>
              <a:rPr lang="en-US" sz="2800" b="1" dirty="0">
                <a:solidFill>
                  <a:srgbClr val="0070C0"/>
                </a:solidFill>
              </a:rPr>
              <a:t>The scapegoat was escorted about 12 miles from Jerusalem by ten different escorts, finally reaching a high cliff.</a:t>
            </a:r>
          </a:p>
          <a:p>
            <a:pPr lvl="1"/>
            <a:r>
              <a:rPr lang="en-US" sz="2800" b="1" dirty="0">
                <a:solidFill>
                  <a:srgbClr val="0070C0"/>
                </a:solidFill>
              </a:rPr>
              <a:t>The final escort divided the red sash in two placing one half of the cliff and one half on the goats horns. The goat was then pushed backwards off the cliff thus atoning for the people’s sins.</a:t>
            </a:r>
          </a:p>
          <a:p>
            <a:pPr lvl="1"/>
            <a:r>
              <a:rPr lang="en-US" sz="2800" b="1" dirty="0">
                <a:solidFill>
                  <a:srgbClr val="0070C0"/>
                </a:solidFill>
              </a:rPr>
              <a:t>A portion of the red sash had been attached to the Temple doors before the scape goat was lead to the wilderness. When the scapegoat died this red sash supposedly turned white.</a:t>
            </a:r>
            <a:r>
              <a:rPr lang="en-US" sz="2800" dirty="0"/>
              <a:t> </a:t>
            </a:r>
          </a:p>
          <a:p>
            <a:pPr marL="457200" lvl="1" indent="0">
              <a:buNone/>
            </a:pPr>
            <a:r>
              <a:rPr lang="en-US" sz="2800" dirty="0"/>
              <a:t>Come now, let us reason together, says the LORD: though your sins are like scarlet, they shall be as white as snow; though they are red like crimson, they shall become like wool. (Isaiah 1:18)</a:t>
            </a:r>
          </a:p>
          <a:p>
            <a:pPr lvl="1"/>
            <a:r>
              <a:rPr lang="en-US" sz="2800" b="1" dirty="0">
                <a:solidFill>
                  <a:srgbClr val="0070C0"/>
                </a:solidFill>
              </a:rPr>
              <a:t>When the high priest learned the scapegoat was dead he entered the synagogue on the temple grounds and read the Torah Scriptures referencing the Day of Atonement.</a:t>
            </a:r>
          </a:p>
        </p:txBody>
      </p:sp>
    </p:spTree>
    <p:extLst>
      <p:ext uri="{BB962C8B-B14F-4D97-AF65-F5344CB8AC3E}">
        <p14:creationId xmlns:p14="http://schemas.microsoft.com/office/powerpoint/2010/main" val="2538685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1417</Words>
  <Application>Microsoft Office PowerPoint</Application>
  <PresentationFormat>Widescreen</PresentationFormat>
  <Paragraphs>87</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Discipleship:  An  Introduction to  Systematic Theology and  Apologetics</vt:lpstr>
      <vt:lpstr> Fall Jewish Holidays (2017) </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lpstr> The Old Testament Sacrificial System – Major Jewish Holidays (Day of Atonement also known as Yom Kippur)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1</cp:revision>
  <dcterms:created xsi:type="dcterms:W3CDTF">2017-09-18T00:18:51Z</dcterms:created>
  <dcterms:modified xsi:type="dcterms:W3CDTF">2017-09-18T00:19:47Z</dcterms:modified>
</cp:coreProperties>
</file>