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315" r:id="rId3"/>
    <p:sldId id="314" r:id="rId4"/>
    <p:sldId id="316" r:id="rId5"/>
    <p:sldId id="317" r:id="rId6"/>
    <p:sldId id="318" r:id="rId7"/>
    <p:sldId id="319" r:id="rId8"/>
    <p:sldId id="320" r:id="rId9"/>
    <p:sldId id="322" r:id="rId10"/>
    <p:sldId id="323" r:id="rId11"/>
    <p:sldId id="324" r:id="rId12"/>
    <p:sldId id="325" r:id="rId13"/>
    <p:sldId id="326" r:id="rId14"/>
    <p:sldId id="327" r:id="rId15"/>
    <p:sldId id="321" r:id="rId16"/>
    <p:sldId id="328" r:id="rId17"/>
    <p:sldId id="333" r:id="rId18"/>
    <p:sldId id="329" r:id="rId19"/>
    <p:sldId id="331" r:id="rId20"/>
    <p:sldId id="332" r:id="rId21"/>
    <p:sldId id="330" r:id="rId22"/>
    <p:sldId id="281" r:id="rId23"/>
    <p:sldId id="282" r:id="rId24"/>
    <p:sldId id="283" r:id="rId25"/>
    <p:sldId id="284" r:id="rId26"/>
    <p:sldId id="285" r:id="rId27"/>
    <p:sldId id="287" r:id="rId28"/>
    <p:sldId id="279" r:id="rId29"/>
    <p:sldId id="288" r:id="rId30"/>
    <p:sldId id="289" r:id="rId31"/>
    <p:sldId id="286" r:id="rId32"/>
    <p:sldId id="264" r:id="rId33"/>
    <p:sldId id="265" r:id="rId34"/>
    <p:sldId id="266" r:id="rId35"/>
    <p:sldId id="268" r:id="rId36"/>
    <p:sldId id="270" r:id="rId37"/>
    <p:sldId id="267" r:id="rId38"/>
    <p:sldId id="269" r:id="rId39"/>
    <p:sldId id="271" r:id="rId40"/>
    <p:sldId id="299" r:id="rId41"/>
    <p:sldId id="302" r:id="rId42"/>
    <p:sldId id="300" r:id="rId43"/>
    <p:sldId id="259" r:id="rId44"/>
    <p:sldId id="301" r:id="rId45"/>
    <p:sldId id="303" r:id="rId46"/>
    <p:sldId id="290" r:id="rId47"/>
    <p:sldId id="294" r:id="rId48"/>
    <p:sldId id="291" r:id="rId49"/>
    <p:sldId id="292" r:id="rId50"/>
    <p:sldId id="293" r:id="rId51"/>
    <p:sldId id="295" r:id="rId52"/>
    <p:sldId id="296" r:id="rId53"/>
    <p:sldId id="297" r:id="rId54"/>
    <p:sldId id="298" r:id="rId55"/>
    <p:sldId id="257" r:id="rId56"/>
    <p:sldId id="308" r:id="rId57"/>
    <p:sldId id="304" r:id="rId58"/>
    <p:sldId id="305" r:id="rId59"/>
    <p:sldId id="306" r:id="rId60"/>
    <p:sldId id="307" r:id="rId61"/>
    <p:sldId id="312" r:id="rId62"/>
    <p:sldId id="309" r:id="rId63"/>
    <p:sldId id="310" r:id="rId64"/>
    <p:sldId id="313" r:id="rId65"/>
    <p:sldId id="311" r:id="rId6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1560" y="10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425CB10-6FCA-4994-96CE-B6F1257B83B3}" type="datetimeFigureOut">
              <a:rPr lang="en-US" smtClean="0"/>
              <a:t>9/25/2019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94E7B0-30A7-460B-9382-5A3094BFF8AB}" type="slidenum">
              <a:rPr lang="en-US" smtClean="0"/>
              <a:t>‹#›</a:t>
            </a:fld>
            <a:endParaRPr lang="en-US"/>
          </a:p>
        </p:txBody>
      </p:sp>
    </p:spTree>
    <p:extLst>
      <p:ext uri="{BB962C8B-B14F-4D97-AF65-F5344CB8AC3E}">
        <p14:creationId xmlns:p14="http://schemas.microsoft.com/office/powerpoint/2010/main" val="2496956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368413-E98F-4B36-95FD-0C9862B81FE9}"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8047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368413-E98F-4B36-95FD-0C9862B81FE9}"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268732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368413-E98F-4B36-95FD-0C9862B81FE9}"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407113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368413-E98F-4B36-95FD-0C9862B81FE9}"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4179647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368413-E98F-4B36-95FD-0C9862B81FE9}"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219923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368413-E98F-4B36-95FD-0C9862B81FE9}"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99180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368413-E98F-4B36-95FD-0C9862B81FE9}" type="datetimeFigureOut">
              <a:rPr lang="en-US" smtClean="0"/>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1737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368413-E98F-4B36-95FD-0C9862B81FE9}"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190769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68413-E98F-4B36-95FD-0C9862B81FE9}"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16677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368413-E98F-4B36-95FD-0C9862B81FE9}"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207815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368413-E98F-4B36-95FD-0C9862B81FE9}"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51666-A7A0-489E-ADC7-14CF67C555E1}" type="slidenum">
              <a:rPr lang="en-US" smtClean="0"/>
              <a:t>‹#›</a:t>
            </a:fld>
            <a:endParaRPr lang="en-US"/>
          </a:p>
        </p:txBody>
      </p:sp>
    </p:spTree>
    <p:extLst>
      <p:ext uri="{BB962C8B-B14F-4D97-AF65-F5344CB8AC3E}">
        <p14:creationId xmlns:p14="http://schemas.microsoft.com/office/powerpoint/2010/main" val="157848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68413-E98F-4B36-95FD-0C9862B81FE9}" type="datetimeFigureOut">
              <a:rPr lang="en-US" smtClean="0"/>
              <a:t>9/25/2019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51666-A7A0-489E-ADC7-14CF67C555E1}" type="slidenum">
              <a:rPr lang="en-US" smtClean="0"/>
              <a:t>‹#›</a:t>
            </a:fld>
            <a:endParaRPr lang="en-US"/>
          </a:p>
        </p:txBody>
      </p:sp>
    </p:spTree>
    <p:extLst>
      <p:ext uri="{BB962C8B-B14F-4D97-AF65-F5344CB8AC3E}">
        <p14:creationId xmlns:p14="http://schemas.microsoft.com/office/powerpoint/2010/main" val="3426865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Martin_Luther_Preaching_to_Faithful_(1561).jpg"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Martin_Luther_Preaching_to_Faithful_(1561).jpg"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Martin_Luther_Preaching_to_Faithful_(1561).jpg"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Martin_Luther_Preaching_to_Faithful_(1561).jpg"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St._John%27s_Church,_Tallinn" TargetMode="External"/><Relationship Id="rId7" Type="http://schemas.openxmlformats.org/officeDocument/2006/relationships/hyperlink" Target="https://creativecommons.org/licenses/by-sa/3.0/"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commons.wikimedia.org/wiki/File:The_Crucifixion_-_Google_Art_Project_(6867702).jpg"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tl.wikipedia.org/wiki/talaksan:child_baptism.jpg"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File:Ataturk-1938-funeral-public.jpg" TargetMode="Externa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tl.wikipedia.org/wiki/talaksan:child_baptism.jp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eddingpicturesweddingphotos.blogspot.com/2013/03/samples-of-wedding-toasts-pictures.html"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commons.wikimedia.org/wiki/File:Anguish,_La_Recoleta,_Buenos_Aires_(6969210232).jpg"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hyperlink" Target="http://www.rachnaparmar.com/2016/08/10-donts-whatsapp-chats.html" TargetMode="External"/><Relationship Id="rId5" Type="http://schemas.openxmlformats.org/officeDocument/2006/relationships/hyperlink" Target="https://creativecommons.org/licenses/by-nc-sa/3.0/" TargetMode="External"/><Relationship Id="rId4" Type="http://schemas.openxmlformats.org/officeDocument/2006/relationships/hyperlink" Target="http://weddingpicturesweddingphotos.blogspot.com/2013/03/samples-of-wedding-toasts-picture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videoblocks.com/video/man-sick-in-hospital-bed-xotm3ob"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www.rachnaparmar.com/2016/08/10-donts-whatsapp-chats.html" TargetMode="External"/><Relationship Id="rId5" Type="http://schemas.openxmlformats.org/officeDocument/2006/relationships/hyperlink" Target="https://creativecommons.org/licenses/by-nc-sa/3.0/" TargetMode="External"/><Relationship Id="rId4" Type="http://schemas.openxmlformats.org/officeDocument/2006/relationships/hyperlink" Target="http://weddingpicturesweddingphotos.blogspot.com/2013/03/samples-of-wedding-toasts-pictures.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Martin_Luther_Preaching_to_Faithful_(1561).jpg"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newprotest.org/details.pl?988" TargetMode="Externa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hyperlink" Target="https://creativecommons.org/licenses/by/2.0/" TargetMode="External"/><Relationship Id="rId4" Type="http://schemas.openxmlformats.org/officeDocument/2006/relationships/hyperlink" Target="http://www.flickr.com/photos/pagedooley/3719718801/"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wicca01.deviantart.com/art/let-there-BE-light-176582522" TargetMode="Externa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3" Type="http://schemas.openxmlformats.org/officeDocument/2006/relationships/hyperlink" Target="https://creativecommons.org/licenses/by-nc-nd/2.5/" TargetMode="External"/><Relationship Id="rId2" Type="http://schemas.openxmlformats.org/officeDocument/2006/relationships/hyperlink" Target="http://luacosmica.blogspot.com/2014/09/firmamento.html" TargetMode="Externa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astronomylinks.wikispaces.com/Earth"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creativecommons.org/licenses/by-sa/2.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open.lib.umn.edu/intropsyc/chapter/9-1-defining-and-measuring-intelligence/" TargetMode="External"/><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hyperlink" Target="https://creativecommons.org/licenses/by-nc-sa/4.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biblegateway.com/passage/?search=John+14&amp;version=SBLGNT#fgrc-SBLGNT-3517x" TargetMode="External"/><Relationship Id="rId2" Type="http://schemas.openxmlformats.org/officeDocument/2006/relationships/hyperlink" Target="https://www.biblegateway.com/passage/?search=John+14&amp;version=SBLGNT#fgrc-SBLGNT-3517w" TargetMode="External"/><Relationship Id="rId1" Type="http://schemas.openxmlformats.org/officeDocument/2006/relationships/slideLayout" Target="../slideLayouts/slideLayout4.xml"/><Relationship Id="rId6" Type="http://schemas.openxmlformats.org/officeDocument/2006/relationships/hyperlink" Target="https://www.biblegateway.com/passage/?search=John+14&amp;version=SBLGNT#fgrc-SBLGNT-3518aa" TargetMode="External"/><Relationship Id="rId5" Type="http://schemas.openxmlformats.org/officeDocument/2006/relationships/hyperlink" Target="https://www.biblegateway.com/passage/?search=John+14&amp;version=SBLGNT#fgrc-SBLGNT-3518z" TargetMode="External"/><Relationship Id="rId4" Type="http://schemas.openxmlformats.org/officeDocument/2006/relationships/hyperlink" Target="https://www.biblegateway.com/passage/?search=John+14&amp;version=SBLGNT#fgrc-SBLGNT-3518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biblegateway.com/passage/?search=John+14&amp;version=SBLGNT#fgrc-SBLGNT-3517x" TargetMode="External"/><Relationship Id="rId2" Type="http://schemas.openxmlformats.org/officeDocument/2006/relationships/hyperlink" Target="https://www.biblegateway.com/passage/?search=John+14&amp;version=SBLGNT#fgrc-SBLGNT-3517w" TargetMode="External"/><Relationship Id="rId1" Type="http://schemas.openxmlformats.org/officeDocument/2006/relationships/slideLayout" Target="../slideLayouts/slideLayout4.xml"/><Relationship Id="rId6" Type="http://schemas.openxmlformats.org/officeDocument/2006/relationships/hyperlink" Target="https://www.biblegateway.com/passage/?search=John+14&amp;version=SBLGNT#fgrc-SBLGNT-3518aa" TargetMode="External"/><Relationship Id="rId5" Type="http://schemas.openxmlformats.org/officeDocument/2006/relationships/hyperlink" Target="https://www.biblegateway.com/passage/?search=John+14&amp;version=SBLGNT#fgrc-SBLGNT-3518z" TargetMode="External"/><Relationship Id="rId4" Type="http://schemas.openxmlformats.org/officeDocument/2006/relationships/hyperlink" Target="https://www.biblegateway.com/passage/?search=John+14&amp;version=SBLGNT#fgrc-SBLGNT-3518y"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Martin_Luther_Preaching_to_Faithful_(1561).jpg"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Martin_Luther_Preaching_to_Faithful_(1561).jpg"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284E-240F-4A02-B95C-55B58D6DB187}"/>
              </a:ext>
            </a:extLst>
          </p:cNvPr>
          <p:cNvSpPr>
            <a:spLocks noGrp="1"/>
          </p:cNvSpPr>
          <p:nvPr>
            <p:ph type="ctr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7200" i="1" dirty="0">
                <a:latin typeface="Goudy Old Style" panose="02020502050305020303" pitchFamily="18" charset="0"/>
              </a:rPr>
              <a:t>The Atonement</a:t>
            </a:r>
          </a:p>
        </p:txBody>
      </p:sp>
      <p:sp>
        <p:nvSpPr>
          <p:cNvPr id="3" name="Subtitle 2">
            <a:extLst>
              <a:ext uri="{FF2B5EF4-FFF2-40B4-BE49-F238E27FC236}">
                <a16:creationId xmlns:a16="http://schemas.microsoft.com/office/drawing/2014/main" id="{371C287F-82A1-4F3B-9110-93D1A6CC52F0}"/>
              </a:ext>
            </a:extLst>
          </p:cNvPr>
          <p:cNvSpPr>
            <a:spLocks noGrp="1"/>
          </p:cNvSpPr>
          <p:nvPr>
            <p:ph type="subTitle" idx="1"/>
          </p:nvPr>
        </p:nvSpPr>
        <p:spPr/>
        <p:style>
          <a:lnRef idx="3">
            <a:schemeClr val="lt1"/>
          </a:lnRef>
          <a:fillRef idx="1">
            <a:schemeClr val="accent5"/>
          </a:fillRef>
          <a:effectRef idx="1">
            <a:schemeClr val="accent5"/>
          </a:effectRef>
          <a:fontRef idx="minor">
            <a:schemeClr val="lt1"/>
          </a:fontRef>
        </p:style>
        <p:txBody>
          <a:bodyPr/>
          <a:lstStyle/>
          <a:p>
            <a:endParaRPr lang="en-US" dirty="0"/>
          </a:p>
          <a:p>
            <a:r>
              <a:rPr lang="en-US" sz="3600" dirty="0"/>
              <a:t>Implications for the Pastoral Task</a:t>
            </a:r>
          </a:p>
        </p:txBody>
      </p:sp>
    </p:spTree>
    <p:extLst>
      <p:ext uri="{BB962C8B-B14F-4D97-AF65-F5344CB8AC3E}">
        <p14:creationId xmlns:p14="http://schemas.microsoft.com/office/powerpoint/2010/main" val="2399878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in a room&#10;&#10;Description automatically generated">
            <a:extLst>
              <a:ext uri="{FF2B5EF4-FFF2-40B4-BE49-F238E27FC236}">
                <a16:creationId xmlns:a16="http://schemas.microsoft.com/office/drawing/2014/main" id="{8191DA9C-5704-44A4-B9E4-B4129EE396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332" b="-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801AB-5EFB-4054-A803-F7BE2CAE095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Attention to Detail (Taking Pains)</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3EA350-0BB1-4AAD-B9D7-873C02878EFA}"/>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artin_Luther_Preaching_to_Faithful_(156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72645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in a room&#10;&#10;Description automatically generated">
            <a:extLst>
              <a:ext uri="{FF2B5EF4-FFF2-40B4-BE49-F238E27FC236}">
                <a16:creationId xmlns:a16="http://schemas.microsoft.com/office/drawing/2014/main" id="{8191DA9C-5704-44A4-B9E4-B4129EE396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332" b="-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801AB-5EFB-4054-A803-F7BE2CAE095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Awareness of the Holy Presence</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3EA350-0BB1-4AAD-B9D7-873C02878EFA}"/>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artin_Luther_Preaching_to_Faithful_(156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635614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in a room&#10;&#10;Description automatically generated">
            <a:extLst>
              <a:ext uri="{FF2B5EF4-FFF2-40B4-BE49-F238E27FC236}">
                <a16:creationId xmlns:a16="http://schemas.microsoft.com/office/drawing/2014/main" id="{8191DA9C-5704-44A4-B9E4-B4129EE396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332" b="-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801AB-5EFB-4054-A803-F7BE2CAE095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Faith</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3EA350-0BB1-4AAD-B9D7-873C02878EFA}"/>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artin_Luther_Preaching_to_Faithful_(156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41487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in a room&#10;&#10;Description automatically generated">
            <a:extLst>
              <a:ext uri="{FF2B5EF4-FFF2-40B4-BE49-F238E27FC236}">
                <a16:creationId xmlns:a16="http://schemas.microsoft.com/office/drawing/2014/main" id="{8191DA9C-5704-44A4-B9E4-B4129EE396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332" b="-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801AB-5EFB-4054-A803-F7BE2CAE095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Humility</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3EA350-0BB1-4AAD-B9D7-873C02878EFA}"/>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artin_Luther_Preaching_to_Faithful_(156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96504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oom filled with furniture and a large window&#10;&#10;Description automatically generated">
            <a:extLst>
              <a:ext uri="{FF2B5EF4-FFF2-40B4-BE49-F238E27FC236}">
                <a16:creationId xmlns:a16="http://schemas.microsoft.com/office/drawing/2014/main" id="{4754C07D-223C-4674-BDF1-FF81B6787B55}"/>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066" r="15008" b="1"/>
          <a:stretch/>
        </p:blipFill>
        <p:spPr>
          <a:xfrm flipH="1">
            <a:off x="4684541" y="10"/>
            <a:ext cx="4459229" cy="4782703"/>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Title 1">
            <a:extLst>
              <a:ext uri="{FF2B5EF4-FFF2-40B4-BE49-F238E27FC236}">
                <a16:creationId xmlns:a16="http://schemas.microsoft.com/office/drawing/2014/main" id="{A15A2482-9167-45F0-90D0-B3014D0BA2F5}"/>
              </a:ext>
            </a:extLst>
          </p:cNvPr>
          <p:cNvSpPr>
            <a:spLocks noGrp="1"/>
          </p:cNvSpPr>
          <p:nvPr>
            <p:ph type="title"/>
          </p:nvPr>
        </p:nvSpPr>
        <p:spPr>
          <a:xfrm>
            <a:off x="603749" y="806450"/>
            <a:ext cx="3602727" cy="1633382"/>
          </a:xfrm>
        </p:spPr>
        <p:txBody>
          <a:bodyPr>
            <a:normAutofit/>
          </a:bodyPr>
          <a:lstStyle/>
          <a:p>
            <a:r>
              <a:rPr lang="en-US" sz="4100">
                <a:solidFill>
                  <a:srgbClr val="000000"/>
                </a:solidFill>
              </a:rPr>
              <a:t>The Atonement on the Altar</a:t>
            </a:r>
          </a:p>
        </p:txBody>
      </p:sp>
      <p:pic>
        <p:nvPicPr>
          <p:cNvPr id="11" name="Content Placeholder 10" descr="A painting of a person&#10;&#10;Description automatically generated">
            <a:extLst>
              <a:ext uri="{FF2B5EF4-FFF2-40B4-BE49-F238E27FC236}">
                <a16:creationId xmlns:a16="http://schemas.microsoft.com/office/drawing/2014/main" id="{8FC2158A-93C6-4214-AE55-5B176439046B}"/>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46067" y="2541279"/>
            <a:ext cx="1930179" cy="3065771"/>
          </a:xfrm>
        </p:spPr>
      </p:pic>
      <p:sp>
        <p:nvSpPr>
          <p:cNvPr id="12" name="TextBox 11">
            <a:extLst>
              <a:ext uri="{FF2B5EF4-FFF2-40B4-BE49-F238E27FC236}">
                <a16:creationId xmlns:a16="http://schemas.microsoft.com/office/drawing/2014/main" id="{B7C659FC-5D10-44BF-9DB3-43605B99860B}"/>
              </a:ext>
            </a:extLst>
          </p:cNvPr>
          <p:cNvSpPr txBox="1"/>
          <p:nvPr/>
        </p:nvSpPr>
        <p:spPr>
          <a:xfrm>
            <a:off x="1446067" y="5767754"/>
            <a:ext cx="1930179" cy="369332"/>
          </a:xfrm>
          <a:prstGeom prst="rect">
            <a:avLst/>
          </a:prstGeom>
          <a:noFill/>
        </p:spPr>
        <p:txBody>
          <a:bodyPr wrap="square" rtlCol="0">
            <a:spAutoFit/>
          </a:bodyPr>
          <a:lstStyle/>
          <a:p>
            <a:r>
              <a:rPr lang="en-US" sz="900">
                <a:hlinkClick r:id="rId6" tooltip="https://commons.wikimedia.org/wiki/File:The_Crucifixion_-_Google_Art_Project_(6867702).jpg"/>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2093141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42807-F8A8-449E-B7B1-82391D81FC40}"/>
              </a:ext>
            </a:extLst>
          </p:cNvPr>
          <p:cNvSpPr>
            <a:spLocks noGrp="1"/>
          </p:cNvSpPr>
          <p:nvPr>
            <p:ph type="title"/>
          </p:nvPr>
        </p:nvSpPr>
        <p:spPr>
          <a:xfrm>
            <a:off x="6820122" y="618681"/>
            <a:ext cx="1960404" cy="4794567"/>
          </a:xfrm>
        </p:spPr>
        <p:txBody>
          <a:bodyPr vert="horz" lIns="91440" tIns="45720" rIns="91440" bIns="45720" rtlCol="0" anchor="ctr">
            <a:normAutofit/>
          </a:bodyPr>
          <a:lstStyle/>
          <a:p>
            <a:r>
              <a:rPr lang="en-US" sz="3100">
                <a:solidFill>
                  <a:srgbClr val="FFFFFF"/>
                </a:solidFill>
              </a:rPr>
              <a:t>Thirdly, in the Care of Souls</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private confession">
            <a:extLst>
              <a:ext uri="{FF2B5EF4-FFF2-40B4-BE49-F238E27FC236}">
                <a16:creationId xmlns:a16="http://schemas.microsoft.com/office/drawing/2014/main" id="{C3AC6C68-0C50-4847-8997-D5DD4F31E7B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883" r="16032"/>
          <a:stretch/>
        </p:blipFill>
        <p:spPr bwMode="auto">
          <a:xfrm>
            <a:off x="732188" y="942538"/>
            <a:ext cx="5372416"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4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oup of people sitting at a table&#10;&#10;Description automatically generated">
            <a:extLst>
              <a:ext uri="{FF2B5EF4-FFF2-40B4-BE49-F238E27FC236}">
                <a16:creationId xmlns:a16="http://schemas.microsoft.com/office/drawing/2014/main" id="{1A8DEF03-83D1-4A8A-B61F-6A9ED4323A11}"/>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9143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42807-F8A8-449E-B7B1-82391D81FC4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In times of joy</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A5EF175-D6DC-4793-897F-B6AC3823CB5E}"/>
              </a:ext>
            </a:extLst>
          </p:cNvPr>
          <p:cNvSpPr txBox="1"/>
          <p:nvPr/>
        </p:nvSpPr>
        <p:spPr>
          <a:xfrm>
            <a:off x="6836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l.wikipedia.org/wiki/talaksan:child_baptism.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706915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group of people standing in front of a crowd posing for the camera&#10;&#10;Description automatically generated">
            <a:extLst>
              <a:ext uri="{FF2B5EF4-FFF2-40B4-BE49-F238E27FC236}">
                <a16:creationId xmlns:a16="http://schemas.microsoft.com/office/drawing/2014/main" id="{AFAFAF0B-D0CC-42D3-87F3-F97F964768B0}"/>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28" r="1106" b="1"/>
          <a:stretch/>
        </p:blipFill>
        <p:spPr>
          <a:xfrm>
            <a:off x="20" y="10"/>
            <a:ext cx="9143980" cy="6857990"/>
          </a:xfrm>
          <a:prstGeom prst="rect">
            <a:avLst/>
          </a:prstGeom>
        </p:spPr>
      </p:pic>
      <p:sp>
        <p:nvSpPr>
          <p:cNvPr id="28" name="Rectangle 2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42807-F8A8-449E-B7B1-82391D81FC4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In times of sorrow</a:t>
            </a:r>
          </a:p>
        </p:txBody>
      </p:sp>
      <p:cxnSp>
        <p:nvCxnSpPr>
          <p:cNvPr id="30" name="Straight Connector 2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A5EF175-D6DC-4793-897F-B6AC3823CB5E}"/>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l.wikipedia.org/wiki/talaksan:child_baptism.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4" name="TextBox 13">
            <a:extLst>
              <a:ext uri="{FF2B5EF4-FFF2-40B4-BE49-F238E27FC236}">
                <a16:creationId xmlns:a16="http://schemas.microsoft.com/office/drawing/2014/main" id="{CF0F3C9F-CAD5-48D3-AA3F-1E82A8B6F7BD}"/>
              </a:ext>
            </a:extLst>
          </p:cNvPr>
          <p:cNvSpPr txBox="1"/>
          <p:nvPr/>
        </p:nvSpPr>
        <p:spPr>
          <a:xfrm>
            <a:off x="6836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n.wikipedia.org/wiki/File:Ataturk-1938-funeral-public.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89316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7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42807-F8A8-449E-B7B1-82391D81FC40}"/>
              </a:ext>
            </a:extLst>
          </p:cNvPr>
          <p:cNvSpPr>
            <a:spLocks noGrp="1"/>
          </p:cNvSpPr>
          <p:nvPr>
            <p:ph type="title"/>
          </p:nvPr>
        </p:nvSpPr>
        <p:spPr>
          <a:xfrm>
            <a:off x="6820122" y="618681"/>
            <a:ext cx="1960404" cy="4794567"/>
          </a:xfrm>
        </p:spPr>
        <p:txBody>
          <a:bodyPr vert="horz" lIns="91440" tIns="45720" rIns="91440" bIns="45720" rtlCol="0" anchor="ctr">
            <a:normAutofit/>
          </a:bodyPr>
          <a:lstStyle/>
          <a:p>
            <a:r>
              <a:rPr lang="en-US" sz="2900">
                <a:solidFill>
                  <a:srgbClr val="FFFFFF"/>
                </a:solidFill>
              </a:rPr>
              <a:t>In times of celebration</a:t>
            </a:r>
          </a:p>
        </p:txBody>
      </p:sp>
      <p:sp>
        <p:nvSpPr>
          <p:cNvPr id="3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group of people around each other&#10;&#10;Description automatically generated">
            <a:extLst>
              <a:ext uri="{FF2B5EF4-FFF2-40B4-BE49-F238E27FC236}">
                <a16:creationId xmlns:a16="http://schemas.microsoft.com/office/drawing/2014/main" id="{60A5726B-28FB-4552-ABC7-82682AAC178C}"/>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961" r="15956"/>
          <a:stretch/>
        </p:blipFill>
        <p:spPr>
          <a:xfrm>
            <a:off x="732188" y="942538"/>
            <a:ext cx="5372416" cy="4808332"/>
          </a:xfrm>
          <a:prstGeom prst="rect">
            <a:avLst/>
          </a:prstGeom>
          <a:effectLst/>
        </p:spPr>
      </p:pic>
      <p:sp>
        <p:nvSpPr>
          <p:cNvPr id="17" name="TextBox 16">
            <a:extLst>
              <a:ext uri="{FF2B5EF4-FFF2-40B4-BE49-F238E27FC236}">
                <a16:creationId xmlns:a16="http://schemas.microsoft.com/office/drawing/2014/main" id="{E9F2064D-5653-4490-8F9E-D1FCBC6D7CD5}"/>
              </a:ext>
            </a:extLst>
          </p:cNvPr>
          <p:cNvSpPr txBox="1"/>
          <p:nvPr/>
        </p:nvSpPr>
        <p:spPr>
          <a:xfrm>
            <a:off x="3664513" y="555081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eddingpicturesweddingphotos.blogspot.com/2013/03/samples-of-wedding-toasts-pictur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049710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A picture containing outdoor, person, building, rock&#10;&#10;Description automatically generated">
            <a:extLst>
              <a:ext uri="{FF2B5EF4-FFF2-40B4-BE49-F238E27FC236}">
                <a16:creationId xmlns:a16="http://schemas.microsoft.com/office/drawing/2014/main" id="{C0820972-BB72-44DC-B538-BF4ECF98334A}"/>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013" r="5656" b="2"/>
          <a:stretch/>
        </p:blipFill>
        <p:spPr>
          <a:xfrm>
            <a:off x="20" y="10"/>
            <a:ext cx="914398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42807-F8A8-449E-B7B1-82391D81FC4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In times of trial</a:t>
            </a: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9F2064D-5653-4490-8F9E-D1FCBC6D7CD5}"/>
              </a:ext>
            </a:extLst>
          </p:cNvPr>
          <p:cNvSpPr txBox="1"/>
          <p:nvPr/>
        </p:nvSpPr>
        <p:spPr>
          <a:xfrm>
            <a:off x="6703909" y="687070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eddingpicturesweddingphotos.blogspot.com/2013/03/samples-of-wedding-toasts-pictur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7" name="TextBox 6">
            <a:extLst>
              <a:ext uri="{FF2B5EF4-FFF2-40B4-BE49-F238E27FC236}">
                <a16:creationId xmlns:a16="http://schemas.microsoft.com/office/drawing/2014/main" id="{03769903-0652-45F9-9E2F-D96F899F63A9}"/>
              </a:ext>
            </a:extLst>
          </p:cNvPr>
          <p:cNvSpPr txBox="1"/>
          <p:nvPr/>
        </p:nvSpPr>
        <p:spPr>
          <a:xfrm>
            <a:off x="4231881" y="6870700"/>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rachnaparmar.com/2016/08/10-donts-whatsapp-chat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2" name="TextBox 11">
            <a:extLst>
              <a:ext uri="{FF2B5EF4-FFF2-40B4-BE49-F238E27FC236}">
                <a16:creationId xmlns:a16="http://schemas.microsoft.com/office/drawing/2014/main" id="{07AE2357-F652-40FF-8956-CD141179552D}"/>
              </a:ext>
            </a:extLst>
          </p:cNvPr>
          <p:cNvSpPr txBox="1"/>
          <p:nvPr/>
        </p:nvSpPr>
        <p:spPr>
          <a:xfrm>
            <a:off x="6836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Anguish,_La_Recoleta,_Buenos_Aires_(6969210232).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02864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27D15-A044-4974-B3F3-5EB50E5F571B}"/>
              </a:ext>
            </a:extLst>
          </p:cNvPr>
          <p:cNvSpPr>
            <a:spLocks noGrp="1"/>
          </p:cNvSpPr>
          <p:nvPr>
            <p:ph idx="1"/>
          </p:nvPr>
        </p:nvSpPr>
        <p:spPr/>
        <p:txBody>
          <a:bodyPr/>
          <a:lstStyle/>
          <a:p>
            <a:r>
              <a:rPr lang="en-US" dirty="0"/>
              <a:t>1) Meditation and study</a:t>
            </a:r>
          </a:p>
          <a:p>
            <a:r>
              <a:rPr lang="en-US" dirty="0"/>
              <a:t>2) The personal application of the atonement to the pastor</a:t>
            </a:r>
          </a:p>
          <a:p>
            <a:r>
              <a:rPr lang="en-US" b="1" dirty="0"/>
              <a:t>3) The carrying out of the pastor’s ministry . . .</a:t>
            </a:r>
          </a:p>
          <a:p>
            <a:endParaRPr lang="en-US" dirty="0"/>
          </a:p>
        </p:txBody>
      </p:sp>
    </p:spTree>
    <p:extLst>
      <p:ext uri="{BB962C8B-B14F-4D97-AF65-F5344CB8AC3E}">
        <p14:creationId xmlns:p14="http://schemas.microsoft.com/office/powerpoint/2010/main" val="484164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person sitting on a bed&#10;&#10;Description automatically generated">
            <a:extLst>
              <a:ext uri="{FF2B5EF4-FFF2-40B4-BE49-F238E27FC236}">
                <a16:creationId xmlns:a16="http://schemas.microsoft.com/office/drawing/2014/main" id="{F72F3209-D4AB-4475-B056-52A565534DBF}"/>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91" r="20909"/>
          <a:stretch/>
        </p:blipFill>
        <p:spPr>
          <a:xfrm>
            <a:off x="20" y="10"/>
            <a:ext cx="9143980" cy="6857990"/>
          </a:xfrm>
          <a:prstGeom prst="rect">
            <a:avLst/>
          </a:prstGeom>
        </p:spPr>
      </p:pic>
      <p:sp>
        <p:nvSpPr>
          <p:cNvPr id="40" name="Rectangle 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42807-F8A8-449E-B7B1-82391D81FC4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In times of sickness</a:t>
            </a:r>
          </a:p>
        </p:txBody>
      </p:sp>
      <p:cxnSp>
        <p:nvCxnSpPr>
          <p:cNvPr id="42" name="Straight Connector 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9F2064D-5653-4490-8F9E-D1FCBC6D7CD5}"/>
              </a:ext>
            </a:extLst>
          </p:cNvPr>
          <p:cNvSpPr txBox="1"/>
          <p:nvPr/>
        </p:nvSpPr>
        <p:spPr>
          <a:xfrm>
            <a:off x="6703909" y="687070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eddingpicturesweddingphotos.blogspot.com/2013/03/samples-of-wedding-toasts-pictur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7" name="TextBox 6">
            <a:extLst>
              <a:ext uri="{FF2B5EF4-FFF2-40B4-BE49-F238E27FC236}">
                <a16:creationId xmlns:a16="http://schemas.microsoft.com/office/drawing/2014/main" id="{03769903-0652-45F9-9E2F-D96F899F63A9}"/>
              </a:ext>
            </a:extLst>
          </p:cNvPr>
          <p:cNvSpPr txBox="1"/>
          <p:nvPr/>
        </p:nvSpPr>
        <p:spPr>
          <a:xfrm>
            <a:off x="4231881" y="6870700"/>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rachnaparmar.com/2016/08/10-donts-whatsapp-chat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98285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wall, indoor, person, man&#10;&#10;Description automatically generated">
            <a:extLst>
              <a:ext uri="{FF2B5EF4-FFF2-40B4-BE49-F238E27FC236}">
                <a16:creationId xmlns:a16="http://schemas.microsoft.com/office/drawing/2014/main" id="{A7A9878D-EBAA-459C-AC31-1EE06689F3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13" r="9621"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42807-F8A8-449E-B7B1-82391D81FC4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And in the time of dying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042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C721B-0E61-4E40-9ACE-6A504F38C9C0}"/>
              </a:ext>
            </a:extLst>
          </p:cNvPr>
          <p:cNvSpPr/>
          <p:nvPr/>
        </p:nvSpPr>
        <p:spPr>
          <a:xfrm>
            <a:off x="100012" y="857251"/>
            <a:ext cx="9043988" cy="5170646"/>
          </a:xfrm>
          <a:prstGeom prst="rect">
            <a:avLst/>
          </a:prstGeom>
        </p:spPr>
        <p:txBody>
          <a:bodyPr wrap="square">
            <a:spAutoFit/>
          </a:bodyPr>
          <a:lstStyle/>
          <a:p>
            <a:r>
              <a:rPr lang="en-US" sz="3300" dirty="0">
                <a:latin typeface="Times New Roman" panose="02020603050405020304" pitchFamily="18" charset="0"/>
                <a:ea typeface="Calibri" panose="020F0502020204030204" pitchFamily="34" charset="0"/>
              </a:rPr>
              <a:t>Yet, to repeat a point, as His hands were not soiled at that first creation, so now He was not stained when He took sinful flesh from the Virgin Mary and brought forth from her the Lamb of God, immaculate and without the stain of sin. The humility of the Most-High God was not defiled when His hands formed His Son into the image of sinful man so that through that Man, made Sinner by a strange grace, He might redeem and sanctify those who are in truth sinners. </a:t>
            </a:r>
            <a:endParaRPr lang="en-US" sz="3300" dirty="0"/>
          </a:p>
        </p:txBody>
      </p:sp>
    </p:spTree>
    <p:extLst>
      <p:ext uri="{BB962C8B-B14F-4D97-AF65-F5344CB8AC3E}">
        <p14:creationId xmlns:p14="http://schemas.microsoft.com/office/powerpoint/2010/main" val="4240895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74DB2D-3D2E-43DF-B078-13BBDCB0C231}"/>
              </a:ext>
            </a:extLst>
          </p:cNvPr>
          <p:cNvSpPr/>
          <p:nvPr/>
        </p:nvSpPr>
        <p:spPr>
          <a:xfrm>
            <a:off x="0" y="1100137"/>
            <a:ext cx="8972550" cy="2631490"/>
          </a:xfrm>
          <a:prstGeom prst="rect">
            <a:avLst/>
          </a:prstGeom>
        </p:spPr>
        <p:txBody>
          <a:bodyPr wrap="square">
            <a:spAutoFit/>
          </a:bodyPr>
          <a:lstStyle/>
          <a:p>
            <a:r>
              <a:rPr lang="en-US" sz="3300" dirty="0">
                <a:latin typeface="Times New Roman" panose="02020603050405020304" pitchFamily="18" charset="0"/>
                <a:ea typeface="Calibri" panose="020F0502020204030204" pitchFamily="34" charset="0"/>
              </a:rPr>
              <a:t>By his stripes, we are healed, proclaims the prophet. In his abasement, we are exalted.</a:t>
            </a:r>
          </a:p>
          <a:p>
            <a:endParaRPr lang="en-US" sz="3300" dirty="0">
              <a:latin typeface="Times New Roman" panose="02020603050405020304" pitchFamily="18" charset="0"/>
            </a:endParaRPr>
          </a:p>
          <a:p>
            <a:r>
              <a:rPr lang="en-US" sz="3300" i="1" dirty="0">
                <a:latin typeface="Times New Roman" panose="02020603050405020304" pitchFamily="18" charset="0"/>
              </a:rPr>
              <a:t>- William Weinrich, Easter week sermon, CTS, Fort Wayne, Indiana 2018</a:t>
            </a:r>
            <a:endParaRPr lang="en-US" sz="3300" i="1" dirty="0"/>
          </a:p>
        </p:txBody>
      </p:sp>
    </p:spTree>
    <p:extLst>
      <p:ext uri="{BB962C8B-B14F-4D97-AF65-F5344CB8AC3E}">
        <p14:creationId xmlns:p14="http://schemas.microsoft.com/office/powerpoint/2010/main" val="384864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AB010-E18B-4359-A36C-CC76BA8E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719" y="825703"/>
            <a:ext cx="4283767" cy="5399706"/>
          </a:xfrm>
          <a:prstGeom prst="rect">
            <a:avLst/>
          </a:prstGeom>
        </p:spPr>
      </p:pic>
    </p:spTree>
    <p:extLst>
      <p:ext uri="{BB962C8B-B14F-4D97-AF65-F5344CB8AC3E}">
        <p14:creationId xmlns:p14="http://schemas.microsoft.com/office/powerpoint/2010/main" val="1868475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8FAB23-599A-4E94-8D38-C21305592676}"/>
              </a:ext>
            </a:extLst>
          </p:cNvPr>
          <p:cNvSpPr/>
          <p:nvPr/>
        </p:nvSpPr>
        <p:spPr>
          <a:xfrm>
            <a:off x="0" y="857250"/>
            <a:ext cx="9029700" cy="4439164"/>
          </a:xfrm>
          <a:prstGeom prst="rect">
            <a:avLst/>
          </a:prstGeom>
        </p:spPr>
        <p:txBody>
          <a:bodyPr wrap="square">
            <a:spAutoFit/>
          </a:bodyPr>
          <a:lstStyle/>
          <a:p>
            <a:pPr>
              <a:lnSpc>
                <a:spcPct val="107000"/>
              </a:lnSpc>
              <a:spcAft>
                <a:spcPts val="600"/>
              </a:spcAft>
            </a:pPr>
            <a:r>
              <a:rPr lang="en-US" sz="3300" dirty="0">
                <a:latin typeface="Garamond" panose="02020404030301010803" pitchFamily="18" charset="0"/>
                <a:ea typeface="Calibri" panose="020F0502020204030204" pitchFamily="34" charset="0"/>
                <a:cs typeface="Times New Roman" panose="02020603050405020304" pitchFamily="18" charset="0"/>
              </a:rPr>
              <a:t>For in times long past, it was said that man was created after the image of God, but it was not [actually] shown; for the Word was </a:t>
            </a:r>
            <a:r>
              <a:rPr lang="en-US" sz="3300" dirty="0">
                <a:highlight>
                  <a:srgbClr val="FFFF00"/>
                </a:highlight>
                <a:latin typeface="Garamond" panose="02020404030301010803" pitchFamily="18" charset="0"/>
                <a:ea typeface="Calibri" panose="020F0502020204030204" pitchFamily="34" charset="0"/>
                <a:cs typeface="Times New Roman" panose="02020603050405020304" pitchFamily="18" charset="0"/>
              </a:rPr>
              <a:t>as yet invisible</a:t>
            </a:r>
            <a:r>
              <a:rPr lang="en-US" sz="3300" dirty="0">
                <a:latin typeface="Garamond" panose="02020404030301010803" pitchFamily="18" charset="0"/>
                <a:ea typeface="Calibri" panose="020F0502020204030204" pitchFamily="34" charset="0"/>
                <a:cs typeface="Times New Roman" panose="02020603050405020304" pitchFamily="18" charset="0"/>
              </a:rPr>
              <a:t>, after whose image man was created. Wherefore also did he easily lose the similitude. When, however, the Word became flesh, He confirmed both these: for He both showed forth the image truly, since He became himself what was His image; and He re-established</a:t>
            </a:r>
            <a:endParaRPr lang="en-US" sz="3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7047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4E0D51-813F-485B-98CE-85DF40E9A23A}"/>
              </a:ext>
            </a:extLst>
          </p:cNvPr>
          <p:cNvSpPr/>
          <p:nvPr/>
        </p:nvSpPr>
        <p:spPr>
          <a:xfrm>
            <a:off x="0" y="857252"/>
            <a:ext cx="9144000" cy="3139321"/>
          </a:xfrm>
          <a:prstGeom prst="rect">
            <a:avLst/>
          </a:prstGeom>
        </p:spPr>
        <p:txBody>
          <a:bodyPr wrap="square">
            <a:spAutoFit/>
          </a:bodyPr>
          <a:lstStyle/>
          <a:p>
            <a:r>
              <a:rPr lang="en-US" sz="3300" dirty="0">
                <a:latin typeface="Garamond" panose="02020404030301010803" pitchFamily="18" charset="0"/>
                <a:ea typeface="Calibri" panose="020F0502020204030204" pitchFamily="34" charset="0"/>
                <a:cs typeface="Times New Roman" panose="02020603050405020304" pitchFamily="18" charset="0"/>
              </a:rPr>
              <a:t>the similitude after a sure manner, by assimilating man to the invisible Father through means of the visible Word.” </a:t>
            </a:r>
          </a:p>
          <a:p>
            <a:r>
              <a:rPr lang="en-US" sz="3300" i="1" dirty="0">
                <a:latin typeface="Garamond" panose="02020404030301010803" pitchFamily="18" charset="0"/>
                <a:ea typeface="Calibri" panose="020F0502020204030204" pitchFamily="34" charset="0"/>
                <a:cs typeface="Times New Roman" panose="02020603050405020304" pitchFamily="18" charset="0"/>
              </a:rPr>
              <a:t>Against Heresies, Book V: 16, 2, Ante-Nicene Fathers Vol. 1. Alexander Roberts and James Donaldson, eds. [Grand Rapids, Mich.: Eerdmans, 1989], 544.</a:t>
            </a:r>
            <a:endParaRPr lang="en-US" sz="3300" i="1" dirty="0"/>
          </a:p>
        </p:txBody>
      </p:sp>
    </p:spTree>
    <p:extLst>
      <p:ext uri="{BB962C8B-B14F-4D97-AF65-F5344CB8AC3E}">
        <p14:creationId xmlns:p14="http://schemas.microsoft.com/office/powerpoint/2010/main" val="2858751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7CF9C3-A69C-4792-80D4-F0C887115874}"/>
              </a:ext>
            </a:extLst>
          </p:cNvPr>
          <p:cNvSpPr/>
          <p:nvPr/>
        </p:nvSpPr>
        <p:spPr>
          <a:xfrm>
            <a:off x="0" y="1032295"/>
            <a:ext cx="9144000" cy="3647152"/>
          </a:xfrm>
          <a:prstGeom prst="rect">
            <a:avLst/>
          </a:prstGeom>
        </p:spPr>
        <p:txBody>
          <a:bodyPr wrap="square">
            <a:spAutoFit/>
          </a:bodyPr>
          <a:lstStyle/>
          <a:p>
            <a:r>
              <a:rPr lang="en-US" sz="3300" dirty="0"/>
              <a:t>He purposely adopted the plural phrase, ‘Let us make;” and, “in our image;” and, “become as one of us.” For with whom did He make man? and to whom did He make him like? (The answer must be), the Son on the one hand, who was one day to put on human nature; and the Spirit on the other, who was to sanctify man. . . </a:t>
            </a:r>
          </a:p>
        </p:txBody>
      </p:sp>
    </p:spTree>
    <p:extLst>
      <p:ext uri="{BB962C8B-B14F-4D97-AF65-F5344CB8AC3E}">
        <p14:creationId xmlns:p14="http://schemas.microsoft.com/office/powerpoint/2010/main" val="921347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C4B94-E437-4ED7-B773-A69A69869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87" y="857250"/>
            <a:ext cx="7558088" cy="5661270"/>
          </a:xfrm>
          <a:prstGeom prst="rect">
            <a:avLst/>
          </a:prstGeom>
        </p:spPr>
      </p:pic>
    </p:spTree>
    <p:extLst>
      <p:ext uri="{BB962C8B-B14F-4D97-AF65-F5344CB8AC3E}">
        <p14:creationId xmlns:p14="http://schemas.microsoft.com/office/powerpoint/2010/main" val="215990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3CB38A-4A12-4899-809F-45CC274B5CC4}"/>
              </a:ext>
            </a:extLst>
          </p:cNvPr>
          <p:cNvSpPr/>
          <p:nvPr/>
        </p:nvSpPr>
        <p:spPr>
          <a:xfrm>
            <a:off x="0" y="857250"/>
            <a:ext cx="9144000" cy="5170646"/>
          </a:xfrm>
          <a:prstGeom prst="rect">
            <a:avLst/>
          </a:prstGeom>
        </p:spPr>
        <p:txBody>
          <a:bodyPr wrap="square">
            <a:spAutoFit/>
          </a:bodyPr>
          <a:lstStyle/>
          <a:p>
            <a:r>
              <a:rPr lang="en-US" sz="3300" dirty="0"/>
              <a:t>But there was One in whose image God was making man, that is to say, Christ’s image, who, </a:t>
            </a:r>
            <a:r>
              <a:rPr lang="en-US" sz="3300" dirty="0">
                <a:highlight>
                  <a:srgbClr val="FFFF00"/>
                </a:highlight>
              </a:rPr>
              <a:t>being one day about to become Man </a:t>
            </a:r>
            <a:r>
              <a:rPr lang="en-US" sz="3300" dirty="0"/>
              <a:t>(more surely and more truly so), had already caused the man to be called His image, who was then going to be </a:t>
            </a:r>
            <a:r>
              <a:rPr lang="en-US" sz="3300" dirty="0">
                <a:highlight>
                  <a:srgbClr val="FFFF00"/>
                </a:highlight>
              </a:rPr>
              <a:t>formed of clay—the image and similitude of the true and perfect Man</a:t>
            </a:r>
            <a:r>
              <a:rPr lang="en-US" sz="3300" dirty="0"/>
              <a:t>” </a:t>
            </a:r>
            <a:r>
              <a:rPr lang="en-US" sz="3300" i="1" dirty="0"/>
              <a:t>Tertullian, Against </a:t>
            </a:r>
            <a:r>
              <a:rPr lang="en-US" sz="3300" i="1" dirty="0" err="1"/>
              <a:t>Praxeas</a:t>
            </a:r>
            <a:r>
              <a:rPr lang="en-US" sz="3300" i="1" dirty="0"/>
              <a:t>, Ch. 12, Ante-Nicene Fathers Vol. 3. Alexander Roberts and James Donaldson, eds. [Grand Rapids, Mich.: Eerdmans, 1989], 606f).</a:t>
            </a:r>
          </a:p>
        </p:txBody>
      </p:sp>
    </p:spTree>
    <p:extLst>
      <p:ext uri="{BB962C8B-B14F-4D97-AF65-F5344CB8AC3E}">
        <p14:creationId xmlns:p14="http://schemas.microsoft.com/office/powerpoint/2010/main" val="158455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924234F6-9C9B-4263-8E04-5B69E5C4ABF5}"/>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77" r="6524" b="1"/>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801AB-5EFB-4054-A803-F7BE2CAE095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2200">
                <a:solidFill>
                  <a:schemeClr val="tx1">
                    <a:lumMod val="85000"/>
                    <a:lumOff val="15000"/>
                  </a:schemeClr>
                </a:solidFill>
              </a:rPr>
              <a:t>First, in preaching</a:t>
            </a:r>
            <a:br>
              <a:rPr lang="en-US" sz="2200">
                <a:solidFill>
                  <a:schemeClr val="tx1">
                    <a:lumMod val="85000"/>
                    <a:lumOff val="15000"/>
                  </a:schemeClr>
                </a:solidFill>
              </a:rPr>
            </a:br>
            <a:endParaRPr lang="en-US" sz="2200">
              <a:solidFill>
                <a:schemeClr val="tx1">
                  <a:lumMod val="85000"/>
                  <a:lumOff val="15000"/>
                </a:schemeClr>
              </a:solidFill>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3EA350-0BB1-4AAD-B9D7-873C02878EFA}"/>
              </a:ext>
            </a:extLst>
          </p:cNvPr>
          <p:cNvSpPr txBox="1"/>
          <p:nvPr/>
        </p:nvSpPr>
        <p:spPr>
          <a:xfrm>
            <a:off x="6836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artin_Luther_Preaching_to_Faithful_(156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652314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DAB945-FF35-49E2-9B7D-25D742A264CB}"/>
              </a:ext>
            </a:extLst>
          </p:cNvPr>
          <p:cNvSpPr/>
          <p:nvPr/>
        </p:nvSpPr>
        <p:spPr>
          <a:xfrm>
            <a:off x="0" y="857250"/>
            <a:ext cx="9144000" cy="5678478"/>
          </a:xfrm>
          <a:prstGeom prst="rect">
            <a:avLst/>
          </a:prstGeom>
        </p:spPr>
        <p:txBody>
          <a:bodyPr wrap="square">
            <a:spAutoFit/>
          </a:bodyPr>
          <a:lstStyle/>
          <a:p>
            <a:r>
              <a:rPr lang="en-US" sz="3300" dirty="0"/>
              <a:t>To whom does He say, “in our image,” to whom if it is not to Him who is “the brightness of His glory and the express image of His person,” “the image of the invisible God”? It is then to His living image, to Him who has said, “I and my Father are one,” “He that hath seen me hath seen the Father,” that God says “Let us make man in our image.” . . . “Man was created in the image of God, and . . . shares this resemblance” </a:t>
            </a:r>
            <a:r>
              <a:rPr lang="en-US" sz="3300" i="1" dirty="0"/>
              <a:t>(Basil of Caesarea, </a:t>
            </a:r>
            <a:r>
              <a:rPr lang="en-US" sz="3300" i="1" dirty="0" err="1"/>
              <a:t>Hom</a:t>
            </a:r>
            <a:r>
              <a:rPr lang="en-US" sz="3300" i="1" dirty="0"/>
              <a:t>. IX, 6; NPNF, 2</a:t>
            </a:r>
            <a:r>
              <a:rPr lang="en-US" sz="3300" i="1" baseline="30000" dirty="0"/>
              <a:t>nd</a:t>
            </a:r>
            <a:r>
              <a:rPr lang="en-US" sz="3300" i="1" dirty="0"/>
              <a:t> ser., Vol 8 [Grand Rapids: Eerdmans, 1989], 106f). </a:t>
            </a:r>
          </a:p>
        </p:txBody>
      </p:sp>
    </p:spTree>
    <p:extLst>
      <p:ext uri="{BB962C8B-B14F-4D97-AF65-F5344CB8AC3E}">
        <p14:creationId xmlns:p14="http://schemas.microsoft.com/office/powerpoint/2010/main" val="738306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911355-77C9-413E-BDD9-CB9EDFE6A1CC}"/>
              </a:ext>
            </a:extLst>
          </p:cNvPr>
          <p:cNvSpPr/>
          <p:nvPr/>
        </p:nvSpPr>
        <p:spPr>
          <a:xfrm>
            <a:off x="442915" y="1771650"/>
            <a:ext cx="8372475" cy="2123658"/>
          </a:xfrm>
          <a:prstGeom prst="rect">
            <a:avLst/>
          </a:prstGeom>
        </p:spPr>
        <p:txBody>
          <a:bodyPr wrap="square">
            <a:spAutoFit/>
          </a:bodyPr>
          <a:lstStyle/>
          <a:p>
            <a:r>
              <a:rPr lang="en-US" sz="3300" dirty="0">
                <a:latin typeface="Garamond" panose="02020404030301010803" pitchFamily="18" charset="0"/>
                <a:ea typeface="Calibri" panose="020F0502020204030204" pitchFamily="34" charset="0"/>
                <a:cs typeface="Garamond" panose="02020404030301010803" pitchFamily="18" charset="0"/>
              </a:rPr>
              <a:t>“in the Old the New lies concealed, </a:t>
            </a:r>
          </a:p>
          <a:p>
            <a:r>
              <a:rPr lang="en-US" sz="3300" dirty="0">
                <a:latin typeface="Garamond" panose="02020404030301010803" pitchFamily="18" charset="0"/>
                <a:ea typeface="Calibri" panose="020F0502020204030204" pitchFamily="34" charset="0"/>
                <a:cs typeface="Garamond" panose="02020404030301010803" pitchFamily="18" charset="0"/>
              </a:rPr>
              <a:t>in the New the Old is revealed.”</a:t>
            </a:r>
          </a:p>
          <a:p>
            <a:endParaRPr lang="en-US" sz="3300" dirty="0">
              <a:latin typeface="Garamond" panose="02020404030301010803" pitchFamily="18" charset="0"/>
            </a:endParaRPr>
          </a:p>
          <a:p>
            <a:r>
              <a:rPr lang="en-US" sz="3300" i="1" dirty="0">
                <a:latin typeface="Garamond" panose="02020404030301010803" pitchFamily="18" charset="0"/>
              </a:rPr>
              <a:t>- late medieval rhyme</a:t>
            </a:r>
            <a:endParaRPr lang="en-US" sz="3300" i="1" dirty="0"/>
          </a:p>
        </p:txBody>
      </p:sp>
    </p:spTree>
    <p:extLst>
      <p:ext uri="{BB962C8B-B14F-4D97-AF65-F5344CB8AC3E}">
        <p14:creationId xmlns:p14="http://schemas.microsoft.com/office/powerpoint/2010/main" val="3956844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86B21-C821-47C2-9BB2-844D3B2418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59569" y="937106"/>
            <a:ext cx="6751529" cy="5063647"/>
          </a:xfrm>
          <a:prstGeom prst="rect">
            <a:avLst/>
          </a:prstGeom>
        </p:spPr>
      </p:pic>
    </p:spTree>
    <p:extLst>
      <p:ext uri="{BB962C8B-B14F-4D97-AF65-F5344CB8AC3E}">
        <p14:creationId xmlns:p14="http://schemas.microsoft.com/office/powerpoint/2010/main" val="1988445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7F099-7032-41F7-9120-8620F916E73B}"/>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colorTemperature colorTemp="7137"/>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14122"/>
          <a:stretch/>
        </p:blipFill>
        <p:spPr>
          <a:xfrm>
            <a:off x="17" y="857259"/>
            <a:ext cx="9143985" cy="5143493"/>
          </a:xfrm>
          <a:prstGeom prst="rect">
            <a:avLst/>
          </a:prstGeom>
          <a:effectLst>
            <a:glow rad="127000">
              <a:schemeClr val="tx1">
                <a:lumMod val="75000"/>
                <a:lumOff val="25000"/>
              </a:schemeClr>
            </a:glow>
          </a:effectLst>
        </p:spPr>
      </p:pic>
      <p:sp>
        <p:nvSpPr>
          <p:cNvPr id="4" name="TextBox 3">
            <a:extLst>
              <a:ext uri="{FF2B5EF4-FFF2-40B4-BE49-F238E27FC236}">
                <a16:creationId xmlns:a16="http://schemas.microsoft.com/office/drawing/2014/main" id="{67DC1AD2-167F-46B7-96D6-356DF32D2F05}"/>
              </a:ext>
            </a:extLst>
          </p:cNvPr>
          <p:cNvSpPr txBox="1"/>
          <p:nvPr/>
        </p:nvSpPr>
        <p:spPr>
          <a:xfrm>
            <a:off x="7468543" y="5850709"/>
            <a:ext cx="1675459"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4" tooltip="http://www.flickr.com/photos/pagedooley/3719718801/"/>
              </a:rPr>
              <a:t>This Photo</a:t>
            </a:r>
            <a:r>
              <a:rPr lang="en-US" sz="525">
                <a:solidFill>
                  <a:srgbClr val="FFFFFF"/>
                </a:solidFill>
              </a:rPr>
              <a:t> by Unknown Author is licensed under </a:t>
            </a:r>
            <a:r>
              <a:rPr lang="en-US" sz="525">
                <a:solidFill>
                  <a:srgbClr val="FFFFFF"/>
                </a:solidFill>
                <a:hlinkClick r:id="rId5" tooltip="https://creativecommons.org/licenses/by/2.0/"/>
              </a:rPr>
              <a:t>CC BY</a:t>
            </a:r>
            <a:endParaRPr lang="en-US" sz="525">
              <a:solidFill>
                <a:srgbClr val="FFFFFF"/>
              </a:solidFill>
            </a:endParaRPr>
          </a:p>
        </p:txBody>
      </p:sp>
    </p:spTree>
    <p:extLst>
      <p:ext uri="{BB962C8B-B14F-4D97-AF65-F5344CB8AC3E}">
        <p14:creationId xmlns:p14="http://schemas.microsoft.com/office/powerpoint/2010/main" val="141495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53E7B8-6A8C-47C2-890E-42C084C12F78}"/>
              </a:ext>
            </a:extLst>
          </p:cNvPr>
          <p:cNvSpPr txBox="1"/>
          <p:nvPr/>
        </p:nvSpPr>
        <p:spPr>
          <a:xfrm>
            <a:off x="7378775" y="5850709"/>
            <a:ext cx="1765227" cy="173124"/>
          </a:xfrm>
          <a:prstGeom prst="rect">
            <a:avLst/>
          </a:prstGeom>
          <a:solidFill>
            <a:srgbClr val="000000"/>
          </a:solidFill>
        </p:spPr>
        <p:txBody>
          <a:bodyPr wrap="none" rtlCol="0">
            <a:spAutoFit/>
          </a:bodyPr>
          <a:lstStyle/>
          <a:p>
            <a:pPr algn="r">
              <a:spcAft>
                <a:spcPts val="450"/>
              </a:spcAft>
            </a:pPr>
            <a:r>
              <a:rPr lang="en-US" sz="525" dirty="0">
                <a:solidFill>
                  <a:srgbClr val="FFFFFF"/>
                </a:solidFill>
                <a:hlinkClick r:id="rId2" tooltip="http://wicca01.deviantart.com/art/let-there-BE-light-176582522"/>
              </a:rPr>
              <a:t>This Photo</a:t>
            </a:r>
            <a:r>
              <a:rPr lang="en-US" sz="525" dirty="0">
                <a:solidFill>
                  <a:srgbClr val="FFFFFF"/>
                </a:solidFill>
              </a:rPr>
              <a:t> by Unknown Author is licensed under </a:t>
            </a:r>
            <a:r>
              <a:rPr lang="en-US" sz="525" dirty="0">
                <a:solidFill>
                  <a:srgbClr val="FFFFFF"/>
                </a:solidFill>
                <a:hlinkClick r:id="rId3" tooltip="https://creativecommons.org/licenses/by-sa/3.0/"/>
              </a:rPr>
              <a:t>CC BY-SA</a:t>
            </a:r>
            <a:endParaRPr lang="en-US" sz="525" dirty="0">
              <a:solidFill>
                <a:srgbClr val="FFFFFF"/>
              </a:solidFill>
            </a:endParaRPr>
          </a:p>
        </p:txBody>
      </p:sp>
      <p:pic>
        <p:nvPicPr>
          <p:cNvPr id="3" name="Picture 2">
            <a:extLst>
              <a:ext uri="{FF2B5EF4-FFF2-40B4-BE49-F238E27FC236}">
                <a16:creationId xmlns:a16="http://schemas.microsoft.com/office/drawing/2014/main" id="{EF236E4B-200D-4012-996F-70116FB41DB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t="6063" b="5004"/>
          <a:stretch/>
        </p:blipFill>
        <p:spPr>
          <a:xfrm>
            <a:off x="17" y="857259"/>
            <a:ext cx="9143985" cy="5143493"/>
          </a:xfrm>
          <a:prstGeom prst="rect">
            <a:avLst/>
          </a:prstGeom>
        </p:spPr>
      </p:pic>
    </p:spTree>
    <p:extLst>
      <p:ext uri="{BB962C8B-B14F-4D97-AF65-F5344CB8AC3E}">
        <p14:creationId xmlns:p14="http://schemas.microsoft.com/office/powerpoint/2010/main" val="1153372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0ED757-9331-4ACA-9937-7924BB6B938C}"/>
              </a:ext>
            </a:extLst>
          </p:cNvPr>
          <p:cNvSpPr txBox="1"/>
          <p:nvPr/>
        </p:nvSpPr>
        <p:spPr>
          <a:xfrm>
            <a:off x="6249565" y="5463083"/>
            <a:ext cx="1880644" cy="173124"/>
          </a:xfrm>
          <a:prstGeom prst="rect">
            <a:avLst/>
          </a:prstGeom>
          <a:solidFill>
            <a:srgbClr val="000000"/>
          </a:solidFill>
        </p:spPr>
        <p:txBody>
          <a:bodyPr wrap="none" rtlCol="0">
            <a:spAutoFit/>
          </a:bodyPr>
          <a:lstStyle/>
          <a:p>
            <a:pPr algn="r">
              <a:spcAft>
                <a:spcPts val="450"/>
              </a:spcAft>
            </a:pPr>
            <a:r>
              <a:rPr lang="en-US" sz="525" dirty="0">
                <a:solidFill>
                  <a:srgbClr val="FFFFFF"/>
                </a:solidFill>
                <a:hlinkClick r:id="rId2" tooltip="http://luacosmica.blogspot.com/2014/09/firmamento.html"/>
              </a:rPr>
              <a:t>This Photo</a:t>
            </a:r>
            <a:r>
              <a:rPr lang="en-US" sz="525" dirty="0">
                <a:solidFill>
                  <a:srgbClr val="FFFFFF"/>
                </a:solidFill>
              </a:rPr>
              <a:t> by Unknown Author is licensed under </a:t>
            </a:r>
            <a:r>
              <a:rPr lang="en-US" sz="525" dirty="0">
                <a:solidFill>
                  <a:srgbClr val="FFFFFF"/>
                </a:solidFill>
                <a:hlinkClick r:id="rId3" tooltip="https://creativecommons.org/licenses/by-nc-nd/2.5/"/>
              </a:rPr>
              <a:t>CC BY-NC-ND</a:t>
            </a:r>
            <a:endParaRPr lang="en-US" sz="525" dirty="0">
              <a:solidFill>
                <a:srgbClr val="FFFFFF"/>
              </a:solidFill>
            </a:endParaRPr>
          </a:p>
        </p:txBody>
      </p:sp>
      <p:pic>
        <p:nvPicPr>
          <p:cNvPr id="3" name="Picture 2">
            <a:extLst>
              <a:ext uri="{FF2B5EF4-FFF2-40B4-BE49-F238E27FC236}">
                <a16:creationId xmlns:a16="http://schemas.microsoft.com/office/drawing/2014/main" id="{3AE1F1E5-79D5-4AA4-8239-7EC6B189143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t="14122"/>
          <a:stretch/>
        </p:blipFill>
        <p:spPr>
          <a:xfrm>
            <a:off x="17" y="857259"/>
            <a:ext cx="9143985" cy="5143493"/>
          </a:xfrm>
          <a:prstGeom prst="rect">
            <a:avLst/>
          </a:prstGeom>
        </p:spPr>
      </p:pic>
    </p:spTree>
    <p:extLst>
      <p:ext uri="{BB962C8B-B14F-4D97-AF65-F5344CB8AC3E}">
        <p14:creationId xmlns:p14="http://schemas.microsoft.com/office/powerpoint/2010/main" val="2200111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887E1-1690-4233-BAF6-0E189B70A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74" y="1339851"/>
            <a:ext cx="8252142" cy="4178300"/>
          </a:xfrm>
          <a:prstGeom prst="rect">
            <a:avLst/>
          </a:prstGeom>
        </p:spPr>
      </p:pic>
    </p:spTree>
    <p:extLst>
      <p:ext uri="{BB962C8B-B14F-4D97-AF65-F5344CB8AC3E}">
        <p14:creationId xmlns:p14="http://schemas.microsoft.com/office/powerpoint/2010/main" val="681067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E074E-E374-43B3-AC22-221C4841AC4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7C308456-8FA4-4BD4-B0D5-1ECAA2074E55}"/>
              </a:ext>
            </a:extLst>
          </p:cNvPr>
          <p:cNvSpPr txBox="1"/>
          <p:nvPr/>
        </p:nvSpPr>
        <p:spPr>
          <a:xfrm>
            <a:off x="7378775" y="5850709"/>
            <a:ext cx="1765227"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3" tooltip="http://astronomylinks.wikispaces.com/Earth"/>
              </a:rPr>
              <a:t>This Photo</a:t>
            </a:r>
            <a:r>
              <a:rPr lang="en-US" sz="525">
                <a:solidFill>
                  <a:srgbClr val="FFFFFF"/>
                </a:solidFill>
              </a:rPr>
              <a:t> by Unknown Author is licensed under </a:t>
            </a:r>
            <a:r>
              <a:rPr lang="en-US" sz="525">
                <a:solidFill>
                  <a:srgbClr val="FFFFFF"/>
                </a:solidFill>
                <a:hlinkClick r:id="rId4" tooltip="https://creativecommons.org/licenses/by-sa/2.5/"/>
              </a:rPr>
              <a:t>CC BY-SA</a:t>
            </a:r>
            <a:endParaRPr lang="en-US" sz="525">
              <a:solidFill>
                <a:srgbClr val="FFFFFF"/>
              </a:solidFill>
            </a:endParaRPr>
          </a:p>
        </p:txBody>
      </p:sp>
    </p:spTree>
    <p:extLst>
      <p:ext uri="{BB962C8B-B14F-4D97-AF65-F5344CB8AC3E}">
        <p14:creationId xmlns:p14="http://schemas.microsoft.com/office/powerpoint/2010/main" val="2908947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8177BB-D613-4E83-AC46-CD945FB86279}"/>
              </a:ext>
            </a:extLst>
          </p:cNvPr>
          <p:cNvPicPr>
            <a:picLocks noChangeAspect="1"/>
          </p:cNvPicPr>
          <p:nvPr/>
        </p:nvPicPr>
        <p:blipFill rotWithShape="1">
          <a:blip r:embed="rId2">
            <a:extLst>
              <a:ext uri="{28A0092B-C50C-407E-A947-70E740481C1C}">
                <a14:useLocalDpi xmlns:a14="http://schemas.microsoft.com/office/drawing/2010/main" val="0"/>
              </a:ext>
            </a:extLst>
          </a:blip>
          <a:srcRect l="30270" r="19730"/>
          <a:stretch/>
        </p:blipFill>
        <p:spPr>
          <a:xfrm>
            <a:off x="4572000" y="857259"/>
            <a:ext cx="4572000" cy="5143493"/>
          </a:xfrm>
          <a:prstGeom prst="rect">
            <a:avLst/>
          </a:prstGeom>
        </p:spPr>
      </p:pic>
      <p:pic>
        <p:nvPicPr>
          <p:cNvPr id="6" name="Picture 5">
            <a:extLst>
              <a:ext uri="{FF2B5EF4-FFF2-40B4-BE49-F238E27FC236}">
                <a16:creationId xmlns:a16="http://schemas.microsoft.com/office/drawing/2014/main" id="{EA4B6C23-AA48-4110-A7C6-5CE2E0DCE95B}"/>
              </a:ext>
            </a:extLst>
          </p:cNvPr>
          <p:cNvPicPr>
            <a:picLocks noChangeAspect="1"/>
          </p:cNvPicPr>
          <p:nvPr/>
        </p:nvPicPr>
        <p:blipFill rotWithShape="1">
          <a:blip r:embed="rId3">
            <a:extLst>
              <a:ext uri="{28A0092B-C50C-407E-A947-70E740481C1C}">
                <a14:useLocalDpi xmlns:a14="http://schemas.microsoft.com/office/drawing/2010/main" val="0"/>
              </a:ext>
            </a:extLst>
          </a:blip>
          <a:srcRect l="26876" r="13790" b="-1"/>
          <a:stretch/>
        </p:blipFill>
        <p:spPr>
          <a:xfrm>
            <a:off x="17" y="857259"/>
            <a:ext cx="4571985" cy="5143493"/>
          </a:xfrm>
          <a:prstGeom prst="rect">
            <a:avLst/>
          </a:prstGeom>
        </p:spPr>
      </p:pic>
    </p:spTree>
    <p:extLst>
      <p:ext uri="{BB962C8B-B14F-4D97-AF65-F5344CB8AC3E}">
        <p14:creationId xmlns:p14="http://schemas.microsoft.com/office/powerpoint/2010/main" val="1179369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0174E-C183-4F53-9928-751697215430}"/>
              </a:ext>
            </a:extLst>
          </p:cNvPr>
          <p:cNvPicPr>
            <a:picLocks noChangeAspect="1"/>
          </p:cNvPicPr>
          <p:nvPr/>
        </p:nvPicPr>
        <p:blipFill rotWithShape="1">
          <a:blip r:embed="rId2">
            <a:extLst>
              <a:ext uri="{28A0092B-C50C-407E-A947-70E740481C1C}">
                <a14:useLocalDpi xmlns:a14="http://schemas.microsoft.com/office/drawing/2010/main" val="0"/>
              </a:ext>
            </a:extLst>
          </a:blip>
          <a:srcRect l="13646" r="1910" b="1"/>
          <a:stretch/>
        </p:blipFill>
        <p:spPr>
          <a:xfrm>
            <a:off x="17" y="857259"/>
            <a:ext cx="9143985" cy="5143493"/>
          </a:xfrm>
          <a:prstGeom prst="rect">
            <a:avLst/>
          </a:prstGeom>
        </p:spPr>
      </p:pic>
    </p:spTree>
    <p:extLst>
      <p:ext uri="{BB962C8B-B14F-4D97-AF65-F5344CB8AC3E}">
        <p14:creationId xmlns:p14="http://schemas.microsoft.com/office/powerpoint/2010/main" val="3580050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641F-42FE-4A81-AC32-EF01BC92AF97}"/>
              </a:ext>
            </a:extLst>
          </p:cNvPr>
          <p:cNvSpPr>
            <a:spLocks noGrp="1"/>
          </p:cNvSpPr>
          <p:nvPr>
            <p:ph type="title"/>
          </p:nvPr>
        </p:nvSpPr>
        <p:spPr>
          <a:xfrm>
            <a:off x="5059971" y="1783959"/>
            <a:ext cx="3483937" cy="2889114"/>
          </a:xfrm>
        </p:spPr>
        <p:txBody>
          <a:bodyPr vert="horz" lIns="91440" tIns="45720" rIns="91440" bIns="45720" rtlCol="0" anchor="b">
            <a:normAutofit/>
          </a:bodyPr>
          <a:lstStyle/>
          <a:p>
            <a:r>
              <a:rPr lang="en-US" sz="4200"/>
              <a:t>ὁ παράκλητος—the Comforter. </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group of people around each other&#10;&#10;Description automatically generated">
            <a:extLst>
              <a:ext uri="{FF2B5EF4-FFF2-40B4-BE49-F238E27FC236}">
                <a16:creationId xmlns:a16="http://schemas.microsoft.com/office/drawing/2014/main" id="{B28ABEDE-80C3-4C0C-8B9B-CBFDD348DA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45" r="9595"/>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5379497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38B70E4-0314-4053-858C-36237F7812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1822" y="1742355"/>
            <a:ext cx="3287880" cy="3287880"/>
          </a:xfrm>
        </p:spPr>
      </p:pic>
      <p:sp>
        <p:nvSpPr>
          <p:cNvPr id="4" name="Text Placeholder 3">
            <a:extLst>
              <a:ext uri="{FF2B5EF4-FFF2-40B4-BE49-F238E27FC236}">
                <a16:creationId xmlns:a16="http://schemas.microsoft.com/office/drawing/2014/main" id="{61EA81F5-12C3-41CE-A6F3-0BF3F68E55B8}"/>
              </a:ext>
            </a:extLst>
          </p:cNvPr>
          <p:cNvSpPr>
            <a:spLocks noGrp="1"/>
          </p:cNvSpPr>
          <p:nvPr>
            <p:ph type="body" sz="half" idx="2"/>
          </p:nvPr>
        </p:nvSpPr>
        <p:spPr>
          <a:xfrm>
            <a:off x="629841" y="1597823"/>
            <a:ext cx="2949178" cy="3661171"/>
          </a:xfrm>
        </p:spPr>
        <p:txBody>
          <a:bodyPr>
            <a:normAutofit/>
          </a:bodyPr>
          <a:lstStyle/>
          <a:p>
            <a:r>
              <a:rPr lang="en-US" sz="2100" dirty="0"/>
              <a:t>Therefore the image of God in which Adam was created was . . . of the purest kind. </a:t>
            </a:r>
          </a:p>
        </p:txBody>
      </p:sp>
    </p:spTree>
    <p:extLst>
      <p:ext uri="{BB962C8B-B14F-4D97-AF65-F5344CB8AC3E}">
        <p14:creationId xmlns:p14="http://schemas.microsoft.com/office/powerpoint/2010/main" val="1541895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5EB34D-02C8-4C52-B64B-453D75C87D07}"/>
              </a:ext>
            </a:extLst>
          </p:cNvPr>
          <p:cNvSpPr>
            <a:spLocks noGrp="1"/>
          </p:cNvSpPr>
          <p:nvPr>
            <p:ph type="body" sz="half" idx="2"/>
          </p:nvPr>
        </p:nvSpPr>
        <p:spPr>
          <a:xfrm>
            <a:off x="629841" y="1597823"/>
            <a:ext cx="2949178" cy="3661171"/>
          </a:xfrm>
        </p:spPr>
        <p:txBody>
          <a:bodyPr>
            <a:normAutofit/>
          </a:bodyPr>
          <a:lstStyle/>
          <a:p>
            <a:r>
              <a:rPr lang="en-US" sz="2100" dirty="0"/>
              <a:t>His intellect was the purest, his memory was the best, and his will was the most straightforward —all in the most beautiful tranquility of mind, without any fear of death and without any anxiety.</a:t>
            </a:r>
          </a:p>
        </p:txBody>
      </p:sp>
      <p:pic>
        <p:nvPicPr>
          <p:cNvPr id="5" name="Picture 4">
            <a:extLst>
              <a:ext uri="{FF2B5EF4-FFF2-40B4-BE49-F238E27FC236}">
                <a16:creationId xmlns:a16="http://schemas.microsoft.com/office/drawing/2014/main" id="{E8805EF6-444A-4AE0-8AD9-8804287266DA}"/>
              </a:ext>
            </a:extLst>
          </p:cNvPr>
          <p:cNvPicPr>
            <a:picLocks noChangeAspect="1"/>
          </p:cNvPicPr>
          <p:nvPr/>
        </p:nvPicPr>
        <p:blipFill>
          <a:blip r:embed="rId2"/>
          <a:stretch>
            <a:fillRect/>
          </a:stretch>
        </p:blipFill>
        <p:spPr>
          <a:xfrm>
            <a:off x="3432114" y="1961322"/>
            <a:ext cx="5537669" cy="3140765"/>
          </a:xfrm>
          <a:prstGeom prst="rect">
            <a:avLst/>
          </a:prstGeom>
        </p:spPr>
      </p:pic>
    </p:spTree>
    <p:extLst>
      <p:ext uri="{BB962C8B-B14F-4D97-AF65-F5344CB8AC3E}">
        <p14:creationId xmlns:p14="http://schemas.microsoft.com/office/powerpoint/2010/main" val="3135256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6B67371-44B4-4E5E-A446-519CFFADE0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664" y="1272967"/>
            <a:ext cx="3732838" cy="4855496"/>
          </a:xfrm>
        </p:spPr>
      </p:pic>
      <p:sp>
        <p:nvSpPr>
          <p:cNvPr id="4" name="Text Placeholder 3">
            <a:extLst>
              <a:ext uri="{FF2B5EF4-FFF2-40B4-BE49-F238E27FC236}">
                <a16:creationId xmlns:a16="http://schemas.microsoft.com/office/drawing/2014/main" id="{59E28AEC-4B6F-457C-8D34-70615BAA9CE3}"/>
              </a:ext>
            </a:extLst>
          </p:cNvPr>
          <p:cNvSpPr>
            <a:spLocks noGrp="1"/>
          </p:cNvSpPr>
          <p:nvPr>
            <p:ph type="body" sz="half" idx="2"/>
          </p:nvPr>
        </p:nvSpPr>
        <p:spPr>
          <a:xfrm>
            <a:off x="629841" y="1597823"/>
            <a:ext cx="2949178" cy="3661171"/>
          </a:xfrm>
        </p:spPr>
        <p:txBody>
          <a:bodyPr>
            <a:normAutofit/>
          </a:bodyPr>
          <a:lstStyle/>
          <a:p>
            <a:r>
              <a:rPr lang="en-US" sz="2100" dirty="0"/>
              <a:t>To these inner qualities came also the most beautiful and superb qualities of body and of all the limbs, </a:t>
            </a:r>
          </a:p>
        </p:txBody>
      </p:sp>
    </p:spTree>
    <p:extLst>
      <p:ext uri="{BB962C8B-B14F-4D97-AF65-F5344CB8AC3E}">
        <p14:creationId xmlns:p14="http://schemas.microsoft.com/office/powerpoint/2010/main" val="3803900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81402-41FE-4031-9556-257E1FECE0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50154"/>
          <a:stretch/>
        </p:blipFill>
        <p:spPr>
          <a:xfrm>
            <a:off x="1898374" y="800135"/>
            <a:ext cx="5108714" cy="5124481"/>
          </a:xfrm>
          <a:prstGeom prst="rect">
            <a:avLst/>
          </a:prstGeom>
        </p:spPr>
      </p:pic>
      <p:sp>
        <p:nvSpPr>
          <p:cNvPr id="4" name="TextBox 3">
            <a:extLst>
              <a:ext uri="{FF2B5EF4-FFF2-40B4-BE49-F238E27FC236}">
                <a16:creationId xmlns:a16="http://schemas.microsoft.com/office/drawing/2014/main" id="{7F1E98F3-09BB-48CF-B08A-A069366959DA}"/>
              </a:ext>
            </a:extLst>
          </p:cNvPr>
          <p:cNvSpPr txBox="1"/>
          <p:nvPr/>
        </p:nvSpPr>
        <p:spPr>
          <a:xfrm>
            <a:off x="0" y="5715000"/>
            <a:ext cx="9144000" cy="196208"/>
          </a:xfrm>
          <a:prstGeom prst="rect">
            <a:avLst/>
          </a:prstGeom>
          <a:noFill/>
        </p:spPr>
        <p:txBody>
          <a:bodyPr wrap="square" rtlCol="0">
            <a:spAutoFit/>
          </a:bodyPr>
          <a:lstStyle/>
          <a:p>
            <a:r>
              <a:rPr lang="en-US" sz="675">
                <a:hlinkClick r:id="rId3" tooltip="http://open.lib.umn.edu/intropsyc/chapter/9-1-defining-and-measuring-intelligence/"/>
              </a:rPr>
              <a:t>This Photo</a:t>
            </a:r>
            <a:r>
              <a:rPr lang="en-US" sz="675"/>
              <a:t> by Unknown Author is licensed under </a:t>
            </a:r>
            <a:r>
              <a:rPr lang="en-US" sz="675">
                <a:hlinkClick r:id="rId4" tooltip="https://creativecommons.org/licenses/by-nc-sa/4.0/"/>
              </a:rPr>
              <a:t>CC BY-NC-SA</a:t>
            </a:r>
            <a:endParaRPr lang="en-US" sz="675"/>
          </a:p>
        </p:txBody>
      </p:sp>
      <p:sp>
        <p:nvSpPr>
          <p:cNvPr id="2" name="Rectangle 1">
            <a:extLst>
              <a:ext uri="{FF2B5EF4-FFF2-40B4-BE49-F238E27FC236}">
                <a16:creationId xmlns:a16="http://schemas.microsoft.com/office/drawing/2014/main" id="{B6C4DF6A-5AE8-4B00-B777-1D962EE3BF8A}"/>
              </a:ext>
            </a:extLst>
          </p:cNvPr>
          <p:cNvSpPr/>
          <p:nvPr/>
        </p:nvSpPr>
        <p:spPr>
          <a:xfrm>
            <a:off x="0" y="1674600"/>
            <a:ext cx="1898374" cy="1200329"/>
          </a:xfrm>
          <a:prstGeom prst="rect">
            <a:avLst/>
          </a:prstGeom>
        </p:spPr>
        <p:txBody>
          <a:bodyPr wrap="square">
            <a:spAutoFit/>
          </a:bodyPr>
          <a:lstStyle/>
          <a:p>
            <a:r>
              <a:rPr lang="en-US" dirty="0"/>
              <a:t>qualities in which he surpassed all the remaining creatures</a:t>
            </a:r>
          </a:p>
        </p:txBody>
      </p:sp>
    </p:spTree>
    <p:extLst>
      <p:ext uri="{BB962C8B-B14F-4D97-AF65-F5344CB8AC3E}">
        <p14:creationId xmlns:p14="http://schemas.microsoft.com/office/powerpoint/2010/main" val="1377950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D5FCD3-9AC4-494C-9D50-14BCEDC4A3A5}"/>
              </a:ext>
            </a:extLst>
          </p:cNvPr>
          <p:cNvSpPr>
            <a:spLocks noGrp="1"/>
          </p:cNvSpPr>
          <p:nvPr>
            <p:ph type="body" sz="half" idx="2"/>
          </p:nvPr>
        </p:nvSpPr>
        <p:spPr>
          <a:xfrm>
            <a:off x="776446" y="1638180"/>
            <a:ext cx="2111135" cy="3693003"/>
          </a:xfrm>
        </p:spPr>
        <p:txBody>
          <a:bodyPr>
            <a:normAutofit/>
          </a:bodyPr>
          <a:lstStyle/>
          <a:p>
            <a:r>
              <a:rPr lang="en-US" sz="2100" dirty="0"/>
              <a:t>I am fully convinced that before Adam’s sin, his eyes were so sharp and clear that they surpassed those of the lynx and eagle. </a:t>
            </a:r>
          </a:p>
        </p:txBody>
      </p:sp>
      <p:pic>
        <p:nvPicPr>
          <p:cNvPr id="5" name="table">
            <a:extLst>
              <a:ext uri="{FF2B5EF4-FFF2-40B4-BE49-F238E27FC236}">
                <a16:creationId xmlns:a16="http://schemas.microsoft.com/office/drawing/2014/main" id="{FC86B02D-AEF5-40E1-9543-711AD3498A83}"/>
              </a:ext>
            </a:extLst>
          </p:cNvPr>
          <p:cNvPicPr/>
          <p:nvPr/>
        </p:nvPicPr>
        <p:blipFill>
          <a:blip r:embed="rId2"/>
          <a:stretch>
            <a:fillRect/>
          </a:stretch>
        </p:blipFill>
        <p:spPr>
          <a:xfrm>
            <a:off x="2994991" y="1351723"/>
            <a:ext cx="5526157" cy="3979460"/>
          </a:xfrm>
          <a:prstGeom prst="rect">
            <a:avLst/>
          </a:prstGeom>
        </p:spPr>
      </p:pic>
    </p:spTree>
    <p:extLst>
      <p:ext uri="{BB962C8B-B14F-4D97-AF65-F5344CB8AC3E}">
        <p14:creationId xmlns:p14="http://schemas.microsoft.com/office/powerpoint/2010/main" val="1215908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FEFB6B-CEF4-4D36-B30B-E565D4EE0D2B}"/>
              </a:ext>
            </a:extLst>
          </p:cNvPr>
          <p:cNvSpPr>
            <a:spLocks noGrp="1"/>
          </p:cNvSpPr>
          <p:nvPr>
            <p:ph type="body" sz="half" idx="2"/>
          </p:nvPr>
        </p:nvSpPr>
        <p:spPr>
          <a:xfrm>
            <a:off x="629841" y="1597823"/>
            <a:ext cx="2457916" cy="4378907"/>
          </a:xfrm>
        </p:spPr>
        <p:txBody>
          <a:bodyPr>
            <a:normAutofit lnSpcReduction="10000"/>
          </a:bodyPr>
          <a:lstStyle/>
          <a:p>
            <a:r>
              <a:rPr lang="en-US" sz="2100" dirty="0"/>
              <a:t>He was stronger than the lions and bears; whose strength is very great, and he handled them the way we handle puppies. </a:t>
            </a:r>
          </a:p>
          <a:p>
            <a:r>
              <a:rPr lang="en-US" sz="2100" i="1" dirty="0"/>
              <a:t> Martin Luther, AE Vol. 1: Lectures on Genesis, Chapters 1-5. Transl., George Schick [St. Louis: Concordia, 1958] </a:t>
            </a:r>
            <a:r>
              <a:rPr lang="en-US" sz="2100" i="1" dirty="0" err="1"/>
              <a:t>s.v</a:t>
            </a:r>
            <a:r>
              <a:rPr lang="en-US" sz="2100" i="1" dirty="0"/>
              <a:t>. Genesis 1:26</a:t>
            </a:r>
          </a:p>
          <a:p>
            <a:endParaRPr lang="en-US" sz="2100" dirty="0"/>
          </a:p>
        </p:txBody>
      </p:sp>
      <p:pic>
        <p:nvPicPr>
          <p:cNvPr id="5" name="table">
            <a:extLst>
              <a:ext uri="{FF2B5EF4-FFF2-40B4-BE49-F238E27FC236}">
                <a16:creationId xmlns:a16="http://schemas.microsoft.com/office/drawing/2014/main" id="{B4D24492-6C3A-4491-BD05-6D258CDD9B87}"/>
              </a:ext>
            </a:extLst>
          </p:cNvPr>
          <p:cNvPicPr/>
          <p:nvPr/>
        </p:nvPicPr>
        <p:blipFill>
          <a:blip r:embed="rId2"/>
          <a:stretch>
            <a:fillRect/>
          </a:stretch>
        </p:blipFill>
        <p:spPr>
          <a:xfrm>
            <a:off x="3313043" y="1868556"/>
            <a:ext cx="5340627" cy="3366053"/>
          </a:xfrm>
          <a:prstGeom prst="rect">
            <a:avLst/>
          </a:prstGeom>
        </p:spPr>
      </p:pic>
    </p:spTree>
    <p:extLst>
      <p:ext uri="{BB962C8B-B14F-4D97-AF65-F5344CB8AC3E}">
        <p14:creationId xmlns:p14="http://schemas.microsoft.com/office/powerpoint/2010/main" val="3808930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5DBE0-5B38-4452-B049-9734E0D38716}"/>
              </a:ext>
            </a:extLst>
          </p:cNvPr>
          <p:cNvPicPr>
            <a:picLocks noChangeAspect="1"/>
          </p:cNvPicPr>
          <p:nvPr/>
        </p:nvPicPr>
        <p:blipFill rotWithShape="1">
          <a:blip r:embed="rId2">
            <a:extLst>
              <a:ext uri="{28A0092B-C50C-407E-A947-70E740481C1C}">
                <a14:useLocalDpi xmlns:a14="http://schemas.microsoft.com/office/drawing/2010/main" val="0"/>
              </a:ext>
            </a:extLst>
          </a:blip>
          <a:srcRect t="18868" b="14367"/>
          <a:stretch/>
        </p:blipFill>
        <p:spPr>
          <a:xfrm>
            <a:off x="17" y="857259"/>
            <a:ext cx="9143985" cy="5143493"/>
          </a:xfrm>
          <a:prstGeom prst="rect">
            <a:avLst/>
          </a:prstGeom>
        </p:spPr>
      </p:pic>
    </p:spTree>
    <p:extLst>
      <p:ext uri="{BB962C8B-B14F-4D97-AF65-F5344CB8AC3E}">
        <p14:creationId xmlns:p14="http://schemas.microsoft.com/office/powerpoint/2010/main" val="3084040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C8EE5A4-9789-482E-BC28-3D65C2C3B3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887" y="2226469"/>
            <a:ext cx="4384265" cy="2455188"/>
          </a:xfrm>
        </p:spPr>
      </p:pic>
      <p:sp>
        <p:nvSpPr>
          <p:cNvPr id="4" name="Content Placeholder 3">
            <a:extLst>
              <a:ext uri="{FF2B5EF4-FFF2-40B4-BE49-F238E27FC236}">
                <a16:creationId xmlns:a16="http://schemas.microsoft.com/office/drawing/2014/main" id="{5BB730B3-E7C5-4032-8A2C-7A644467B751}"/>
              </a:ext>
            </a:extLst>
          </p:cNvPr>
          <p:cNvSpPr>
            <a:spLocks noGrp="1"/>
          </p:cNvSpPr>
          <p:nvPr>
            <p:ph sz="half" idx="2"/>
          </p:nvPr>
        </p:nvSpPr>
        <p:spPr>
          <a:xfrm>
            <a:off x="4629150" y="1000127"/>
            <a:ext cx="3886200" cy="5000625"/>
          </a:xfrm>
        </p:spPr>
        <p:txBody>
          <a:bodyPr>
            <a:normAutofit fontScale="77500" lnSpcReduction="20000"/>
          </a:bodyPr>
          <a:lstStyle/>
          <a:p>
            <a:r>
              <a:rPr lang="en-US" sz="3900" dirty="0"/>
              <a:t>Philip </a:t>
            </a:r>
            <a:r>
              <a:rPr lang="en-US" sz="3900" dirty="0" err="1"/>
              <a:t>saith</a:t>
            </a:r>
            <a:r>
              <a:rPr lang="en-US" sz="3900" dirty="0"/>
              <a:t> unto him, Lord, show us the Father, and it </a:t>
            </a:r>
            <a:r>
              <a:rPr lang="en-US" sz="3900" dirty="0" err="1"/>
              <a:t>sufficeth</a:t>
            </a:r>
            <a:r>
              <a:rPr lang="en-US" sz="3900" dirty="0"/>
              <a:t> us. Jesus </a:t>
            </a:r>
            <a:r>
              <a:rPr lang="en-US" sz="3900" dirty="0" err="1"/>
              <a:t>saith</a:t>
            </a:r>
            <a:r>
              <a:rPr lang="en-US" sz="3900" dirty="0"/>
              <a:t> unto him, Have I been so long time with you, and yet hast thou not known me, Philip? he that hath seen me hath seen the Father; and how </a:t>
            </a:r>
            <a:r>
              <a:rPr lang="en-US" sz="3900" dirty="0" err="1"/>
              <a:t>sayest</a:t>
            </a:r>
            <a:r>
              <a:rPr lang="en-US" sz="3900" dirty="0"/>
              <a:t> thou then, Show us the Father?</a:t>
            </a:r>
          </a:p>
        </p:txBody>
      </p:sp>
    </p:spTree>
    <p:extLst>
      <p:ext uri="{BB962C8B-B14F-4D97-AF65-F5344CB8AC3E}">
        <p14:creationId xmlns:p14="http://schemas.microsoft.com/office/powerpoint/2010/main" val="3466513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5F5785-367F-4FE5-A13A-24D80CD20418}"/>
              </a:ext>
            </a:extLst>
          </p:cNvPr>
          <p:cNvSpPr/>
          <p:nvPr/>
        </p:nvSpPr>
        <p:spPr>
          <a:xfrm>
            <a:off x="0" y="962135"/>
            <a:ext cx="9144000" cy="4982518"/>
          </a:xfrm>
          <a:prstGeom prst="rect">
            <a:avLst/>
          </a:prstGeom>
        </p:spPr>
        <p:txBody>
          <a:bodyPr wrap="square">
            <a:spAutoFit/>
          </a:bodyPr>
          <a:lstStyle/>
          <a:p>
            <a:pPr>
              <a:lnSpc>
                <a:spcPct val="107000"/>
              </a:lnSpc>
              <a:spcAft>
                <a:spcPts val="600"/>
              </a:spcAft>
            </a:pPr>
            <a:r>
              <a:rPr lang="en-US" sz="3300" dirty="0">
                <a:latin typeface="Garamond" panose="02020404030301010803" pitchFamily="18" charset="0"/>
                <a:ea typeface="Calibri" panose="020F0502020204030204" pitchFamily="34" charset="0"/>
                <a:cs typeface="Times New Roman" panose="02020603050405020304" pitchFamily="18" charset="0"/>
              </a:rPr>
              <a:t>How, then, did God make man and endow him with the divine image? Here we enter into the workshop of the divine Potter. God, bending low, stretched out his two hands and took dust from the earth. Dust from the dust. Adam from Adam. And, as it were, holding the dust in his two hands, God breathed out His Breath. He blew His Spirit, not so much at the dust or on the dust, but into the dust. In and through that breathing the dust became man, a living being.  </a:t>
            </a:r>
            <a:endParaRPr lang="en-US" sz="3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9409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C7E0C3-93A1-4258-BF04-1E05B823B1E9}"/>
              </a:ext>
            </a:extLst>
          </p:cNvPr>
          <p:cNvSpPr/>
          <p:nvPr/>
        </p:nvSpPr>
        <p:spPr>
          <a:xfrm>
            <a:off x="0" y="857252"/>
            <a:ext cx="9144000" cy="4662815"/>
          </a:xfrm>
          <a:prstGeom prst="rect">
            <a:avLst/>
          </a:prstGeom>
        </p:spPr>
        <p:txBody>
          <a:bodyPr wrap="square">
            <a:spAutoFit/>
          </a:bodyPr>
          <a:lstStyle/>
          <a:p>
            <a:r>
              <a:rPr lang="en-US" sz="3300" dirty="0">
                <a:latin typeface="Garamond" panose="02020404030301010803" pitchFamily="18" charset="0"/>
                <a:ea typeface="Calibri" panose="020F0502020204030204" pitchFamily="34" charset="0"/>
                <a:cs typeface="Times New Roman" panose="02020603050405020304" pitchFamily="18" charset="0"/>
              </a:rPr>
              <a:t>Think of that, O man! From the beginning, at the beginning God lifted up man high, exalting him above all creatures. What an exaltation that was! From dust man became the temple of God’s own Breath! By the humble bending low of the divine majesty, out of love and mercy, dust had become the partaker of God’s own Spirit. Dust, now called by the personal name of Adam, was the image of God’s own eternity, destined to life with God as his own birthright, endowed with</a:t>
            </a:r>
            <a:endParaRPr lang="en-US" sz="3300" dirty="0"/>
          </a:p>
        </p:txBody>
      </p:sp>
    </p:spTree>
    <p:extLst>
      <p:ext uri="{BB962C8B-B14F-4D97-AF65-F5344CB8AC3E}">
        <p14:creationId xmlns:p14="http://schemas.microsoft.com/office/powerpoint/2010/main" val="205484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6883-E228-4185-B5E0-38A72027A1E7}"/>
              </a:ext>
            </a:extLst>
          </p:cNvPr>
          <p:cNvSpPr>
            <a:spLocks noGrp="1"/>
          </p:cNvSpPr>
          <p:nvPr>
            <p:ph type="title"/>
          </p:nvPr>
        </p:nvSpPr>
        <p:spPr/>
        <p:txBody>
          <a:bodyPr>
            <a:normAutofit/>
          </a:bodyPr>
          <a:lstStyle/>
          <a:p>
            <a:r>
              <a:rPr lang="en-US" dirty="0"/>
              <a:t>John 14:16-18 </a:t>
            </a:r>
            <a:br>
              <a:rPr lang="en-US" dirty="0"/>
            </a:br>
            <a:endParaRPr lang="en-US" dirty="0"/>
          </a:p>
        </p:txBody>
      </p:sp>
      <p:sp>
        <p:nvSpPr>
          <p:cNvPr id="3" name="Content Placeholder 2">
            <a:extLst>
              <a:ext uri="{FF2B5EF4-FFF2-40B4-BE49-F238E27FC236}">
                <a16:creationId xmlns:a16="http://schemas.microsoft.com/office/drawing/2014/main" id="{C974BDB3-F59F-4312-9E83-3DE373B3B2D5}"/>
              </a:ext>
            </a:extLst>
          </p:cNvPr>
          <p:cNvSpPr>
            <a:spLocks noGrp="1"/>
          </p:cNvSpPr>
          <p:nvPr>
            <p:ph sz="half" idx="1"/>
          </p:nvPr>
        </p:nvSpPr>
        <p:spPr/>
        <p:txBody>
          <a:bodyPr>
            <a:normAutofit fontScale="85000" lnSpcReduction="20000"/>
          </a:bodyPr>
          <a:lstStyle/>
          <a:p>
            <a:r>
              <a:rPr lang="el-GR" b="1" baseline="30000" dirty="0"/>
              <a:t>16 </a:t>
            </a:r>
            <a:r>
              <a:rPr lang="el-GR" dirty="0"/>
              <a:t>κἀγὼ ἐρωτήσω τὸν πατέρα καὶ ἄλλον παράκλητον δώσει ὑμῖν ἵνα </a:t>
            </a:r>
            <a:r>
              <a:rPr lang="el-GR" baseline="30000" dirty="0"/>
              <a:t>[</a:t>
            </a:r>
            <a:r>
              <a:rPr lang="en-US" baseline="30000" dirty="0">
                <a:hlinkClick r:id="rId2" tooltip="See footnote w"/>
              </a:rPr>
              <a:t>w</a:t>
            </a:r>
            <a:r>
              <a:rPr lang="en-US" baseline="30000" dirty="0"/>
              <a:t>]</a:t>
            </a:r>
            <a:r>
              <a:rPr lang="el-GR" dirty="0"/>
              <a:t>ᾖ μεθ’ ὑμῶν εἰς τὸν </a:t>
            </a:r>
            <a:r>
              <a:rPr lang="el-GR" baseline="30000" dirty="0"/>
              <a:t>[</a:t>
            </a:r>
            <a:r>
              <a:rPr lang="en-US" baseline="30000" dirty="0">
                <a:hlinkClick r:id="rId3" tooltip="See footnote x"/>
              </a:rPr>
              <a:t>x</a:t>
            </a:r>
            <a:r>
              <a:rPr lang="en-US" baseline="30000" dirty="0"/>
              <a:t>]</a:t>
            </a:r>
            <a:r>
              <a:rPr lang="el-GR" dirty="0"/>
              <a:t>αἰῶνα, </a:t>
            </a:r>
            <a:endParaRPr lang="en-US" dirty="0"/>
          </a:p>
          <a:p>
            <a:r>
              <a:rPr lang="el-GR" b="1" baseline="30000" dirty="0"/>
              <a:t>17 </a:t>
            </a:r>
            <a:r>
              <a:rPr lang="el-GR" dirty="0"/>
              <a:t>τὸ πνεῦμα τῆς ἀληθείας, ὃ ὁ κόσμος οὐ δύναται λαβεῖν, ὅτι οὐ θεωρεῖ αὐτὸ οὐδὲ </a:t>
            </a:r>
            <a:r>
              <a:rPr lang="el-GR" baseline="30000" dirty="0"/>
              <a:t>[</a:t>
            </a:r>
            <a:r>
              <a:rPr lang="en-US" baseline="30000" dirty="0">
                <a:hlinkClick r:id="rId4" tooltip="See footnote y"/>
              </a:rPr>
              <a:t>y</a:t>
            </a:r>
            <a:r>
              <a:rPr lang="en-US" baseline="30000" dirty="0"/>
              <a:t>]</a:t>
            </a:r>
            <a:r>
              <a:rPr lang="el-GR" dirty="0"/>
              <a:t>γινώσκει· </a:t>
            </a:r>
            <a:r>
              <a:rPr lang="el-GR" baseline="30000" dirty="0"/>
              <a:t>[</a:t>
            </a:r>
            <a:r>
              <a:rPr lang="en-US" baseline="30000" dirty="0">
                <a:hlinkClick r:id="rId5" tooltip="See footnote z"/>
              </a:rPr>
              <a:t>z</a:t>
            </a:r>
            <a:r>
              <a:rPr lang="en-US" baseline="30000" dirty="0"/>
              <a:t>]</a:t>
            </a:r>
            <a:r>
              <a:rPr lang="el-GR" dirty="0"/>
              <a:t>ὑμεῖς γινώσκετε αὐτό, ὅτι παρ’ ὑμῖν μένει καὶ ἐν ὑμῖν </a:t>
            </a:r>
            <a:r>
              <a:rPr lang="el-GR" baseline="30000" dirty="0"/>
              <a:t>[</a:t>
            </a:r>
            <a:r>
              <a:rPr lang="en-US" baseline="30000" dirty="0">
                <a:hlinkClick r:id="rId6" tooltip="See footnote aa"/>
              </a:rPr>
              <a:t>aa</a:t>
            </a:r>
            <a:r>
              <a:rPr lang="en-US" baseline="30000" dirty="0"/>
              <a:t>]</a:t>
            </a:r>
            <a:r>
              <a:rPr lang="el-GR" dirty="0"/>
              <a:t>ἔσται.</a:t>
            </a:r>
          </a:p>
          <a:p>
            <a:r>
              <a:rPr lang="el-GR" b="1" baseline="30000" dirty="0"/>
              <a:t>18 </a:t>
            </a:r>
            <a:r>
              <a:rPr lang="el-GR" dirty="0"/>
              <a:t>Οὐκ ἀφήσω ὑμᾶς ὀρφανούς, ἔρχομαι πρὸς ὑμᾶς.</a:t>
            </a:r>
          </a:p>
          <a:p>
            <a:endParaRPr lang="en-US" dirty="0"/>
          </a:p>
        </p:txBody>
      </p:sp>
      <p:sp>
        <p:nvSpPr>
          <p:cNvPr id="4" name="Content Placeholder 3">
            <a:extLst>
              <a:ext uri="{FF2B5EF4-FFF2-40B4-BE49-F238E27FC236}">
                <a16:creationId xmlns:a16="http://schemas.microsoft.com/office/drawing/2014/main" id="{2E5EEE7C-EFB0-4E63-A80D-5803A9316658}"/>
              </a:ext>
            </a:extLst>
          </p:cNvPr>
          <p:cNvSpPr>
            <a:spLocks noGrp="1"/>
          </p:cNvSpPr>
          <p:nvPr>
            <p:ph sz="half" idx="2"/>
          </p:nvPr>
        </p:nvSpPr>
        <p:spPr/>
        <p:txBody>
          <a:bodyPr>
            <a:normAutofit fontScale="85000" lnSpcReduction="20000"/>
          </a:bodyPr>
          <a:lstStyle/>
          <a:p>
            <a:r>
              <a:rPr lang="en-US" b="1" baseline="30000" dirty="0"/>
              <a:t>16 </a:t>
            </a:r>
            <a:r>
              <a:rPr lang="en-US" dirty="0"/>
              <a:t>And I will pray the Father, and he shall give you another Comforter, that he may abide with you for ever;</a:t>
            </a:r>
          </a:p>
          <a:p>
            <a:r>
              <a:rPr lang="en-US" b="1" baseline="30000" dirty="0"/>
              <a:t>17 </a:t>
            </a:r>
            <a:r>
              <a:rPr lang="en-US" dirty="0"/>
              <a:t>Even the Spirit of truth; whom the world cannot receive, because it </a:t>
            </a:r>
            <a:r>
              <a:rPr lang="en-US" dirty="0" err="1"/>
              <a:t>seeth</a:t>
            </a:r>
            <a:r>
              <a:rPr lang="en-US" dirty="0"/>
              <a:t> him not, neither </a:t>
            </a:r>
            <a:r>
              <a:rPr lang="en-US" dirty="0" err="1"/>
              <a:t>knoweth</a:t>
            </a:r>
            <a:r>
              <a:rPr lang="en-US" dirty="0"/>
              <a:t> him: but ye know him; for he dwelleth with you, and shall be in you.</a:t>
            </a:r>
          </a:p>
          <a:p>
            <a:r>
              <a:rPr lang="en-US" b="1" baseline="30000" dirty="0"/>
              <a:t>18 </a:t>
            </a:r>
            <a:r>
              <a:rPr lang="en-US" dirty="0"/>
              <a:t>I will not leave you comfortless: I will come to you.</a:t>
            </a:r>
          </a:p>
          <a:p>
            <a:endParaRPr lang="en-US" dirty="0"/>
          </a:p>
        </p:txBody>
      </p:sp>
    </p:spTree>
    <p:extLst>
      <p:ext uri="{BB962C8B-B14F-4D97-AF65-F5344CB8AC3E}">
        <p14:creationId xmlns:p14="http://schemas.microsoft.com/office/powerpoint/2010/main" val="1809316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4728BA-B58D-4388-94DC-0F60584ACF30}"/>
              </a:ext>
            </a:extLst>
          </p:cNvPr>
          <p:cNvSpPr/>
          <p:nvPr/>
        </p:nvSpPr>
        <p:spPr>
          <a:xfrm>
            <a:off x="0" y="1182516"/>
            <a:ext cx="9144000" cy="1615827"/>
          </a:xfrm>
          <a:prstGeom prst="rect">
            <a:avLst/>
          </a:prstGeom>
        </p:spPr>
        <p:txBody>
          <a:bodyPr wrap="square">
            <a:spAutoFit/>
          </a:bodyPr>
          <a:lstStyle/>
          <a:p>
            <a:r>
              <a:rPr lang="en-US" sz="3300" dirty="0">
                <a:latin typeface="Garamond" panose="02020404030301010803" pitchFamily="18" charset="0"/>
                <a:ea typeface="Calibri" panose="020F0502020204030204" pitchFamily="34" charset="0"/>
                <a:cs typeface="Times New Roman" panose="02020603050405020304" pitchFamily="18" charset="0"/>
              </a:rPr>
              <a:t>those virtues by which God Himself lives and exists—charity, humility, long-suffering, patience, faithfulness, truthfulness, goodness.</a:t>
            </a:r>
            <a:endParaRPr lang="en-US" sz="3300" dirty="0"/>
          </a:p>
        </p:txBody>
      </p:sp>
    </p:spTree>
    <p:extLst>
      <p:ext uri="{BB962C8B-B14F-4D97-AF65-F5344CB8AC3E}">
        <p14:creationId xmlns:p14="http://schemas.microsoft.com/office/powerpoint/2010/main" val="2959483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63480-119E-4FFF-A114-34C7F3D6E71B}"/>
              </a:ext>
            </a:extLst>
          </p:cNvPr>
          <p:cNvPicPr>
            <a:picLocks noChangeAspect="1"/>
          </p:cNvPicPr>
          <p:nvPr/>
        </p:nvPicPr>
        <p:blipFill rotWithShape="1">
          <a:blip r:embed="rId2">
            <a:extLst>
              <a:ext uri="{28A0092B-C50C-407E-A947-70E740481C1C}">
                <a14:useLocalDpi xmlns:a14="http://schemas.microsoft.com/office/drawing/2010/main" val="0"/>
              </a:ext>
            </a:extLst>
          </a:blip>
          <a:srcRect l="11170" r="15497" b="1"/>
          <a:stretch/>
        </p:blipFill>
        <p:spPr>
          <a:xfrm>
            <a:off x="17" y="857259"/>
            <a:ext cx="9143985" cy="5143493"/>
          </a:xfrm>
          <a:prstGeom prst="rect">
            <a:avLst/>
          </a:prstGeom>
        </p:spPr>
      </p:pic>
    </p:spTree>
    <p:extLst>
      <p:ext uri="{BB962C8B-B14F-4D97-AF65-F5344CB8AC3E}">
        <p14:creationId xmlns:p14="http://schemas.microsoft.com/office/powerpoint/2010/main" val="3646620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E6D76C-3AB4-4734-A1DA-413F26C8224A}"/>
              </a:ext>
            </a:extLst>
          </p:cNvPr>
          <p:cNvSpPr/>
          <p:nvPr/>
        </p:nvSpPr>
        <p:spPr>
          <a:xfrm>
            <a:off x="0" y="1244315"/>
            <a:ext cx="9144000" cy="4516108"/>
          </a:xfrm>
          <a:prstGeom prst="rect">
            <a:avLst/>
          </a:prstGeom>
        </p:spPr>
        <p:txBody>
          <a:bodyPr wrap="square">
            <a:spAutoFit/>
          </a:bodyPr>
          <a:lstStyle/>
          <a:p>
            <a:pPr>
              <a:lnSpc>
                <a:spcPct val="107000"/>
              </a:lnSpc>
              <a:spcAft>
                <a:spcPts val="600"/>
              </a:spcAft>
            </a:pPr>
            <a:r>
              <a:rPr lang="en-US" sz="3300" dirty="0">
                <a:latin typeface="Times New Roman" panose="02020603050405020304" pitchFamily="18" charset="0"/>
                <a:ea typeface="Calibri" panose="020F0502020204030204" pitchFamily="34" charset="0"/>
                <a:cs typeface="Times New Roman" panose="02020603050405020304" pitchFamily="18" charset="0"/>
              </a:rPr>
              <a:t>What had been given from God had by a terrible choice been assigned to the realms of hades. Man exalted himself, thinking the things of God to be for the taking, and going up, had cast himself down into disaster and captivity, dragged off as a prisoner under the shadow of death. In the dust lay desolate the Father’s image!</a:t>
            </a:r>
            <a:endParaRPr lang="en-US" sz="3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3300" dirty="0">
                <a:latin typeface="Times New Roman" panose="02020603050405020304" pitchFamily="18" charset="0"/>
                <a:ea typeface="Calibri" panose="020F0502020204030204" pitchFamily="34" charset="0"/>
                <a:cs typeface="Times New Roman" panose="02020603050405020304" pitchFamily="18" charset="0"/>
              </a:rPr>
              <a:t>	</a:t>
            </a:r>
            <a:endParaRPr lang="en-US" sz="3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6695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D13151-0A44-4C99-B68F-295B2C3E6B63}"/>
              </a:ext>
            </a:extLst>
          </p:cNvPr>
          <p:cNvSpPr/>
          <p:nvPr/>
        </p:nvSpPr>
        <p:spPr>
          <a:xfrm>
            <a:off x="2" y="857250"/>
            <a:ext cx="8037095" cy="3647152"/>
          </a:xfrm>
          <a:prstGeom prst="rect">
            <a:avLst/>
          </a:prstGeom>
        </p:spPr>
        <p:txBody>
          <a:bodyPr wrap="square">
            <a:spAutoFit/>
          </a:bodyPr>
          <a:lstStyle/>
          <a:p>
            <a:r>
              <a:rPr lang="en-US" sz="3300" dirty="0">
                <a:latin typeface="Times New Roman" panose="02020603050405020304" pitchFamily="18" charset="0"/>
                <a:ea typeface="Calibri" panose="020F0502020204030204" pitchFamily="34" charset="0"/>
                <a:cs typeface="Times New Roman" panose="02020603050405020304" pitchFamily="18" charset="0"/>
              </a:rPr>
              <a:t>That was at the beginning which as yet was not the end. That beginning is, nonetheless, our own present. We are all at that beginning sharing with Adam the dust of his own sin. But there is another Beginning which according to its own strangeness is also the End. And this End is a new beginning. </a:t>
            </a:r>
            <a:endParaRPr lang="en-US" sz="3300" dirty="0"/>
          </a:p>
        </p:txBody>
      </p:sp>
    </p:spTree>
    <p:extLst>
      <p:ext uri="{BB962C8B-B14F-4D97-AF65-F5344CB8AC3E}">
        <p14:creationId xmlns:p14="http://schemas.microsoft.com/office/powerpoint/2010/main" val="2560351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20432-837F-432B-86C4-9216A31F31FF}"/>
              </a:ext>
            </a:extLst>
          </p:cNvPr>
          <p:cNvSpPr/>
          <p:nvPr/>
        </p:nvSpPr>
        <p:spPr>
          <a:xfrm>
            <a:off x="0" y="857250"/>
            <a:ext cx="9144000" cy="5170646"/>
          </a:xfrm>
          <a:prstGeom prst="rect">
            <a:avLst/>
          </a:prstGeom>
        </p:spPr>
        <p:txBody>
          <a:bodyPr wrap="square">
            <a:spAutoFit/>
          </a:bodyPr>
          <a:lstStyle/>
          <a:p>
            <a:r>
              <a:rPr lang="en-US" sz="3300" dirty="0">
                <a:latin typeface="Times New Roman" panose="02020603050405020304" pitchFamily="18" charset="0"/>
                <a:ea typeface="Calibri" panose="020F0502020204030204" pitchFamily="34" charset="0"/>
                <a:cs typeface="Times New Roman" panose="02020603050405020304" pitchFamily="18" charset="0"/>
              </a:rPr>
              <a:t>Let us remember, O sinners, what the Evangelist says, “God is love, and for us and for our salvation loved us by giving over His Son through the exaltation of the Son of man on the cross. What a marvel that is! The cross as exaltation, and the exaltation of the Son of man as the humble obedience of the cross. How are we to understand this? How are we to will this as our own way? How are we to live this as the truth of our own new being? - Weinrich</a:t>
            </a:r>
            <a:endParaRPr lang="en-US" sz="3300" dirty="0"/>
          </a:p>
        </p:txBody>
      </p:sp>
    </p:spTree>
    <p:extLst>
      <p:ext uri="{BB962C8B-B14F-4D97-AF65-F5344CB8AC3E}">
        <p14:creationId xmlns:p14="http://schemas.microsoft.com/office/powerpoint/2010/main" val="3860832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29428D-6D34-4921-9023-6268C763DA21}"/>
              </a:ext>
            </a:extLst>
          </p:cNvPr>
          <p:cNvPicPr>
            <a:picLocks noChangeAspect="1"/>
          </p:cNvPicPr>
          <p:nvPr/>
        </p:nvPicPr>
        <p:blipFill rotWithShape="1">
          <a:blip r:embed="rId2">
            <a:extLst>
              <a:ext uri="{28A0092B-C50C-407E-A947-70E740481C1C}">
                <a14:useLocalDpi xmlns:a14="http://schemas.microsoft.com/office/drawing/2010/main" val="0"/>
              </a:ext>
            </a:extLst>
          </a:blip>
          <a:srcRect l="11147" t="23442" r="7663" b="30000"/>
          <a:stretch/>
        </p:blipFill>
        <p:spPr>
          <a:xfrm>
            <a:off x="-624385" y="1993428"/>
            <a:ext cx="11281607" cy="3638834"/>
          </a:xfrm>
          <a:prstGeom prst="rect">
            <a:avLst/>
          </a:prstGeom>
        </p:spPr>
      </p:pic>
    </p:spTree>
    <p:extLst>
      <p:ext uri="{BB962C8B-B14F-4D97-AF65-F5344CB8AC3E}">
        <p14:creationId xmlns:p14="http://schemas.microsoft.com/office/powerpoint/2010/main" val="779235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5F6C-3BFE-4676-9A38-6672D281B16C}"/>
              </a:ext>
            </a:extLst>
          </p:cNvPr>
          <p:cNvSpPr>
            <a:spLocks noGrp="1"/>
          </p:cNvSpPr>
          <p:nvPr>
            <p:ph type="title"/>
          </p:nvPr>
        </p:nvSpPr>
        <p:spPr>
          <a:xfrm>
            <a:off x="628650" y="365128"/>
            <a:ext cx="7886700" cy="1954002"/>
          </a:xfrm>
        </p:spPr>
        <p:txBody>
          <a:bodyPr>
            <a:normAutofit fontScale="90000"/>
          </a:bodyPr>
          <a:lstStyle/>
          <a:p>
            <a:r>
              <a:rPr lang="en-US" dirty="0"/>
              <a:t>So God created man in his own image, in the image of God created he him; male and female created he them.</a:t>
            </a:r>
          </a:p>
        </p:txBody>
      </p:sp>
      <p:pic>
        <p:nvPicPr>
          <p:cNvPr id="5" name="Content Placeholder 4">
            <a:extLst>
              <a:ext uri="{FF2B5EF4-FFF2-40B4-BE49-F238E27FC236}">
                <a16:creationId xmlns:a16="http://schemas.microsoft.com/office/drawing/2014/main" id="{22268C71-F29D-4419-946D-CA1C053BE8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62200"/>
            <a:ext cx="8342244" cy="4171122"/>
          </a:xfrm>
        </p:spPr>
      </p:pic>
    </p:spTree>
    <p:extLst>
      <p:ext uri="{BB962C8B-B14F-4D97-AF65-F5344CB8AC3E}">
        <p14:creationId xmlns:p14="http://schemas.microsoft.com/office/powerpoint/2010/main" val="4192583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D793E-5010-42CF-9E3C-D936F3B65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11" y="1455265"/>
            <a:ext cx="6855428" cy="5069341"/>
          </a:xfrm>
          <a:prstGeom prst="rect">
            <a:avLst/>
          </a:prstGeom>
        </p:spPr>
      </p:pic>
    </p:spTree>
    <p:extLst>
      <p:ext uri="{BB962C8B-B14F-4D97-AF65-F5344CB8AC3E}">
        <p14:creationId xmlns:p14="http://schemas.microsoft.com/office/powerpoint/2010/main" val="2409584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AC4D7-40D8-4A7F-9B73-824DD0B3C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77" y="451037"/>
            <a:ext cx="8014010" cy="6002772"/>
          </a:xfrm>
          <a:prstGeom prst="rect">
            <a:avLst/>
          </a:prstGeom>
        </p:spPr>
      </p:pic>
    </p:spTree>
    <p:extLst>
      <p:ext uri="{BB962C8B-B14F-4D97-AF65-F5344CB8AC3E}">
        <p14:creationId xmlns:p14="http://schemas.microsoft.com/office/powerpoint/2010/main" val="3753302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AE997-5958-4C01-AC85-0D668E290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113" y="401115"/>
            <a:ext cx="4424214" cy="5920171"/>
          </a:xfrm>
          <a:prstGeom prst="rect">
            <a:avLst/>
          </a:prstGeom>
        </p:spPr>
      </p:pic>
    </p:spTree>
    <p:extLst>
      <p:ext uri="{BB962C8B-B14F-4D97-AF65-F5344CB8AC3E}">
        <p14:creationId xmlns:p14="http://schemas.microsoft.com/office/powerpoint/2010/main" val="413508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6883-E228-4185-B5E0-38A72027A1E7}"/>
              </a:ext>
            </a:extLst>
          </p:cNvPr>
          <p:cNvSpPr>
            <a:spLocks noGrp="1"/>
          </p:cNvSpPr>
          <p:nvPr>
            <p:ph type="title"/>
          </p:nvPr>
        </p:nvSpPr>
        <p:spPr/>
        <p:txBody>
          <a:bodyPr>
            <a:normAutofit/>
          </a:bodyPr>
          <a:lstStyle/>
          <a:p>
            <a:r>
              <a:rPr lang="en-US" dirty="0"/>
              <a:t>John 14:16-18 </a:t>
            </a:r>
            <a:br>
              <a:rPr lang="en-US" dirty="0"/>
            </a:br>
            <a:endParaRPr lang="en-US" dirty="0"/>
          </a:p>
        </p:txBody>
      </p:sp>
      <p:sp>
        <p:nvSpPr>
          <p:cNvPr id="3" name="Content Placeholder 2">
            <a:extLst>
              <a:ext uri="{FF2B5EF4-FFF2-40B4-BE49-F238E27FC236}">
                <a16:creationId xmlns:a16="http://schemas.microsoft.com/office/drawing/2014/main" id="{C974BDB3-F59F-4312-9E83-3DE373B3B2D5}"/>
              </a:ext>
            </a:extLst>
          </p:cNvPr>
          <p:cNvSpPr>
            <a:spLocks noGrp="1"/>
          </p:cNvSpPr>
          <p:nvPr>
            <p:ph sz="half" idx="1"/>
          </p:nvPr>
        </p:nvSpPr>
        <p:spPr/>
        <p:txBody>
          <a:bodyPr>
            <a:normAutofit fontScale="85000" lnSpcReduction="20000"/>
          </a:bodyPr>
          <a:lstStyle/>
          <a:p>
            <a:r>
              <a:rPr lang="el-GR" b="1" baseline="30000" dirty="0"/>
              <a:t>16 </a:t>
            </a:r>
            <a:r>
              <a:rPr lang="el-GR" dirty="0"/>
              <a:t>κἀγὼ ἐρωτήσω τὸν πατέρα καὶ ἄλλον παράκλητον δώσει ὑμῖν ἵνα </a:t>
            </a:r>
            <a:r>
              <a:rPr lang="el-GR" baseline="30000" dirty="0"/>
              <a:t>[</a:t>
            </a:r>
            <a:r>
              <a:rPr lang="en-US" baseline="30000" dirty="0">
                <a:hlinkClick r:id="rId2" tooltip="See footnote w"/>
              </a:rPr>
              <a:t>w</a:t>
            </a:r>
            <a:r>
              <a:rPr lang="en-US" baseline="30000" dirty="0"/>
              <a:t>]</a:t>
            </a:r>
            <a:r>
              <a:rPr lang="el-GR" dirty="0"/>
              <a:t>ᾖ μεθ’ ὑμῶν εἰς τὸν </a:t>
            </a:r>
            <a:r>
              <a:rPr lang="el-GR" baseline="30000" dirty="0"/>
              <a:t>[</a:t>
            </a:r>
            <a:r>
              <a:rPr lang="en-US" baseline="30000" dirty="0">
                <a:hlinkClick r:id="rId3" tooltip="See footnote x"/>
              </a:rPr>
              <a:t>x</a:t>
            </a:r>
            <a:r>
              <a:rPr lang="en-US" baseline="30000" dirty="0"/>
              <a:t>]</a:t>
            </a:r>
            <a:r>
              <a:rPr lang="el-GR" dirty="0"/>
              <a:t>αἰῶνα, </a:t>
            </a:r>
            <a:endParaRPr lang="en-US" dirty="0"/>
          </a:p>
          <a:p>
            <a:r>
              <a:rPr lang="el-GR" b="1" baseline="30000" dirty="0"/>
              <a:t>17 </a:t>
            </a:r>
            <a:r>
              <a:rPr lang="el-GR" dirty="0"/>
              <a:t>τὸ πνεῦμα τῆς ἀληθείας, ὃ ὁ κόσμος οὐ δύναται λαβεῖν, ὅτι οὐ θεωρεῖ αὐτὸ οὐδὲ </a:t>
            </a:r>
            <a:r>
              <a:rPr lang="el-GR" baseline="30000" dirty="0"/>
              <a:t>[</a:t>
            </a:r>
            <a:r>
              <a:rPr lang="en-US" baseline="30000" dirty="0">
                <a:hlinkClick r:id="rId4" tooltip="See footnote y"/>
              </a:rPr>
              <a:t>y</a:t>
            </a:r>
            <a:r>
              <a:rPr lang="en-US" baseline="30000" dirty="0"/>
              <a:t>]</a:t>
            </a:r>
            <a:r>
              <a:rPr lang="el-GR" dirty="0"/>
              <a:t>γινώσκει· </a:t>
            </a:r>
            <a:r>
              <a:rPr lang="el-GR" baseline="30000" dirty="0"/>
              <a:t>[</a:t>
            </a:r>
            <a:r>
              <a:rPr lang="en-US" baseline="30000" dirty="0">
                <a:hlinkClick r:id="rId5" tooltip="See footnote z"/>
              </a:rPr>
              <a:t>z</a:t>
            </a:r>
            <a:r>
              <a:rPr lang="en-US" baseline="30000" dirty="0"/>
              <a:t>]</a:t>
            </a:r>
            <a:r>
              <a:rPr lang="el-GR" dirty="0"/>
              <a:t>ὑμεῖς γινώσκετε αὐτό, </a:t>
            </a:r>
            <a:r>
              <a:rPr lang="el-GR" dirty="0">
                <a:highlight>
                  <a:srgbClr val="FFFF00"/>
                </a:highlight>
              </a:rPr>
              <a:t>ὅτι παρ’ ὑμῖν μένει καὶ ἐν ὑμῖν </a:t>
            </a:r>
            <a:r>
              <a:rPr lang="el-GR" baseline="30000" dirty="0">
                <a:highlight>
                  <a:srgbClr val="FFFF00"/>
                </a:highlight>
              </a:rPr>
              <a:t>[</a:t>
            </a:r>
            <a:r>
              <a:rPr lang="en-US" baseline="30000" dirty="0">
                <a:highlight>
                  <a:srgbClr val="FFFF00"/>
                </a:highlight>
                <a:hlinkClick r:id="rId6" tooltip="See footnote aa"/>
              </a:rPr>
              <a:t>aa</a:t>
            </a:r>
            <a:r>
              <a:rPr lang="en-US" baseline="30000" dirty="0">
                <a:highlight>
                  <a:srgbClr val="FFFF00"/>
                </a:highlight>
              </a:rPr>
              <a:t>]</a:t>
            </a:r>
            <a:r>
              <a:rPr lang="el-GR" dirty="0">
                <a:highlight>
                  <a:srgbClr val="FFFF00"/>
                </a:highlight>
              </a:rPr>
              <a:t>ἔσται.</a:t>
            </a:r>
          </a:p>
          <a:p>
            <a:r>
              <a:rPr lang="el-GR" b="1" baseline="30000" dirty="0"/>
              <a:t>18 </a:t>
            </a:r>
            <a:r>
              <a:rPr lang="el-GR" dirty="0"/>
              <a:t>Οὐκ ἀφήσω ὑμᾶς ὀρφανούς, ἔρχομαι πρὸς ὑμᾶς.</a:t>
            </a:r>
          </a:p>
          <a:p>
            <a:endParaRPr lang="en-US" dirty="0"/>
          </a:p>
        </p:txBody>
      </p:sp>
      <p:sp>
        <p:nvSpPr>
          <p:cNvPr id="4" name="Content Placeholder 3">
            <a:extLst>
              <a:ext uri="{FF2B5EF4-FFF2-40B4-BE49-F238E27FC236}">
                <a16:creationId xmlns:a16="http://schemas.microsoft.com/office/drawing/2014/main" id="{2E5EEE7C-EFB0-4E63-A80D-5803A9316658}"/>
              </a:ext>
            </a:extLst>
          </p:cNvPr>
          <p:cNvSpPr>
            <a:spLocks noGrp="1"/>
          </p:cNvSpPr>
          <p:nvPr>
            <p:ph sz="half" idx="2"/>
          </p:nvPr>
        </p:nvSpPr>
        <p:spPr/>
        <p:txBody>
          <a:bodyPr>
            <a:normAutofit fontScale="85000" lnSpcReduction="20000"/>
          </a:bodyPr>
          <a:lstStyle/>
          <a:p>
            <a:r>
              <a:rPr lang="en-US" b="1" baseline="30000" dirty="0"/>
              <a:t>16 </a:t>
            </a:r>
            <a:r>
              <a:rPr lang="en-US" dirty="0"/>
              <a:t>And I will pray the Father, and he shall give you another Comforter, that he may abide with you for ever;</a:t>
            </a:r>
          </a:p>
          <a:p>
            <a:r>
              <a:rPr lang="en-US" b="1" baseline="30000" dirty="0"/>
              <a:t>17 </a:t>
            </a:r>
            <a:r>
              <a:rPr lang="en-US" dirty="0"/>
              <a:t>Even the Spirit of truth; whom the world cannot receive, because it </a:t>
            </a:r>
            <a:r>
              <a:rPr lang="en-US" dirty="0" err="1"/>
              <a:t>seeth</a:t>
            </a:r>
            <a:r>
              <a:rPr lang="en-US" dirty="0"/>
              <a:t> him not, neither </a:t>
            </a:r>
            <a:r>
              <a:rPr lang="en-US" dirty="0" err="1"/>
              <a:t>knoweth</a:t>
            </a:r>
            <a:r>
              <a:rPr lang="en-US" dirty="0"/>
              <a:t> him: but ye know him; for he dwelleth with you, and shall be in you.</a:t>
            </a:r>
          </a:p>
          <a:p>
            <a:r>
              <a:rPr lang="en-US" b="1" baseline="30000" dirty="0"/>
              <a:t>18 </a:t>
            </a:r>
            <a:r>
              <a:rPr lang="en-US" dirty="0"/>
              <a:t>I will not leave you comfortless: I will come to you.</a:t>
            </a:r>
          </a:p>
          <a:p>
            <a:endParaRPr lang="en-US" dirty="0"/>
          </a:p>
        </p:txBody>
      </p:sp>
    </p:spTree>
    <p:extLst>
      <p:ext uri="{BB962C8B-B14F-4D97-AF65-F5344CB8AC3E}">
        <p14:creationId xmlns:p14="http://schemas.microsoft.com/office/powerpoint/2010/main" val="2332653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F9FD1-524B-4EF9-B989-D1E7DA31F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09" y="914401"/>
            <a:ext cx="7647810" cy="5089270"/>
          </a:xfrm>
          <a:prstGeom prst="rect">
            <a:avLst/>
          </a:prstGeom>
        </p:spPr>
      </p:pic>
    </p:spTree>
    <p:extLst>
      <p:ext uri="{BB962C8B-B14F-4D97-AF65-F5344CB8AC3E}">
        <p14:creationId xmlns:p14="http://schemas.microsoft.com/office/powerpoint/2010/main" val="1116622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female pastor">
            <a:extLst>
              <a:ext uri="{FF2B5EF4-FFF2-40B4-BE49-F238E27FC236}">
                <a16:creationId xmlns:a16="http://schemas.microsoft.com/office/drawing/2014/main" id="{E284F8BF-312B-427D-8245-1300C425B2D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01078" y="291548"/>
            <a:ext cx="5353878" cy="6685722"/>
          </a:xfrm>
          <a:prstGeom prst="rect">
            <a:avLst/>
          </a:prstGeom>
          <a:noFill/>
          <a:ln>
            <a:noFill/>
          </a:ln>
        </p:spPr>
      </p:pic>
    </p:spTree>
    <p:extLst>
      <p:ext uri="{BB962C8B-B14F-4D97-AF65-F5344CB8AC3E}">
        <p14:creationId xmlns:p14="http://schemas.microsoft.com/office/powerpoint/2010/main" val="2354766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5B70D-4F21-4B01-B56F-7234F5C9A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871620"/>
            <a:ext cx="7659756" cy="5097219"/>
          </a:xfrm>
          <a:prstGeom prst="rect">
            <a:avLst/>
          </a:prstGeom>
        </p:spPr>
      </p:pic>
    </p:spTree>
    <p:extLst>
      <p:ext uri="{BB962C8B-B14F-4D97-AF65-F5344CB8AC3E}">
        <p14:creationId xmlns:p14="http://schemas.microsoft.com/office/powerpoint/2010/main" val="3918383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958F3-7D97-4D73-9A66-6E6369143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22" y="670948"/>
            <a:ext cx="7117701" cy="6657504"/>
          </a:xfrm>
          <a:prstGeom prst="rect">
            <a:avLst/>
          </a:prstGeom>
        </p:spPr>
      </p:pic>
    </p:spTree>
    <p:extLst>
      <p:ext uri="{BB962C8B-B14F-4D97-AF65-F5344CB8AC3E}">
        <p14:creationId xmlns:p14="http://schemas.microsoft.com/office/powerpoint/2010/main" val="4116565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sofa, wall, clothing&#10;&#10;Description generated with high confidence">
            <a:extLst>
              <a:ext uri="{FF2B5EF4-FFF2-40B4-BE49-F238E27FC236}">
                <a16:creationId xmlns:a16="http://schemas.microsoft.com/office/drawing/2014/main" id="{AF6FFE38-A0AD-4679-A305-52E7EB07106E}"/>
              </a:ext>
            </a:extLst>
          </p:cNvPr>
          <p:cNvPicPr>
            <a:picLocks noChangeAspect="1"/>
          </p:cNvPicPr>
          <p:nvPr/>
        </p:nvPicPr>
        <p:blipFill rotWithShape="1">
          <a:blip r:embed="rId2">
            <a:extLst>
              <a:ext uri="{28A0092B-C50C-407E-A947-70E740481C1C}">
                <a14:useLocalDpi xmlns:a14="http://schemas.microsoft.com/office/drawing/2010/main" val="0"/>
              </a:ext>
            </a:extLst>
          </a:blip>
          <a:srcRect l="32772" r="36895" b="1"/>
          <a:stretch/>
        </p:blipFill>
        <p:spPr>
          <a:xfrm>
            <a:off x="755395" y="10"/>
            <a:ext cx="7114158" cy="6857990"/>
          </a:xfrm>
          <a:prstGeom prst="rect">
            <a:avLst/>
          </a:prstGeom>
        </p:spPr>
      </p:pic>
    </p:spTree>
    <p:extLst>
      <p:ext uri="{BB962C8B-B14F-4D97-AF65-F5344CB8AC3E}">
        <p14:creationId xmlns:p14="http://schemas.microsoft.com/office/powerpoint/2010/main" val="2070647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36A38-9E1E-4572-9760-0E4BC9F84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583" y="0"/>
            <a:ext cx="5346000" cy="6858000"/>
          </a:xfrm>
          <a:prstGeom prst="rect">
            <a:avLst/>
          </a:prstGeom>
        </p:spPr>
      </p:pic>
    </p:spTree>
    <p:extLst>
      <p:ext uri="{BB962C8B-B14F-4D97-AF65-F5344CB8AC3E}">
        <p14:creationId xmlns:p14="http://schemas.microsoft.com/office/powerpoint/2010/main" val="130519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9071-D5D6-40DC-8386-6600AC053D64}"/>
              </a:ext>
            </a:extLst>
          </p:cNvPr>
          <p:cNvSpPr>
            <a:spLocks noGrp="1"/>
          </p:cNvSpPr>
          <p:nvPr>
            <p:ph type="title"/>
          </p:nvPr>
        </p:nvSpPr>
        <p:spPr/>
        <p:txBody>
          <a:bodyPr/>
          <a:lstStyle/>
          <a:p>
            <a:r>
              <a:rPr lang="en-US" dirty="0"/>
              <a:t>(2 Cor 1:4). </a:t>
            </a:r>
          </a:p>
        </p:txBody>
      </p:sp>
      <p:sp>
        <p:nvSpPr>
          <p:cNvPr id="3" name="Content Placeholder 2">
            <a:extLst>
              <a:ext uri="{FF2B5EF4-FFF2-40B4-BE49-F238E27FC236}">
                <a16:creationId xmlns:a16="http://schemas.microsoft.com/office/drawing/2014/main" id="{88AA305E-B861-4306-A1CF-F387837F53C1}"/>
              </a:ext>
            </a:extLst>
          </p:cNvPr>
          <p:cNvSpPr>
            <a:spLocks noGrp="1"/>
          </p:cNvSpPr>
          <p:nvPr>
            <p:ph sz="half" idx="1"/>
          </p:nvPr>
        </p:nvSpPr>
        <p:spPr>
          <a:xfrm>
            <a:off x="628650" y="1825625"/>
            <a:ext cx="7773228" cy="2534340"/>
          </a:xfrm>
        </p:spPr>
        <p:txBody>
          <a:bodyPr/>
          <a:lstStyle/>
          <a:p>
            <a:r>
              <a:rPr lang="en-US" dirty="0"/>
              <a:t>“[God] </a:t>
            </a:r>
            <a:r>
              <a:rPr lang="en-US" dirty="0" err="1"/>
              <a:t>comforteth</a:t>
            </a:r>
            <a:r>
              <a:rPr lang="en-US" dirty="0"/>
              <a:t> us in all our tribulation, that we may be able to comfort them which are in any trouble, by the comfort wherewith we ourselves are comforted of God”</a:t>
            </a:r>
          </a:p>
        </p:txBody>
      </p:sp>
    </p:spTree>
    <p:extLst>
      <p:ext uri="{BB962C8B-B14F-4D97-AF65-F5344CB8AC3E}">
        <p14:creationId xmlns:p14="http://schemas.microsoft.com/office/powerpoint/2010/main" val="3246709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in a room&#10;&#10;Description automatically generated">
            <a:extLst>
              <a:ext uri="{FF2B5EF4-FFF2-40B4-BE49-F238E27FC236}">
                <a16:creationId xmlns:a16="http://schemas.microsoft.com/office/drawing/2014/main" id="{8191DA9C-5704-44A4-B9E4-B4129EE396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332" b="-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801AB-5EFB-4054-A803-F7BE2CAE095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Second, in our conduct of the ceremonies</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3EA350-0BB1-4AAD-B9D7-873C02878EFA}"/>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artin_Luther_Preaching_to_Faithful_(156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51591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in a room&#10;&#10;Description automatically generated">
            <a:extLst>
              <a:ext uri="{FF2B5EF4-FFF2-40B4-BE49-F238E27FC236}">
                <a16:creationId xmlns:a16="http://schemas.microsoft.com/office/drawing/2014/main" id="{8191DA9C-5704-44A4-B9E4-B4129EE396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332" b="-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801AB-5EFB-4054-A803-F7BE2CAE0953}"/>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Reverence</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3EA350-0BB1-4AAD-B9D7-873C02878EFA}"/>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artin_Luther_Preaching_to_Faithful_(156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2666569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1722</Words>
  <Application>Microsoft Office PowerPoint</Application>
  <PresentationFormat>On-screen Show (4:3)</PresentationFormat>
  <Paragraphs>90</Paragraphs>
  <Slides>65</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 Light</vt:lpstr>
      <vt:lpstr>Garamond</vt:lpstr>
      <vt:lpstr>Goudy Old Style</vt:lpstr>
      <vt:lpstr>Times New Roman</vt:lpstr>
      <vt:lpstr>Office Theme</vt:lpstr>
      <vt:lpstr>The Atonement</vt:lpstr>
      <vt:lpstr>PowerPoint Presentation</vt:lpstr>
      <vt:lpstr>First, in preaching </vt:lpstr>
      <vt:lpstr>ὁ παράκλητος—the Comforter. </vt:lpstr>
      <vt:lpstr>John 14:16-18  </vt:lpstr>
      <vt:lpstr>John 14:16-18  </vt:lpstr>
      <vt:lpstr>(2 Cor 1:4). </vt:lpstr>
      <vt:lpstr>Second, in our conduct of the ceremonies</vt:lpstr>
      <vt:lpstr>Reverence</vt:lpstr>
      <vt:lpstr>Attention to Detail (Taking Pains)</vt:lpstr>
      <vt:lpstr>Awareness of the Holy Presence</vt:lpstr>
      <vt:lpstr>Faith</vt:lpstr>
      <vt:lpstr>Humility</vt:lpstr>
      <vt:lpstr>The Atonement on the Altar</vt:lpstr>
      <vt:lpstr>Thirdly, in the Care of Souls</vt:lpstr>
      <vt:lpstr>In times of joy</vt:lpstr>
      <vt:lpstr>In times of sorrow</vt:lpstr>
      <vt:lpstr>In times of celebration</vt:lpstr>
      <vt:lpstr>In times of trial</vt:lpstr>
      <vt:lpstr>In times of sickness</vt:lpstr>
      <vt:lpstr>And in the time of dying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God created man in his own image, in the image of God created he him; male and female created he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Atonement</dc:title>
  <dc:creator>Burnell Eckardt</dc:creator>
  <cp:lastModifiedBy>Rev. Mark Braden</cp:lastModifiedBy>
  <cp:revision>3</cp:revision>
  <cp:lastPrinted>2019-09-25T12:17:14Z</cp:lastPrinted>
  <dcterms:created xsi:type="dcterms:W3CDTF">2019-09-24T21:20:07Z</dcterms:created>
  <dcterms:modified xsi:type="dcterms:W3CDTF">2019-09-25T12:18:03Z</dcterms:modified>
</cp:coreProperties>
</file>